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2D28B60-A9AA-403D-ACBE-A64B131441CC}" type="datetimeFigureOut">
              <a:rPr lang="en-US" smtClean="0"/>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2F56E1-14FD-4952-BEE3-E7CF379F8F1C}" type="slidenum">
              <a:rPr lang="en-US" smtClean="0"/>
              <a:t>‹#›</a:t>
            </a:fld>
            <a:endParaRPr lang="en-US"/>
          </a:p>
        </p:txBody>
      </p:sp>
    </p:spTree>
    <p:extLst>
      <p:ext uri="{BB962C8B-B14F-4D97-AF65-F5344CB8AC3E}">
        <p14:creationId xmlns:p14="http://schemas.microsoft.com/office/powerpoint/2010/main" val="3114354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D28B60-A9AA-403D-ACBE-A64B131441CC}" type="datetimeFigureOut">
              <a:rPr lang="en-US" smtClean="0"/>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2F56E1-14FD-4952-BEE3-E7CF379F8F1C}" type="slidenum">
              <a:rPr lang="en-US" smtClean="0"/>
              <a:t>‹#›</a:t>
            </a:fld>
            <a:endParaRPr lang="en-US"/>
          </a:p>
        </p:txBody>
      </p:sp>
    </p:spTree>
    <p:extLst>
      <p:ext uri="{BB962C8B-B14F-4D97-AF65-F5344CB8AC3E}">
        <p14:creationId xmlns:p14="http://schemas.microsoft.com/office/powerpoint/2010/main" val="1220722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D28B60-A9AA-403D-ACBE-A64B131441CC}" type="datetimeFigureOut">
              <a:rPr lang="en-US" smtClean="0"/>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2F56E1-14FD-4952-BEE3-E7CF379F8F1C}" type="slidenum">
              <a:rPr lang="en-US" smtClean="0"/>
              <a:t>‹#›</a:t>
            </a:fld>
            <a:endParaRPr lang="en-US"/>
          </a:p>
        </p:txBody>
      </p:sp>
    </p:spTree>
    <p:extLst>
      <p:ext uri="{BB962C8B-B14F-4D97-AF65-F5344CB8AC3E}">
        <p14:creationId xmlns:p14="http://schemas.microsoft.com/office/powerpoint/2010/main" val="365039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D28B60-A9AA-403D-ACBE-A64B131441CC}" type="datetimeFigureOut">
              <a:rPr lang="en-US" smtClean="0"/>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2F56E1-14FD-4952-BEE3-E7CF379F8F1C}" type="slidenum">
              <a:rPr lang="en-US" smtClean="0"/>
              <a:t>‹#›</a:t>
            </a:fld>
            <a:endParaRPr lang="en-US"/>
          </a:p>
        </p:txBody>
      </p:sp>
    </p:spTree>
    <p:extLst>
      <p:ext uri="{BB962C8B-B14F-4D97-AF65-F5344CB8AC3E}">
        <p14:creationId xmlns:p14="http://schemas.microsoft.com/office/powerpoint/2010/main" val="3763833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D28B60-A9AA-403D-ACBE-A64B131441CC}" type="datetimeFigureOut">
              <a:rPr lang="en-US" smtClean="0"/>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2F56E1-14FD-4952-BEE3-E7CF379F8F1C}" type="slidenum">
              <a:rPr lang="en-US" smtClean="0"/>
              <a:t>‹#›</a:t>
            </a:fld>
            <a:endParaRPr lang="en-US"/>
          </a:p>
        </p:txBody>
      </p:sp>
    </p:spTree>
    <p:extLst>
      <p:ext uri="{BB962C8B-B14F-4D97-AF65-F5344CB8AC3E}">
        <p14:creationId xmlns:p14="http://schemas.microsoft.com/office/powerpoint/2010/main" val="1549611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2D28B60-A9AA-403D-ACBE-A64B131441CC}" type="datetimeFigureOut">
              <a:rPr lang="en-US" smtClean="0"/>
              <a:t>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2F56E1-14FD-4952-BEE3-E7CF379F8F1C}" type="slidenum">
              <a:rPr lang="en-US" smtClean="0"/>
              <a:t>‹#›</a:t>
            </a:fld>
            <a:endParaRPr lang="en-US"/>
          </a:p>
        </p:txBody>
      </p:sp>
    </p:spTree>
    <p:extLst>
      <p:ext uri="{BB962C8B-B14F-4D97-AF65-F5344CB8AC3E}">
        <p14:creationId xmlns:p14="http://schemas.microsoft.com/office/powerpoint/2010/main" val="546445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2D28B60-A9AA-403D-ACBE-A64B131441CC}" type="datetimeFigureOut">
              <a:rPr lang="en-US" smtClean="0"/>
              <a:t>1/24/2022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2F56E1-14FD-4952-BEE3-E7CF379F8F1C}" type="slidenum">
              <a:rPr lang="en-US" smtClean="0"/>
              <a:t>‹#›</a:t>
            </a:fld>
            <a:endParaRPr lang="en-US"/>
          </a:p>
        </p:txBody>
      </p:sp>
    </p:spTree>
    <p:extLst>
      <p:ext uri="{BB962C8B-B14F-4D97-AF65-F5344CB8AC3E}">
        <p14:creationId xmlns:p14="http://schemas.microsoft.com/office/powerpoint/2010/main" val="124383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D28B60-A9AA-403D-ACBE-A64B131441CC}" type="datetimeFigureOut">
              <a:rPr lang="en-US" smtClean="0"/>
              <a:t>1/24/2022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2F56E1-14FD-4952-BEE3-E7CF379F8F1C}" type="slidenum">
              <a:rPr lang="en-US" smtClean="0"/>
              <a:t>‹#›</a:t>
            </a:fld>
            <a:endParaRPr lang="en-US"/>
          </a:p>
        </p:txBody>
      </p:sp>
    </p:spTree>
    <p:extLst>
      <p:ext uri="{BB962C8B-B14F-4D97-AF65-F5344CB8AC3E}">
        <p14:creationId xmlns:p14="http://schemas.microsoft.com/office/powerpoint/2010/main" val="4042828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D28B60-A9AA-403D-ACBE-A64B131441CC}" type="datetimeFigureOut">
              <a:rPr lang="en-US" smtClean="0"/>
              <a:t>1/24/2022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2F56E1-14FD-4952-BEE3-E7CF379F8F1C}" type="slidenum">
              <a:rPr lang="en-US" smtClean="0"/>
              <a:t>‹#›</a:t>
            </a:fld>
            <a:endParaRPr lang="en-US"/>
          </a:p>
        </p:txBody>
      </p:sp>
    </p:spTree>
    <p:extLst>
      <p:ext uri="{BB962C8B-B14F-4D97-AF65-F5344CB8AC3E}">
        <p14:creationId xmlns:p14="http://schemas.microsoft.com/office/powerpoint/2010/main" val="2024351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D28B60-A9AA-403D-ACBE-A64B131441CC}" type="datetimeFigureOut">
              <a:rPr lang="en-US" smtClean="0"/>
              <a:t>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2F56E1-14FD-4952-BEE3-E7CF379F8F1C}" type="slidenum">
              <a:rPr lang="en-US" smtClean="0"/>
              <a:t>‹#›</a:t>
            </a:fld>
            <a:endParaRPr lang="en-US"/>
          </a:p>
        </p:txBody>
      </p:sp>
    </p:spTree>
    <p:extLst>
      <p:ext uri="{BB962C8B-B14F-4D97-AF65-F5344CB8AC3E}">
        <p14:creationId xmlns:p14="http://schemas.microsoft.com/office/powerpoint/2010/main" val="2700042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D28B60-A9AA-403D-ACBE-A64B131441CC}" type="datetimeFigureOut">
              <a:rPr lang="en-US" smtClean="0"/>
              <a:t>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2F56E1-14FD-4952-BEE3-E7CF379F8F1C}" type="slidenum">
              <a:rPr lang="en-US" smtClean="0"/>
              <a:t>‹#›</a:t>
            </a:fld>
            <a:endParaRPr lang="en-US"/>
          </a:p>
        </p:txBody>
      </p:sp>
    </p:spTree>
    <p:extLst>
      <p:ext uri="{BB962C8B-B14F-4D97-AF65-F5344CB8AC3E}">
        <p14:creationId xmlns:p14="http://schemas.microsoft.com/office/powerpoint/2010/main" val="29162886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D28B60-A9AA-403D-ACBE-A64B131441CC}" type="datetimeFigureOut">
              <a:rPr lang="en-US" smtClean="0"/>
              <a:t>1/24/2022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2F56E1-14FD-4952-BEE3-E7CF379F8F1C}" type="slidenum">
              <a:rPr lang="en-US" smtClean="0"/>
              <a:t>‹#›</a:t>
            </a:fld>
            <a:endParaRPr lang="en-US"/>
          </a:p>
        </p:txBody>
      </p:sp>
    </p:spTree>
    <p:extLst>
      <p:ext uri="{BB962C8B-B14F-4D97-AF65-F5344CB8AC3E}">
        <p14:creationId xmlns:p14="http://schemas.microsoft.com/office/powerpoint/2010/main" val="38963075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97858" y="387257"/>
            <a:ext cx="10730753" cy="1011237"/>
          </a:xfrm>
        </p:spPr>
        <p:txBody>
          <a:bodyPr>
            <a:normAutofit/>
          </a:bodyPr>
          <a:lstStyle/>
          <a:p>
            <a:r>
              <a:rPr lang="en-US" dirty="0" smtClean="0">
                <a:latin typeface="Arial Black" panose="020B0A04020102020204" pitchFamily="34" charset="0"/>
              </a:rPr>
              <a:t>Town EOC Radio </a:t>
            </a:r>
            <a:r>
              <a:rPr lang="en-US" dirty="0" err="1" smtClean="0">
                <a:latin typeface="Arial Black" panose="020B0A04020102020204" pitchFamily="34" charset="0"/>
              </a:rPr>
              <a:t>Comm</a:t>
            </a:r>
            <a:endParaRPr lang="en-US" dirty="0">
              <a:latin typeface="Arial Black" panose="020B0A04020102020204" pitchFamily="34" charset="0"/>
            </a:endParaRPr>
          </a:p>
        </p:txBody>
      </p:sp>
      <p:sp>
        <p:nvSpPr>
          <p:cNvPr id="3" name="Subtitle 2"/>
          <p:cNvSpPr>
            <a:spLocks noGrp="1"/>
          </p:cNvSpPr>
          <p:nvPr>
            <p:ph type="subTitle" idx="1"/>
          </p:nvPr>
        </p:nvSpPr>
        <p:spPr>
          <a:xfrm>
            <a:off x="510988" y="1523999"/>
            <a:ext cx="11241741" cy="4966447"/>
          </a:xfrm>
        </p:spPr>
        <p:txBody>
          <a:bodyPr>
            <a:normAutofit/>
          </a:bodyPr>
          <a:lstStyle/>
          <a:p>
            <a:pPr marL="342900" indent="-342900" algn="l">
              <a:buFont typeface="Arial" panose="020B0604020202020204" pitchFamily="34" charset="0"/>
              <a:buChar char="•"/>
            </a:pPr>
            <a:r>
              <a:rPr lang="en-US" sz="3200" b="1" dirty="0" smtClean="0">
                <a:latin typeface="Arial" panose="020B0604020202020204" pitchFamily="34" charset="0"/>
                <a:cs typeface="Arial" panose="020B0604020202020204" pitchFamily="34" charset="0"/>
              </a:rPr>
              <a:t>The Town EOC should have a VHF Base Radio Station</a:t>
            </a:r>
          </a:p>
          <a:p>
            <a:pPr marL="800100" lvl="1" indent="-342900" algn="l">
              <a:buFont typeface="Arial" panose="020B0604020202020204" pitchFamily="34" charset="0"/>
              <a:buChar char="•"/>
            </a:pPr>
            <a:r>
              <a:rPr lang="en-US" sz="2800" b="1" dirty="0" smtClean="0">
                <a:latin typeface="Arial" panose="020B0604020202020204" pitchFamily="34" charset="0"/>
                <a:cs typeface="Arial" panose="020B0604020202020204" pitchFamily="34" charset="0"/>
              </a:rPr>
              <a:t>Supported by a handful of portable radios</a:t>
            </a:r>
          </a:p>
          <a:p>
            <a:pPr marL="800100" lvl="1" indent="-342900" algn="l">
              <a:buFont typeface="Arial" panose="020B0604020202020204" pitchFamily="34" charset="0"/>
              <a:buChar char="•"/>
            </a:pPr>
            <a:r>
              <a:rPr lang="en-US" sz="2800" b="1" dirty="0" smtClean="0">
                <a:latin typeface="Arial" panose="020B0604020202020204" pitchFamily="34" charset="0"/>
                <a:cs typeface="Arial" panose="020B0604020202020204" pitchFamily="34" charset="0"/>
              </a:rPr>
              <a:t>With all frequencies to communicate with your first responders, the County and your adjacent towns</a:t>
            </a:r>
          </a:p>
          <a:p>
            <a:pPr marL="800100" lvl="1" indent="-342900" algn="l">
              <a:buFont typeface="Arial" panose="020B0604020202020204" pitchFamily="34" charset="0"/>
              <a:buChar char="•"/>
            </a:pPr>
            <a:r>
              <a:rPr lang="en-US" sz="2800" b="1" dirty="0" smtClean="0">
                <a:latin typeface="Arial" panose="020B0604020202020204" pitchFamily="34" charset="0"/>
                <a:cs typeface="Arial" panose="020B0604020202020204" pitchFamily="34" charset="0"/>
              </a:rPr>
              <a:t>Backup battery power for Base Station Radio</a:t>
            </a:r>
          </a:p>
          <a:p>
            <a:pPr marL="800100" lvl="1" indent="-342900" algn="l">
              <a:buFont typeface="Arial" panose="020B0604020202020204" pitchFamily="34" charset="0"/>
              <a:buChar char="•"/>
            </a:pPr>
            <a:r>
              <a:rPr lang="en-US" sz="2800" b="1" dirty="0" smtClean="0">
                <a:latin typeface="Arial" panose="020B0604020202020204" pitchFamily="34" charset="0"/>
                <a:cs typeface="Arial" panose="020B0604020202020204" pitchFamily="34" charset="0"/>
              </a:rPr>
              <a:t>Assigned Radio Operator(s)</a:t>
            </a:r>
          </a:p>
          <a:p>
            <a:pPr marL="342900" indent="-342900" algn="l">
              <a:buFont typeface="Arial" panose="020B0604020202020204" pitchFamily="34" charset="0"/>
              <a:buChar char="•"/>
            </a:pPr>
            <a:r>
              <a:rPr lang="en-US" sz="3200" b="1" dirty="0" smtClean="0">
                <a:latin typeface="Arial" panose="020B0604020202020204" pitchFamily="34" charset="0"/>
                <a:cs typeface="Arial" panose="020B0604020202020204" pitchFamily="34" charset="0"/>
              </a:rPr>
              <a:t>Could also have a Amateur Radio capability</a:t>
            </a:r>
          </a:p>
          <a:p>
            <a:pPr marL="800100" lvl="1" indent="-342900" algn="l">
              <a:buFont typeface="Arial" panose="020B0604020202020204" pitchFamily="34" charset="0"/>
              <a:buChar char="•"/>
            </a:pPr>
            <a:r>
              <a:rPr lang="en-US" sz="2800" b="1" dirty="0" smtClean="0">
                <a:latin typeface="Arial" panose="020B0604020202020204" pitchFamily="34" charset="0"/>
                <a:cs typeface="Arial" panose="020B0604020202020204" pitchFamily="34" charset="0"/>
              </a:rPr>
              <a:t>FCC licensed Amateur Radio Operator</a:t>
            </a:r>
          </a:p>
          <a:p>
            <a:pPr marL="800100" lvl="1" indent="-342900" algn="l">
              <a:buFont typeface="Arial" panose="020B0604020202020204" pitchFamily="34" charset="0"/>
              <a:buChar char="•"/>
            </a:pPr>
            <a:r>
              <a:rPr lang="en-US" sz="2800" b="1" dirty="0" smtClean="0">
                <a:latin typeface="Arial" panose="020B0604020202020204" pitchFamily="34" charset="0"/>
                <a:cs typeface="Arial" panose="020B0604020202020204" pitchFamily="34" charset="0"/>
              </a:rPr>
              <a:t>Ham Radio Set or program your Base Station for </a:t>
            </a:r>
            <a:r>
              <a:rPr lang="en-US" sz="2800" b="1" dirty="0" err="1" smtClean="0">
                <a:latin typeface="Arial" panose="020B0604020202020204" pitchFamily="34" charset="0"/>
                <a:cs typeface="Arial" panose="020B0604020202020204" pitchFamily="34" charset="0"/>
              </a:rPr>
              <a:t>locao</a:t>
            </a:r>
            <a:r>
              <a:rPr lang="en-US" sz="2800" b="1" dirty="0" smtClean="0">
                <a:latin typeface="Arial" panose="020B0604020202020204" pitchFamily="34" charset="0"/>
                <a:cs typeface="Arial" panose="020B0604020202020204" pitchFamily="34" charset="0"/>
              </a:rPr>
              <a:t> VHF ham radio channels</a:t>
            </a:r>
            <a:endParaRPr lang="en-U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805086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97858" y="387257"/>
            <a:ext cx="10730753" cy="1011237"/>
          </a:xfrm>
        </p:spPr>
        <p:txBody>
          <a:bodyPr>
            <a:normAutofit/>
          </a:bodyPr>
          <a:lstStyle/>
          <a:p>
            <a:r>
              <a:rPr lang="en-US" dirty="0" smtClean="0">
                <a:latin typeface="Arial Black" panose="020B0A04020102020204" pitchFamily="34" charset="0"/>
              </a:rPr>
              <a:t>Before a Disaster</a:t>
            </a:r>
            <a:endParaRPr lang="en-US" dirty="0">
              <a:latin typeface="Arial Black" panose="020B0A04020102020204" pitchFamily="34" charset="0"/>
            </a:endParaRPr>
          </a:p>
        </p:txBody>
      </p:sp>
      <p:sp>
        <p:nvSpPr>
          <p:cNvPr id="3" name="Subtitle 2"/>
          <p:cNvSpPr>
            <a:spLocks noGrp="1"/>
          </p:cNvSpPr>
          <p:nvPr>
            <p:ph type="subTitle" idx="1"/>
          </p:nvPr>
        </p:nvSpPr>
        <p:spPr>
          <a:xfrm>
            <a:off x="510988" y="1523999"/>
            <a:ext cx="11241741" cy="4966447"/>
          </a:xfrm>
        </p:spPr>
        <p:txBody>
          <a:bodyPr>
            <a:normAutofit/>
          </a:bodyPr>
          <a:lstStyle/>
          <a:p>
            <a:pPr marL="342900" indent="-342900" algn="l">
              <a:buFont typeface="Arial" panose="020B0604020202020204" pitchFamily="34" charset="0"/>
              <a:buChar char="•"/>
            </a:pPr>
            <a:r>
              <a:rPr lang="en-US" sz="3200" b="1" dirty="0" smtClean="0">
                <a:latin typeface="Arial" panose="020B0604020202020204" pitchFamily="34" charset="0"/>
                <a:cs typeface="Arial" panose="020B0604020202020204" pitchFamily="34" charset="0"/>
              </a:rPr>
              <a:t>Know which county repeaters you can reach; test!</a:t>
            </a:r>
          </a:p>
          <a:p>
            <a:pPr algn="l"/>
            <a:endParaRPr lang="en-US" sz="3200" b="1" dirty="0" smtClean="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US" sz="3200" b="1" dirty="0" smtClean="0">
                <a:latin typeface="Arial" panose="020B0604020202020204" pitchFamily="34" charset="0"/>
                <a:cs typeface="Arial" panose="020B0604020202020204" pitchFamily="34" charset="0"/>
              </a:rPr>
              <a:t>Know which other Town EOCs you can reach on a simplex channel; test!</a:t>
            </a:r>
          </a:p>
          <a:p>
            <a:pPr algn="l"/>
            <a:endParaRPr lang="en-US" sz="3200" b="1" dirty="0" smtClean="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US" sz="3200" b="1" dirty="0" smtClean="0">
                <a:latin typeface="Arial" panose="020B0604020202020204" pitchFamily="34" charset="0"/>
                <a:cs typeface="Arial" panose="020B0604020202020204" pitchFamily="34" charset="0"/>
              </a:rPr>
              <a:t>Know what parts of your town you can reach on a  simplex channel; test!</a:t>
            </a:r>
          </a:p>
          <a:p>
            <a:pPr marL="342900" indent="-342900" algn="l">
              <a:buFont typeface="Arial" panose="020B0604020202020204" pitchFamily="34" charset="0"/>
              <a:buChar char="•"/>
            </a:pPr>
            <a:endParaRPr lang="en-U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9094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Arial" panose="020B0604020202020204" pitchFamily="34" charset="0"/>
                <a:cs typeface="Arial" panose="020B0604020202020204" pitchFamily="34" charset="0"/>
              </a:rPr>
              <a:t>BASIC OPERATING GUIDELINES</a:t>
            </a:r>
          </a:p>
        </p:txBody>
      </p:sp>
      <p:sp>
        <p:nvSpPr>
          <p:cNvPr id="3" name="Content Placeholder 2"/>
          <p:cNvSpPr>
            <a:spLocks noGrp="1"/>
          </p:cNvSpPr>
          <p:nvPr>
            <p:ph idx="1"/>
          </p:nvPr>
        </p:nvSpPr>
        <p:spPr>
          <a:xfrm>
            <a:off x="439271" y="1371600"/>
            <a:ext cx="11421035" cy="5082988"/>
          </a:xfrm>
        </p:spPr>
        <p:txBody>
          <a:bodyPr>
            <a:normAutofit/>
          </a:bodyPr>
          <a:lstStyle/>
          <a:p>
            <a:pPr lvl="0"/>
            <a:r>
              <a:rPr lang="en-US" dirty="0"/>
              <a:t>Ensure that you are on the channel you wish to transmit on.</a:t>
            </a:r>
          </a:p>
          <a:p>
            <a:pPr lvl="0"/>
            <a:r>
              <a:rPr lang="en-US" dirty="0" smtClean="0"/>
              <a:t>Operate locally </a:t>
            </a:r>
            <a:r>
              <a:rPr lang="en-US" dirty="0"/>
              <a:t>on your own </a:t>
            </a:r>
            <a:r>
              <a:rPr lang="en-US" dirty="0" smtClean="0"/>
              <a:t>frequency. </a:t>
            </a:r>
          </a:p>
          <a:p>
            <a:pPr lvl="0"/>
            <a:r>
              <a:rPr lang="en-US" dirty="0" smtClean="0"/>
              <a:t>Monitor the County EMA Frequency.</a:t>
            </a:r>
            <a:endParaRPr lang="en-US" dirty="0"/>
          </a:p>
          <a:p>
            <a:pPr lvl="0"/>
            <a:r>
              <a:rPr lang="en-US" dirty="0"/>
              <a:t>Never make unnecessary transmissions. Always be </a:t>
            </a:r>
            <a:r>
              <a:rPr lang="en-US" dirty="0" smtClean="0"/>
              <a:t>brief </a:t>
            </a:r>
            <a:r>
              <a:rPr lang="en-US" dirty="0"/>
              <a:t>and explicit. </a:t>
            </a:r>
          </a:p>
          <a:p>
            <a:pPr lvl="0"/>
            <a:r>
              <a:rPr lang="en-US" dirty="0"/>
              <a:t>Never use profanity on the radio.</a:t>
            </a:r>
          </a:p>
          <a:p>
            <a:pPr lvl="0"/>
            <a:r>
              <a:rPr lang="en-US" dirty="0"/>
              <a:t>Speak clearly to avoid the necessity to repeat. </a:t>
            </a:r>
          </a:p>
          <a:p>
            <a:pPr lvl="0"/>
            <a:r>
              <a:rPr lang="en-US" dirty="0"/>
              <a:t>Hold microphone close to and to the side of your mouth. (Speak across instead of into microphone)</a:t>
            </a:r>
          </a:p>
          <a:p>
            <a:pPr lvl="0"/>
            <a:r>
              <a:rPr lang="en-US" dirty="0"/>
              <a:t>Press the transmit button and wait a second before speaking</a:t>
            </a:r>
            <a:r>
              <a:rPr lang="en-US" dirty="0" smtClean="0"/>
              <a:t>.</a:t>
            </a:r>
            <a:endParaRPr lang="en-US" dirty="0"/>
          </a:p>
        </p:txBody>
      </p:sp>
    </p:spTree>
    <p:extLst>
      <p:ext uri="{BB962C8B-B14F-4D97-AF65-F5344CB8AC3E}">
        <p14:creationId xmlns:p14="http://schemas.microsoft.com/office/powerpoint/2010/main" val="18573732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Arial" panose="020B0604020202020204" pitchFamily="34" charset="0"/>
                <a:cs typeface="Arial" panose="020B0604020202020204" pitchFamily="34" charset="0"/>
              </a:rPr>
              <a:t>BASIC OPERATING GUIDELINES</a:t>
            </a:r>
          </a:p>
        </p:txBody>
      </p:sp>
      <p:sp>
        <p:nvSpPr>
          <p:cNvPr id="3" name="Content Placeholder 2"/>
          <p:cNvSpPr>
            <a:spLocks noGrp="1"/>
          </p:cNvSpPr>
          <p:nvPr>
            <p:ph idx="1"/>
          </p:nvPr>
        </p:nvSpPr>
        <p:spPr>
          <a:xfrm>
            <a:off x="439271" y="1371600"/>
            <a:ext cx="11421035" cy="5082988"/>
          </a:xfrm>
        </p:spPr>
        <p:txBody>
          <a:bodyPr>
            <a:normAutofit/>
          </a:bodyPr>
          <a:lstStyle/>
          <a:p>
            <a:pPr lvl="0"/>
            <a:r>
              <a:rPr lang="en-US" dirty="0" smtClean="0"/>
              <a:t>Wait </a:t>
            </a:r>
            <a:r>
              <a:rPr lang="en-US" dirty="0"/>
              <a:t>for breaks in conversations before speaking.  If you must pass emergency information, use “Break, Break” terminology and state that information is important.</a:t>
            </a:r>
          </a:p>
          <a:p>
            <a:pPr lvl="0"/>
            <a:r>
              <a:rPr lang="en-US" dirty="0"/>
              <a:t>All transmissions will be in clear language.</a:t>
            </a:r>
          </a:p>
          <a:p>
            <a:pPr lvl="0"/>
            <a:r>
              <a:rPr lang="en-US" dirty="0"/>
              <a:t>Terminate and clear frequency promptly for others to use. </a:t>
            </a:r>
          </a:p>
          <a:p>
            <a:pPr lvl="0"/>
            <a:r>
              <a:rPr lang="en-US" dirty="0"/>
              <a:t>Give only information over the radio to perform the required official duties. </a:t>
            </a:r>
          </a:p>
          <a:p>
            <a:pPr lvl="0"/>
            <a:r>
              <a:rPr lang="en-US" dirty="0"/>
              <a:t>Never broadcast the name of deceased or injured over the air.</a:t>
            </a:r>
          </a:p>
          <a:p>
            <a:r>
              <a:rPr lang="en-US" dirty="0"/>
              <a:t>Spelling is sometimes used to clarify difficult words. Some letters sound much the same especially on the radio, so phonetic alphabets were developed in an attempt to identify letters with the word.</a:t>
            </a:r>
          </a:p>
        </p:txBody>
      </p:sp>
    </p:spTree>
    <p:extLst>
      <p:ext uri="{BB962C8B-B14F-4D97-AF65-F5344CB8AC3E}">
        <p14:creationId xmlns:p14="http://schemas.microsoft.com/office/powerpoint/2010/main" val="40096591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Arial" panose="020B0604020202020204" pitchFamily="34" charset="0"/>
                <a:cs typeface="Arial" panose="020B0604020202020204" pitchFamily="34" charset="0"/>
              </a:rPr>
              <a:t>RADIO MAINTENANCE</a:t>
            </a:r>
          </a:p>
        </p:txBody>
      </p:sp>
      <p:sp>
        <p:nvSpPr>
          <p:cNvPr id="3" name="Content Placeholder 2"/>
          <p:cNvSpPr>
            <a:spLocks noGrp="1"/>
          </p:cNvSpPr>
          <p:nvPr>
            <p:ph idx="1"/>
          </p:nvPr>
        </p:nvSpPr>
        <p:spPr>
          <a:xfrm>
            <a:off x="439271" y="1613646"/>
            <a:ext cx="11421035" cy="4840941"/>
          </a:xfrm>
        </p:spPr>
        <p:txBody>
          <a:bodyPr>
            <a:normAutofit/>
          </a:bodyPr>
          <a:lstStyle/>
          <a:p>
            <a:r>
              <a:rPr lang="en-US" sz="3200" dirty="0" smtClean="0"/>
              <a:t>Try </a:t>
            </a:r>
            <a:r>
              <a:rPr lang="en-US" sz="3200" dirty="0"/>
              <a:t>to run down a radio’s batteries before placing them in a </a:t>
            </a:r>
            <a:r>
              <a:rPr lang="en-US" sz="3200" dirty="0" smtClean="0"/>
              <a:t>charger.</a:t>
            </a:r>
          </a:p>
          <a:p>
            <a:r>
              <a:rPr lang="en-US" sz="3200" dirty="0" smtClean="0"/>
              <a:t>Keep </a:t>
            </a:r>
            <a:r>
              <a:rPr lang="en-US" sz="3200" dirty="0"/>
              <a:t>an extra set of batteries charged for immediate </a:t>
            </a:r>
            <a:r>
              <a:rPr lang="en-US" sz="3200" dirty="0" smtClean="0"/>
              <a:t>replacement.</a:t>
            </a:r>
          </a:p>
          <a:p>
            <a:r>
              <a:rPr lang="en-US" sz="3200" dirty="0" smtClean="0"/>
              <a:t>Keep </a:t>
            </a:r>
            <a:r>
              <a:rPr lang="en-US" sz="3200" dirty="0"/>
              <a:t>radios free of dirt and water.  Wipe off with dry towel.</a:t>
            </a:r>
          </a:p>
          <a:p>
            <a:r>
              <a:rPr lang="en-US" sz="3200" dirty="0" smtClean="0"/>
              <a:t>Never </a:t>
            </a:r>
            <a:r>
              <a:rPr lang="en-US" sz="3200" dirty="0"/>
              <a:t>hold the radio by the antenna or clip anything to it. Never put any metal object on the antenna.</a:t>
            </a:r>
          </a:p>
          <a:p>
            <a:pPr lvl="0"/>
            <a:endParaRPr lang="en-US" dirty="0"/>
          </a:p>
        </p:txBody>
      </p:sp>
    </p:spTree>
    <p:extLst>
      <p:ext uri="{BB962C8B-B14F-4D97-AF65-F5344CB8AC3E}">
        <p14:creationId xmlns:p14="http://schemas.microsoft.com/office/powerpoint/2010/main" val="3162720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378</Words>
  <Application>Microsoft Office PowerPoint</Application>
  <PresentationFormat>Widescreen</PresentationFormat>
  <Paragraphs>36</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Arial Black</vt:lpstr>
      <vt:lpstr>Calibri</vt:lpstr>
      <vt:lpstr>Calibri Light</vt:lpstr>
      <vt:lpstr>Office Theme</vt:lpstr>
      <vt:lpstr>Town EOC Radio Comm</vt:lpstr>
      <vt:lpstr>Before a Disaster</vt:lpstr>
      <vt:lpstr>BASIC OPERATING GUIDELINES</vt:lpstr>
      <vt:lpstr>BASIC OPERATING GUIDELINES</vt:lpstr>
      <vt:lpstr>RADIO MAINTENANCE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Town EOC Radio Comm</dc:title>
  <dc:creator>Dale Rowley</dc:creator>
  <cp:lastModifiedBy>Dale Rowley</cp:lastModifiedBy>
  <cp:revision>4</cp:revision>
  <dcterms:created xsi:type="dcterms:W3CDTF">2022-01-24T18:06:56Z</dcterms:created>
  <dcterms:modified xsi:type="dcterms:W3CDTF">2022-01-24T18:18:37Z</dcterms:modified>
</cp:coreProperties>
</file>