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5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410" r:id="rId2"/>
    <p:sldId id="260" r:id="rId3"/>
    <p:sldId id="405" r:id="rId4"/>
    <p:sldId id="427" r:id="rId5"/>
    <p:sldId id="449" r:id="rId6"/>
    <p:sldId id="431" r:id="rId7"/>
    <p:sldId id="415" r:id="rId8"/>
    <p:sldId id="263" r:id="rId9"/>
    <p:sldId id="491" r:id="rId10"/>
    <p:sldId id="416" r:id="rId11"/>
    <p:sldId id="267" r:id="rId12"/>
    <p:sldId id="417" r:id="rId13"/>
    <p:sldId id="460" r:id="rId14"/>
    <p:sldId id="461" r:id="rId15"/>
    <p:sldId id="418" r:id="rId16"/>
    <p:sldId id="459" r:id="rId17"/>
    <p:sldId id="414" r:id="rId18"/>
    <p:sldId id="395" r:id="rId19"/>
    <p:sldId id="488" r:id="rId20"/>
    <p:sldId id="489" r:id="rId21"/>
    <p:sldId id="375" r:id="rId22"/>
    <p:sldId id="398" r:id="rId23"/>
    <p:sldId id="399" r:id="rId24"/>
    <p:sldId id="403" r:id="rId25"/>
    <p:sldId id="424" r:id="rId26"/>
    <p:sldId id="376" r:id="rId27"/>
    <p:sldId id="377" r:id="rId28"/>
    <p:sldId id="344" r:id="rId29"/>
    <p:sldId id="490" r:id="rId30"/>
    <p:sldId id="380" r:id="rId31"/>
    <p:sldId id="470" r:id="rId32"/>
    <p:sldId id="358" r:id="rId33"/>
    <p:sldId id="359" r:id="rId34"/>
    <p:sldId id="428" r:id="rId35"/>
    <p:sldId id="386" r:id="rId36"/>
    <p:sldId id="387" r:id="rId37"/>
    <p:sldId id="394" r:id="rId38"/>
    <p:sldId id="436" r:id="rId39"/>
    <p:sldId id="437" r:id="rId40"/>
    <p:sldId id="441" r:id="rId41"/>
    <p:sldId id="443" r:id="rId42"/>
    <p:sldId id="303" r:id="rId43"/>
    <p:sldId id="451" r:id="rId44"/>
    <p:sldId id="477" r:id="rId45"/>
    <p:sldId id="478" r:id="rId46"/>
    <p:sldId id="271" r:id="rId47"/>
    <p:sldId id="432" r:id="rId48"/>
    <p:sldId id="448" r:id="rId49"/>
    <p:sldId id="480" r:id="rId50"/>
    <p:sldId id="481" r:id="rId51"/>
    <p:sldId id="483" r:id="rId52"/>
    <p:sldId id="482" r:id="rId53"/>
    <p:sldId id="484" r:id="rId54"/>
    <p:sldId id="485" r:id="rId55"/>
    <p:sldId id="486" r:id="rId56"/>
    <p:sldId id="487" r:id="rId57"/>
    <p:sldId id="435" r:id="rId58"/>
    <p:sldId id="492" r:id="rId59"/>
    <p:sldId id="493" r:id="rId60"/>
    <p:sldId id="494" r:id="rId61"/>
    <p:sldId id="495" r:id="rId62"/>
    <p:sldId id="496" r:id="rId63"/>
    <p:sldId id="497" r:id="rId64"/>
  </p:sldIdLst>
  <p:sldSz cx="10287000" cy="6858000" type="35mm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5109FD"/>
    <a:srgbClr val="0244E0"/>
    <a:srgbClr val="4002D4"/>
    <a:srgbClr val="868600"/>
    <a:srgbClr val="000000"/>
    <a:srgbClr val="FF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83AB2-0780-440C-BD29-937DAE9EF9C9}" v="70" dt="2024-11-09T01:31:55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2581" autoAdjust="0"/>
  </p:normalViewPr>
  <p:slideViewPr>
    <p:cSldViewPr>
      <p:cViewPr varScale="1">
        <p:scale>
          <a:sx n="66" d="100"/>
          <a:sy n="66" d="100"/>
        </p:scale>
        <p:origin x="1618" y="43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-2137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1.xml"/><Relationship Id="rId13" Type="http://schemas.openxmlformats.org/officeDocument/2006/relationships/slide" Target="slides/slide56.xml"/><Relationship Id="rId18" Type="http://schemas.openxmlformats.org/officeDocument/2006/relationships/slide" Target="slides/slide61.xml"/><Relationship Id="rId3" Type="http://schemas.openxmlformats.org/officeDocument/2006/relationships/slide" Target="slides/slide20.xml"/><Relationship Id="rId7" Type="http://schemas.openxmlformats.org/officeDocument/2006/relationships/slide" Target="slides/slide50.xml"/><Relationship Id="rId12" Type="http://schemas.openxmlformats.org/officeDocument/2006/relationships/slide" Target="slides/slide55.xml"/><Relationship Id="rId17" Type="http://schemas.openxmlformats.org/officeDocument/2006/relationships/slide" Target="slides/slide60.xml"/><Relationship Id="rId2" Type="http://schemas.openxmlformats.org/officeDocument/2006/relationships/slide" Target="slides/slide6.xml"/><Relationship Id="rId16" Type="http://schemas.openxmlformats.org/officeDocument/2006/relationships/slide" Target="slides/slide59.xml"/><Relationship Id="rId20" Type="http://schemas.openxmlformats.org/officeDocument/2006/relationships/slide" Target="slides/slide63.xml"/><Relationship Id="rId1" Type="http://schemas.openxmlformats.org/officeDocument/2006/relationships/slide" Target="slides/slide1.xml"/><Relationship Id="rId6" Type="http://schemas.openxmlformats.org/officeDocument/2006/relationships/slide" Target="slides/slide49.xml"/><Relationship Id="rId11" Type="http://schemas.openxmlformats.org/officeDocument/2006/relationships/slide" Target="slides/slide54.xml"/><Relationship Id="rId5" Type="http://schemas.openxmlformats.org/officeDocument/2006/relationships/slide" Target="slides/slide48.xml"/><Relationship Id="rId15" Type="http://schemas.openxmlformats.org/officeDocument/2006/relationships/slide" Target="slides/slide58.xml"/><Relationship Id="rId10" Type="http://schemas.openxmlformats.org/officeDocument/2006/relationships/slide" Target="slides/slide53.xml"/><Relationship Id="rId19" Type="http://schemas.openxmlformats.org/officeDocument/2006/relationships/slide" Target="slides/slide62.xml"/><Relationship Id="rId4" Type="http://schemas.openxmlformats.org/officeDocument/2006/relationships/slide" Target="slides/slide47.xml"/><Relationship Id="rId9" Type="http://schemas.openxmlformats.org/officeDocument/2006/relationships/slide" Target="slides/slide52.xml"/><Relationship Id="rId14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4EDAC3-1BA1-1D9F-0894-F59739BF10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7613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vert="horz" wrap="square" lIns="94692" tIns="48149" rIns="94692" bIns="48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1BA1FCB-0C4A-E6FD-3FB2-DA179A6FFF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0" y="703263"/>
            <a:ext cx="521017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65138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31863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970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62138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4EB5ECD-5E2B-B576-1766-C74D3F6B4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09D2441-80BB-0819-DA09-C9E959FA0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C1A0245-62E6-8518-2EF1-61D5CEC7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47CC9E7-6989-77F8-0968-16DBCB1D7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D7E5975-D431-71C7-70F4-F539E32BC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2A3415B-466E-5E94-2E5D-E22CB99DC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4B5800CC-BF7F-1058-E717-8519D555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FED457B6-1432-D57D-DBEE-6B9228D9C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D6A53384-0F9E-A6BF-C56A-9A6A69123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E31AD6B0-7280-4F60-802F-68AD65631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01438A6-5F40-6691-A7CE-56B0BC0AE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56BB853-8865-A7FB-AFC2-40A0B8AD9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944CD07C-16DB-8FD7-5308-224C73C4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FEFA964-032A-8F3D-3706-8AD610B16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AD3AF0EB-0D4A-516D-AA6E-14995E81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1AB9D712-37D7-555B-2B08-AECA999F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368AE3E8-3C21-9558-70BD-5FAD4835C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6EF8C118-5DB8-7281-9AD9-AB730D2E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D4687163-84F3-1240-8518-D035974FD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9" name="Rectangle 11">
            <a:extLst>
              <a:ext uri="{FF2B5EF4-FFF2-40B4-BE49-F238E27FC236}">
                <a16:creationId xmlns:a16="http://schemas.microsoft.com/office/drawing/2014/main" id="{3F0AD48F-92CA-02A3-CDA2-E14A51F0C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1342FF-50C9-BD32-77CE-62A29C892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1EBAA24-2C1E-23F2-F40F-A10EABB8F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147E3B1-83D2-2A0C-E22E-CB13B82C1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D2E838CE-6B60-B4AF-EF93-BCCD2A9E3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A8FAC791-9EA6-0D66-36E4-6B7CF34C9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88FD051A-A96F-B61A-0CF0-4E58CB5A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13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98B11145-A287-E924-C5B4-7E22CD694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8E39D0E5-2E6F-B9EA-B852-3D7284E1B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6F5B9941-DBF0-F6FA-399B-3E6A50FF2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D93BF854-B180-2432-FF97-83229ECB5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C4702EF-8509-9B15-964D-7C8938F25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2846D73-C003-C53D-5457-0CDA7582C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5FF277CD-79E9-BC34-4814-0FEB43CA6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FA350E7A-B250-C87B-B038-50A2D0F52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D95CAF35-119E-E450-EC95-82DD3D9AB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566B3841-02A0-2E49-23E2-C84B4876C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13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84D664F4-55DC-3B3A-B380-DB6298875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6ACCCB12-61F4-6A1C-FAD1-DFC83F6C3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EE5B878D-990E-9D11-41A3-456F68126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6796B8ED-29A5-B16F-B38F-340FE883C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2C6BCAF-3222-A36E-6361-F0221C20F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354D5E0-3CFF-4B7E-6E73-58985481F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D9CA776E-5B2F-D77D-DA0E-17F5BA327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C50DD0FE-5572-5DAB-7EC3-62D158A82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CE522C5D-799D-679D-FCF2-B935379F4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B8CA34A8-A93E-531C-4E21-AB18A37F0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13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C397D18B-14D5-2C1E-D807-510955428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A772AA0A-EF55-1FDB-3E5A-4347EFA8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BC2DFCD8-F6C8-3CCE-9E61-88DAC466A6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0B4656D4-D3D2-F2CB-9656-81336F1CF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3ADB7CB-B1E4-5FAD-21E2-5EBD1CEA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D8728F9-A2D8-688C-8D22-9EFEBD029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E2A9E0A-18D6-7D6A-A30C-A9C797AAF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B2DAA6C4-A097-F8DD-97C2-F88E30C23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9E5B7581-50AF-874D-34C5-18E4289A6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F59105D1-4B67-9196-AAB0-27A55A12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13</a:t>
            </a: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FA19EDAE-0646-3DE3-49B6-E44C9C34C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66FDCF20-11EC-876C-8165-B6F24FC98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6" name="Rectangle 10">
            <a:extLst>
              <a:ext uri="{FF2B5EF4-FFF2-40B4-BE49-F238E27FC236}">
                <a16:creationId xmlns:a16="http://schemas.microsoft.com/office/drawing/2014/main" id="{62036091-4468-E957-D311-9C6F0F399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7" name="Rectangle 11">
            <a:extLst>
              <a:ext uri="{FF2B5EF4-FFF2-40B4-BE49-F238E27FC236}">
                <a16:creationId xmlns:a16="http://schemas.microsoft.com/office/drawing/2014/main" id="{C243CB83-6C35-82AE-1C0E-DCA5378C3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>
            <a:extLst>
              <a:ext uri="{FF2B5EF4-FFF2-40B4-BE49-F238E27FC236}">
                <a16:creationId xmlns:a16="http://schemas.microsoft.com/office/drawing/2014/main" id="{11C71415-9802-5C35-AA24-52E5CD70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27" name="Rectangle 1027">
            <a:extLst>
              <a:ext uri="{FF2B5EF4-FFF2-40B4-BE49-F238E27FC236}">
                <a16:creationId xmlns:a16="http://schemas.microsoft.com/office/drawing/2014/main" id="{4780C8F2-D516-6CA7-F696-A50522118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41</a:t>
            </a:r>
          </a:p>
        </p:txBody>
      </p:sp>
      <p:sp>
        <p:nvSpPr>
          <p:cNvPr id="52228" name="Rectangle 1028">
            <a:extLst>
              <a:ext uri="{FF2B5EF4-FFF2-40B4-BE49-F238E27FC236}">
                <a16:creationId xmlns:a16="http://schemas.microsoft.com/office/drawing/2014/main" id="{073BD674-89D4-78C5-45E1-7336DB798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29" name="Rectangle 1029">
            <a:extLst>
              <a:ext uri="{FF2B5EF4-FFF2-40B4-BE49-F238E27FC236}">
                <a16:creationId xmlns:a16="http://schemas.microsoft.com/office/drawing/2014/main" id="{B85D48A7-F485-A9E9-7DE8-B084213A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30" name="Rectangle 1030">
            <a:extLst>
              <a:ext uri="{FF2B5EF4-FFF2-40B4-BE49-F238E27FC236}">
                <a16:creationId xmlns:a16="http://schemas.microsoft.com/office/drawing/2014/main" id="{6930693B-2CB1-778E-F7A1-AA423D533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31" name="Rectangle 1031">
            <a:extLst>
              <a:ext uri="{FF2B5EF4-FFF2-40B4-BE49-F238E27FC236}">
                <a16:creationId xmlns:a16="http://schemas.microsoft.com/office/drawing/2014/main" id="{169C071F-3E38-808C-5997-055892D52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38</a:t>
            </a:r>
          </a:p>
        </p:txBody>
      </p:sp>
      <p:sp>
        <p:nvSpPr>
          <p:cNvPr id="52232" name="Rectangle 1032">
            <a:extLst>
              <a:ext uri="{FF2B5EF4-FFF2-40B4-BE49-F238E27FC236}">
                <a16:creationId xmlns:a16="http://schemas.microsoft.com/office/drawing/2014/main" id="{C948066C-971D-A111-6EE0-2B645C8BF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33" name="Rectangle 1033">
            <a:extLst>
              <a:ext uri="{FF2B5EF4-FFF2-40B4-BE49-F238E27FC236}">
                <a16:creationId xmlns:a16="http://schemas.microsoft.com/office/drawing/2014/main" id="{EE196013-D3AF-FAA6-481E-FF595BD9B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34" name="Rectangle 1034">
            <a:extLst>
              <a:ext uri="{FF2B5EF4-FFF2-40B4-BE49-F238E27FC236}">
                <a16:creationId xmlns:a16="http://schemas.microsoft.com/office/drawing/2014/main" id="{CC7A7C9A-BA2B-EF44-1F65-A723DF564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35" name="Rectangle 1035">
            <a:extLst>
              <a:ext uri="{FF2B5EF4-FFF2-40B4-BE49-F238E27FC236}">
                <a16:creationId xmlns:a16="http://schemas.microsoft.com/office/drawing/2014/main" id="{0D564011-A7BE-2DE3-B7EE-5E727EDF5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7903" tIns="49753" rIns="97903" bIns="49753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835438F-0B6D-51B6-C1C9-5E66A199E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E400B2E-F0B8-7F75-88B2-68E3D9C6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20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0EAE4F80-3CE8-DDE1-896A-350795215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2A54EB66-BB49-CC36-865D-D6242453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100C1A94-3424-575D-767A-6B2A28F53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E1ECEFEC-E113-0A8E-63E4-B18AA661B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20</a:t>
            </a: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EAAFC498-FACE-8636-4B31-030FE57A2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7" name="Rectangle 9">
            <a:extLst>
              <a:ext uri="{FF2B5EF4-FFF2-40B4-BE49-F238E27FC236}">
                <a16:creationId xmlns:a16="http://schemas.microsoft.com/office/drawing/2014/main" id="{5CAAEAA3-5FE0-6B4A-DF17-421CFF3A5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8" name="Rectangle 10">
            <a:extLst>
              <a:ext uri="{FF2B5EF4-FFF2-40B4-BE49-F238E27FC236}">
                <a16:creationId xmlns:a16="http://schemas.microsoft.com/office/drawing/2014/main" id="{BE8BC347-C811-1B24-438A-B9122058A3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9" name="Rectangle 11">
            <a:extLst>
              <a:ext uri="{FF2B5EF4-FFF2-40B4-BE49-F238E27FC236}">
                <a16:creationId xmlns:a16="http://schemas.microsoft.com/office/drawing/2014/main" id="{A94CD97A-EDC4-1386-42F0-5C6FCE260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6298" rIns="96298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9C0CB40B-F6D1-15AA-834B-FA6365E55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780DCDA-0564-19EC-476F-0ED257EA0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44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89B548F0-85CE-6929-AE42-313F8183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97479E98-E442-0B78-0BBD-8581F4C05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7BEE5F40-51D7-25AC-37A2-561EC3FA7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4EA2BAE2-E3D9-0ADF-3CD2-54A9279CF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40</a:t>
            </a:r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CD54C0B8-E0DB-4158-3C66-4AD7AC8BD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73" name="Rectangle 9">
            <a:extLst>
              <a:ext uri="{FF2B5EF4-FFF2-40B4-BE49-F238E27FC236}">
                <a16:creationId xmlns:a16="http://schemas.microsoft.com/office/drawing/2014/main" id="{A205515D-19E0-519C-8EE3-4CE578305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74" name="Rectangle 10">
            <a:extLst>
              <a:ext uri="{FF2B5EF4-FFF2-40B4-BE49-F238E27FC236}">
                <a16:creationId xmlns:a16="http://schemas.microsoft.com/office/drawing/2014/main" id="{4E1E8882-FC19-57DF-C7C7-D63831927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75" name="Rectangle 11">
            <a:extLst>
              <a:ext uri="{FF2B5EF4-FFF2-40B4-BE49-F238E27FC236}">
                <a16:creationId xmlns:a16="http://schemas.microsoft.com/office/drawing/2014/main" id="{29C6CAE5-1969-C495-9D1A-F9B089556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7903" tIns="49753" rIns="97903" bIns="49753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63DDA7F-6372-B50E-046A-1AB5FE98F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02C58A0-AD29-FA29-EA22-E3788C9FC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45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4CC584EB-B71E-40BB-61D7-E7566EC1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961366D8-AFA0-7308-0C8A-9416FFDA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406C12B9-9E5D-8587-D17A-650366F66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2F012258-8652-52AD-3888-09070F37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41</a:t>
            </a:r>
          </a:p>
        </p:txBody>
      </p:sp>
      <p:sp>
        <p:nvSpPr>
          <p:cNvPr id="74760" name="Rectangle 8">
            <a:extLst>
              <a:ext uri="{FF2B5EF4-FFF2-40B4-BE49-F238E27FC236}">
                <a16:creationId xmlns:a16="http://schemas.microsoft.com/office/drawing/2014/main" id="{DC2ECDBE-F8D4-93F7-9172-1EA7A9E2A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61" name="Rectangle 9">
            <a:extLst>
              <a:ext uri="{FF2B5EF4-FFF2-40B4-BE49-F238E27FC236}">
                <a16:creationId xmlns:a16="http://schemas.microsoft.com/office/drawing/2014/main" id="{926AFE8F-ED53-7BC7-5825-AB5688B28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62" name="Rectangle 10">
            <a:extLst>
              <a:ext uri="{FF2B5EF4-FFF2-40B4-BE49-F238E27FC236}">
                <a16:creationId xmlns:a16="http://schemas.microsoft.com/office/drawing/2014/main" id="{4FCD532F-CC53-40C7-FABC-8044C8FDF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63" name="Rectangle 11">
            <a:extLst>
              <a:ext uri="{FF2B5EF4-FFF2-40B4-BE49-F238E27FC236}">
                <a16:creationId xmlns:a16="http://schemas.microsoft.com/office/drawing/2014/main" id="{80157460-063B-9045-0FF7-FDF9FBDC2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7903" tIns="49753" rIns="97903" bIns="49753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B78D2EB-D1C9-2D32-2F37-B9851141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058F09C-3E6F-8DAA-6EBA-1B78C4CD1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49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109191B8-2E36-7E77-A42B-9E9171EC7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9B8610B7-E67F-AA36-092B-1C829ECCD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3B2B0984-F7B0-9DC1-2065-A982E2A8F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442FD78A-E2D7-02E8-0F6D-E7005AA2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45</a:t>
            </a: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CCF3B98C-F458-8F48-6BDC-418034ADA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50D514A8-CA6B-FC5D-C8C7-81EB05272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2E28268C-7158-2D0E-1543-34F27200F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11" name="Rectangle 11">
            <a:extLst>
              <a:ext uri="{FF2B5EF4-FFF2-40B4-BE49-F238E27FC236}">
                <a16:creationId xmlns:a16="http://schemas.microsoft.com/office/drawing/2014/main" id="{B1F1C31B-2E43-C8F6-7D22-5F0C507FD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7903" tIns="49753" rIns="97903" bIns="49753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D68725C-B6F2-CB9F-5873-9DF147B0A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7D1B25A-F0E3-58CA-2A9D-298DD3AA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3C2E5A8-DBFF-7479-6CD9-4781E394C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9373C74-A31B-AA9A-1CBC-5DB6C09E7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8105F76-FAB1-E1CE-D46F-957F6CF08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0CE04D8-ADCD-D2DF-E4D3-6A020C5C9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E532DA71-1F0A-95E3-B2F7-A65029DCF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70910225-686D-6F4B-7875-B59D85EFD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F358834E-6948-E0AE-B66D-43B797028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76C971D8-5824-A1CB-8905-B63EE94AC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53CA014-1906-FC9F-FA2B-28BBB5696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4459942-2102-A811-79EB-9683587D6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49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6BAE8E2C-E8F1-74E0-89FB-AFDE18A84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7481B149-5415-1124-AE99-FFF57A8C3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03212CD8-3FF8-B9DE-4245-9C2C82756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34D70223-4FAF-15A7-2CA4-FAB3E0C3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45</a:t>
            </a:r>
          </a:p>
        </p:txBody>
      </p:sp>
      <p:sp>
        <p:nvSpPr>
          <p:cNvPr id="78856" name="Rectangle 8">
            <a:extLst>
              <a:ext uri="{FF2B5EF4-FFF2-40B4-BE49-F238E27FC236}">
                <a16:creationId xmlns:a16="http://schemas.microsoft.com/office/drawing/2014/main" id="{CF229B2A-B0E6-F083-6A8C-CB43FB308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7" name="Rectangle 9">
            <a:extLst>
              <a:ext uri="{FF2B5EF4-FFF2-40B4-BE49-F238E27FC236}">
                <a16:creationId xmlns:a16="http://schemas.microsoft.com/office/drawing/2014/main" id="{A83CD499-0D71-AFCB-E0A4-9DD183D85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8" name="Rectangle 10">
            <a:extLst>
              <a:ext uri="{FF2B5EF4-FFF2-40B4-BE49-F238E27FC236}">
                <a16:creationId xmlns:a16="http://schemas.microsoft.com/office/drawing/2014/main" id="{F57C096D-F708-04AE-B7E0-65F532B75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9" name="Rectangle 11">
            <a:extLst>
              <a:ext uri="{FF2B5EF4-FFF2-40B4-BE49-F238E27FC236}">
                <a16:creationId xmlns:a16="http://schemas.microsoft.com/office/drawing/2014/main" id="{1020FA02-E5C6-C34D-D39A-01D90B062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7903" tIns="49753" rIns="97903" bIns="49753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5925E39-17A0-A919-47D4-AA0060EC3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398FDFB-3103-9746-121A-E25CF6076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21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3652FA2E-FB87-C146-6A72-28D923CE2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9899A0E0-5276-D41A-356D-888E2B6C5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3F693988-0BE6-CC02-0093-2024B473B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8480F405-CEB1-A55A-6420-1C9110369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21</a:t>
            </a:r>
          </a:p>
        </p:txBody>
      </p:sp>
      <p:sp>
        <p:nvSpPr>
          <p:cNvPr id="80904" name="Rectangle 8">
            <a:extLst>
              <a:ext uri="{FF2B5EF4-FFF2-40B4-BE49-F238E27FC236}">
                <a16:creationId xmlns:a16="http://schemas.microsoft.com/office/drawing/2014/main" id="{A0F8F091-A8E2-F043-5A85-E4E3F36F7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5" name="Rectangle 9">
            <a:extLst>
              <a:ext uri="{FF2B5EF4-FFF2-40B4-BE49-F238E27FC236}">
                <a16:creationId xmlns:a16="http://schemas.microsoft.com/office/drawing/2014/main" id="{3D0D8EE5-359C-F255-6B85-75C9F8957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6" name="Rectangle 10">
            <a:extLst>
              <a:ext uri="{FF2B5EF4-FFF2-40B4-BE49-F238E27FC236}">
                <a16:creationId xmlns:a16="http://schemas.microsoft.com/office/drawing/2014/main" id="{49D02250-CF8D-34F6-A364-3B56CBFD1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7" name="Rectangle 11">
            <a:extLst>
              <a:ext uri="{FF2B5EF4-FFF2-40B4-BE49-F238E27FC236}">
                <a16:creationId xmlns:a16="http://schemas.microsoft.com/office/drawing/2014/main" id="{6B69AE96-B311-CA23-6ECF-A578C32EF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6298" rIns="96298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57DF50C-4441-74C4-81D1-63DD856D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2157064-C8E7-0EEC-EA49-4A62D13C7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22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8E7DBE7B-3B2F-C628-0DFB-5E0C3E761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4F1EB7C9-E2DC-1B4C-8383-93B39C9F3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7E6FC485-6F03-C93C-E301-0DE7904BA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A316C2EA-C2C4-E16D-BD51-3B82195A1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22</a:t>
            </a:r>
          </a:p>
        </p:txBody>
      </p:sp>
      <p:sp>
        <p:nvSpPr>
          <p:cNvPr id="82952" name="Rectangle 8">
            <a:extLst>
              <a:ext uri="{FF2B5EF4-FFF2-40B4-BE49-F238E27FC236}">
                <a16:creationId xmlns:a16="http://schemas.microsoft.com/office/drawing/2014/main" id="{A6C6CFCA-8EA4-CB0D-7C1A-B799F8E0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ECF8DF9A-FFD5-C903-83EB-A7A0B77D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4" name="Rectangle 10">
            <a:extLst>
              <a:ext uri="{FF2B5EF4-FFF2-40B4-BE49-F238E27FC236}">
                <a16:creationId xmlns:a16="http://schemas.microsoft.com/office/drawing/2014/main" id="{06D57B75-FBE4-8FD2-DB5F-585AFB49C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55" name="Rectangle 11">
            <a:extLst>
              <a:ext uri="{FF2B5EF4-FFF2-40B4-BE49-F238E27FC236}">
                <a16:creationId xmlns:a16="http://schemas.microsoft.com/office/drawing/2014/main" id="{B9E63786-5053-722E-4545-A5253891B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6298" rIns="96298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494ABC5-8B9A-9A40-6FF7-01B231851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DA69E98-CBB6-A732-E7C7-D7377C86AF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75A84-5239-1897-FDBD-7F0DC9CF2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75DAFD05-1581-8732-9EC5-6234BA4A7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3718CCA9-A463-53C5-F643-4F0E5882A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850582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66206CA-F95B-91CD-A530-B2D194CF9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6298" rIns="96298"/>
          <a:lstStyle/>
          <a:p>
            <a:pPr defTabSz="974725"/>
            <a:endParaRPr lang="en-US" alt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4048C87-578D-7BD3-1231-905DD76BF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919DD27E-BD74-3BF7-9CB1-CA4615E35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6298" rIns="96298"/>
          <a:lstStyle/>
          <a:p>
            <a:pPr defTabSz="974725"/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DE81AA5-548A-0831-AEB5-2C3B5D0AE4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906C74F4-904B-83F6-0D5A-8192A7127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387F645-42A3-1D57-AFC7-6D776DCF1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A38B0F6-C4E9-3B2F-B24F-74FDECE0F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0B9DF63F-C20A-03B0-4D46-3F95675A2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CF93CD3-72B1-225E-0218-4A989C2BE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5561DF5-5122-A19C-BCA5-C9A18F909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EC728ED-2EDA-1F50-0B08-A2E779E85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1CE8B6A-BFD7-E5F4-E5AD-A8E1DEFC4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6654583-3170-F193-41B1-EB291E54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A77B80D-C248-B401-9063-B4D058691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EB97DD1-DFC3-E105-2D3A-0B3BF27CD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80FAFF82-ECF8-034C-6AA0-C46244C3F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58D4D9C6-A7C7-5CF1-656F-E92106798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D0AA9640-E6B9-619E-BEE1-51891F04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87EAA182-A984-2FD2-2354-941FD60A20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EA56023F-CDEF-3275-7CB7-EC0E5F5F8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619BE15A-D1F0-3947-165D-AA02CA305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ADAC9EF-E1F7-046E-D06D-0591C9448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31</a:t>
            </a: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7F83A4BB-F481-6D8D-DF05-0814DD095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4FCAA729-E274-F4C3-2E2A-761765910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9574" name="Rectangle 6">
            <a:extLst>
              <a:ext uri="{FF2B5EF4-FFF2-40B4-BE49-F238E27FC236}">
                <a16:creationId xmlns:a16="http://schemas.microsoft.com/office/drawing/2014/main" id="{C8EF1CE6-F368-6EFF-FC46-2C6AA781B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7">
            <a:extLst>
              <a:ext uri="{FF2B5EF4-FFF2-40B4-BE49-F238E27FC236}">
                <a16:creationId xmlns:a16="http://schemas.microsoft.com/office/drawing/2014/main" id="{F6FE04D9-C598-1768-09A4-AA20314AB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28</a:t>
            </a:r>
          </a:p>
        </p:txBody>
      </p:sp>
      <p:sp>
        <p:nvSpPr>
          <p:cNvPr id="109576" name="Rectangle 8">
            <a:extLst>
              <a:ext uri="{FF2B5EF4-FFF2-40B4-BE49-F238E27FC236}">
                <a16:creationId xmlns:a16="http://schemas.microsoft.com/office/drawing/2014/main" id="{9C2D1A48-7957-A551-565B-A7426DBE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9577" name="Rectangle 9">
            <a:extLst>
              <a:ext uri="{FF2B5EF4-FFF2-40B4-BE49-F238E27FC236}">
                <a16:creationId xmlns:a16="http://schemas.microsoft.com/office/drawing/2014/main" id="{86B16F2B-5B6F-C671-F2D9-E3771D62C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9578" name="Rectangle 10">
            <a:extLst>
              <a:ext uri="{FF2B5EF4-FFF2-40B4-BE49-F238E27FC236}">
                <a16:creationId xmlns:a16="http://schemas.microsoft.com/office/drawing/2014/main" id="{0C9EA18B-A353-EB17-43CB-892710A29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9579" name="Rectangle 11">
            <a:extLst>
              <a:ext uri="{FF2B5EF4-FFF2-40B4-BE49-F238E27FC236}">
                <a16:creationId xmlns:a16="http://schemas.microsoft.com/office/drawing/2014/main" id="{232FB1E6-5B88-CC34-9F16-041E1575E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6298" rIns="96298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EC61C5F1-88F2-DB5D-2408-8C0633BE2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468D437D-4748-0DB7-08B0-58CD99271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32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6E46CEDE-47AB-161E-BED1-374BDDFCD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84603C44-47BD-35CC-8F3A-9C41E439C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D549D2EA-B084-0D58-8C46-1388E9DF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623" name="Rectangle 7">
            <a:extLst>
              <a:ext uri="{FF2B5EF4-FFF2-40B4-BE49-F238E27FC236}">
                <a16:creationId xmlns:a16="http://schemas.microsoft.com/office/drawing/2014/main" id="{880D13C7-67DF-EA04-BC46-E4794808E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29</a:t>
            </a:r>
          </a:p>
        </p:txBody>
      </p:sp>
      <p:sp>
        <p:nvSpPr>
          <p:cNvPr id="111624" name="Rectangle 8">
            <a:extLst>
              <a:ext uri="{FF2B5EF4-FFF2-40B4-BE49-F238E27FC236}">
                <a16:creationId xmlns:a16="http://schemas.microsoft.com/office/drawing/2014/main" id="{35BFFE10-9323-D6DE-57B3-243678E70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625" name="Rectangle 9">
            <a:extLst>
              <a:ext uri="{FF2B5EF4-FFF2-40B4-BE49-F238E27FC236}">
                <a16:creationId xmlns:a16="http://schemas.microsoft.com/office/drawing/2014/main" id="{86D4D3A2-D943-F5CC-DCAA-655F634D4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626" name="Rectangle 10">
            <a:extLst>
              <a:ext uri="{FF2B5EF4-FFF2-40B4-BE49-F238E27FC236}">
                <a16:creationId xmlns:a16="http://schemas.microsoft.com/office/drawing/2014/main" id="{B1926EAA-DE18-7895-0DF4-B574A3FD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27" name="Rectangle 11">
            <a:extLst>
              <a:ext uri="{FF2B5EF4-FFF2-40B4-BE49-F238E27FC236}">
                <a16:creationId xmlns:a16="http://schemas.microsoft.com/office/drawing/2014/main" id="{E6687762-FAE8-C2C7-84E7-B031CC17C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6298" rIns="96298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847D7A5F-63DE-4615-4847-480FBFB8C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2B236062-EA73-47E6-6B02-FF6B5D1A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39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D17986AC-F3B4-71CF-ACCF-445ED2839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E288D8D3-6182-AC2E-5027-F1EDA092D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41ED214E-9DC8-2143-8F16-3AE9B8CCD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D6982CD1-7515-2121-786F-FB1D91ED3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36</a:t>
            </a:r>
          </a:p>
        </p:txBody>
      </p:sp>
      <p:sp>
        <p:nvSpPr>
          <p:cNvPr id="123912" name="Rectangle 8">
            <a:extLst>
              <a:ext uri="{FF2B5EF4-FFF2-40B4-BE49-F238E27FC236}">
                <a16:creationId xmlns:a16="http://schemas.microsoft.com/office/drawing/2014/main" id="{03A96C98-A6F1-BEE7-CF6D-7726727F9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913" name="Rectangle 9">
            <a:extLst>
              <a:ext uri="{FF2B5EF4-FFF2-40B4-BE49-F238E27FC236}">
                <a16:creationId xmlns:a16="http://schemas.microsoft.com/office/drawing/2014/main" id="{9BE8C69D-82B4-13D4-958E-9DCA6739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914" name="Rectangle 10">
            <a:extLst>
              <a:ext uri="{FF2B5EF4-FFF2-40B4-BE49-F238E27FC236}">
                <a16:creationId xmlns:a16="http://schemas.microsoft.com/office/drawing/2014/main" id="{A50543A6-0B3F-5FAD-3A46-5418A7CD3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3915" name="Rectangle 11">
            <a:extLst>
              <a:ext uri="{FF2B5EF4-FFF2-40B4-BE49-F238E27FC236}">
                <a16:creationId xmlns:a16="http://schemas.microsoft.com/office/drawing/2014/main" id="{6C91BC11-4756-7DB7-876D-0668D595C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7903" tIns="49753" rIns="97903" bIns="49753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>
            <a:extLst>
              <a:ext uri="{FF2B5EF4-FFF2-40B4-BE49-F238E27FC236}">
                <a16:creationId xmlns:a16="http://schemas.microsoft.com/office/drawing/2014/main" id="{E605579A-138C-85CA-103E-DC21AA6E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8003" name="Rectangle 1027">
            <a:extLst>
              <a:ext uri="{FF2B5EF4-FFF2-40B4-BE49-F238E27FC236}">
                <a16:creationId xmlns:a16="http://schemas.microsoft.com/office/drawing/2014/main" id="{79D90601-7ABE-F629-DF20-C6FA21E49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38</a:t>
            </a:r>
          </a:p>
        </p:txBody>
      </p:sp>
      <p:sp>
        <p:nvSpPr>
          <p:cNvPr id="128004" name="Rectangle 1028">
            <a:extLst>
              <a:ext uri="{FF2B5EF4-FFF2-40B4-BE49-F238E27FC236}">
                <a16:creationId xmlns:a16="http://schemas.microsoft.com/office/drawing/2014/main" id="{A3C4A87D-00D9-C27F-0D8E-6CB6212A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8005" name="Rectangle 1029">
            <a:extLst>
              <a:ext uri="{FF2B5EF4-FFF2-40B4-BE49-F238E27FC236}">
                <a16:creationId xmlns:a16="http://schemas.microsoft.com/office/drawing/2014/main" id="{7485226F-1217-2BDB-B0F5-E6D4F7EA6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8006" name="Rectangle 1030">
            <a:extLst>
              <a:ext uri="{FF2B5EF4-FFF2-40B4-BE49-F238E27FC236}">
                <a16:creationId xmlns:a16="http://schemas.microsoft.com/office/drawing/2014/main" id="{AFF23E91-5176-4CF1-A040-53B91AA9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8007" name="Rectangle 1031">
            <a:extLst>
              <a:ext uri="{FF2B5EF4-FFF2-40B4-BE49-F238E27FC236}">
                <a16:creationId xmlns:a16="http://schemas.microsoft.com/office/drawing/2014/main" id="{D3877DAA-D6D5-F74A-6C3E-A59DEC769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35</a:t>
            </a:r>
          </a:p>
        </p:txBody>
      </p:sp>
      <p:sp>
        <p:nvSpPr>
          <p:cNvPr id="128008" name="Rectangle 1032">
            <a:extLst>
              <a:ext uri="{FF2B5EF4-FFF2-40B4-BE49-F238E27FC236}">
                <a16:creationId xmlns:a16="http://schemas.microsoft.com/office/drawing/2014/main" id="{524D4D53-6F3D-6A4F-BA3D-6CB32D714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8009" name="Rectangle 1033">
            <a:extLst>
              <a:ext uri="{FF2B5EF4-FFF2-40B4-BE49-F238E27FC236}">
                <a16:creationId xmlns:a16="http://schemas.microsoft.com/office/drawing/2014/main" id="{DB8B9C9C-7541-21E9-B821-B04FDD676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8010" name="Rectangle 1034">
            <a:extLst>
              <a:ext uri="{FF2B5EF4-FFF2-40B4-BE49-F238E27FC236}">
                <a16:creationId xmlns:a16="http://schemas.microsoft.com/office/drawing/2014/main" id="{4F8FB2FC-670C-6E2E-4853-5975958E8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8011" name="Rectangle 1035">
            <a:extLst>
              <a:ext uri="{FF2B5EF4-FFF2-40B4-BE49-F238E27FC236}">
                <a16:creationId xmlns:a16="http://schemas.microsoft.com/office/drawing/2014/main" id="{324DBDE9-540C-130B-5166-C2140BFF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7903" tIns="49753" rIns="97903" bIns="49753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F8DC49AA-4FF4-1BF7-89B0-80E8F8278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A65A58A3-3952-994F-176B-EA7700911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38</a:t>
            </a:r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FE4FE89A-37DF-2A36-EA45-4D03FDA0C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C589042A-612E-5F5F-A763-7DF0DA987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0054" name="Rectangle 6">
            <a:extLst>
              <a:ext uri="{FF2B5EF4-FFF2-40B4-BE49-F238E27FC236}">
                <a16:creationId xmlns:a16="http://schemas.microsoft.com/office/drawing/2014/main" id="{B8364615-132F-A954-E341-100B10643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0055" name="Rectangle 7">
            <a:extLst>
              <a:ext uri="{FF2B5EF4-FFF2-40B4-BE49-F238E27FC236}">
                <a16:creationId xmlns:a16="http://schemas.microsoft.com/office/drawing/2014/main" id="{BE0B8231-1C86-E2BE-3C31-56D9658E6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35</a:t>
            </a:r>
          </a:p>
        </p:txBody>
      </p:sp>
      <p:sp>
        <p:nvSpPr>
          <p:cNvPr id="130056" name="Rectangle 8">
            <a:extLst>
              <a:ext uri="{FF2B5EF4-FFF2-40B4-BE49-F238E27FC236}">
                <a16:creationId xmlns:a16="http://schemas.microsoft.com/office/drawing/2014/main" id="{F5666A0E-2DC1-1C24-322B-6A6E90E5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0057" name="Rectangle 9">
            <a:extLst>
              <a:ext uri="{FF2B5EF4-FFF2-40B4-BE49-F238E27FC236}">
                <a16:creationId xmlns:a16="http://schemas.microsoft.com/office/drawing/2014/main" id="{245D609E-B648-100D-B125-09F70B94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0058" name="Rectangle 10">
            <a:extLst>
              <a:ext uri="{FF2B5EF4-FFF2-40B4-BE49-F238E27FC236}">
                <a16:creationId xmlns:a16="http://schemas.microsoft.com/office/drawing/2014/main" id="{44CE5263-C3A8-D937-F083-81C611C75F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0059" name="Rectangle 11">
            <a:extLst>
              <a:ext uri="{FF2B5EF4-FFF2-40B4-BE49-F238E27FC236}">
                <a16:creationId xmlns:a16="http://schemas.microsoft.com/office/drawing/2014/main" id="{F57236EF-383D-D384-E192-FE7EDA226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7903" tIns="49753" rIns="97903" bIns="49753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39C498C4-494B-CFB0-E0D0-8D24C1EF8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4A29AC5D-AF4A-72C5-5C13-BE6DFD05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38</a:t>
            </a:r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95FC90DF-23FA-9D96-A924-5C5EC80BE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8C17327E-C65C-135D-1FE2-47C61AAD3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B09BE814-039B-8D32-2D16-46CA796DD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D97354E7-79D0-1CD0-8CFD-8ACCDD1B8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35</a:t>
            </a:r>
          </a:p>
        </p:txBody>
      </p:sp>
      <p:sp>
        <p:nvSpPr>
          <p:cNvPr id="136200" name="Rectangle 8">
            <a:extLst>
              <a:ext uri="{FF2B5EF4-FFF2-40B4-BE49-F238E27FC236}">
                <a16:creationId xmlns:a16="http://schemas.microsoft.com/office/drawing/2014/main" id="{64989000-9BD4-4E9B-93A2-FFF5CBFB1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6201" name="Rectangle 9">
            <a:extLst>
              <a:ext uri="{FF2B5EF4-FFF2-40B4-BE49-F238E27FC236}">
                <a16:creationId xmlns:a16="http://schemas.microsoft.com/office/drawing/2014/main" id="{DB396767-8368-D31F-8072-90CA62FC9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6202" name="Rectangle 10">
            <a:extLst>
              <a:ext uri="{FF2B5EF4-FFF2-40B4-BE49-F238E27FC236}">
                <a16:creationId xmlns:a16="http://schemas.microsoft.com/office/drawing/2014/main" id="{384A876F-50E5-8BB3-F5FF-05E9A4B09B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6203" name="Rectangle 11">
            <a:extLst>
              <a:ext uri="{FF2B5EF4-FFF2-40B4-BE49-F238E27FC236}">
                <a16:creationId xmlns:a16="http://schemas.microsoft.com/office/drawing/2014/main" id="{E284909F-32CC-9D76-CCF8-02F856432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7903" tIns="49753" rIns="97903" bIns="49753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47C5259F-C40D-C265-E163-8A4CA2F3B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D8589F8-44FB-EB37-11C0-7410CA16D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000" i="1"/>
              <a:t>38</a:t>
            </a:r>
          </a:p>
        </p:txBody>
      </p:sp>
      <p:sp>
        <p:nvSpPr>
          <p:cNvPr id="140292" name="Rectangle 4">
            <a:extLst>
              <a:ext uri="{FF2B5EF4-FFF2-40B4-BE49-F238E27FC236}">
                <a16:creationId xmlns:a16="http://schemas.microsoft.com/office/drawing/2014/main" id="{705158C2-F4D5-9732-7C91-B0E9FC94B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0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8C48011A-38D8-CAFC-4DB7-01C6A07AB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0294" name="Rectangle 6">
            <a:extLst>
              <a:ext uri="{FF2B5EF4-FFF2-40B4-BE49-F238E27FC236}">
                <a16:creationId xmlns:a16="http://schemas.microsoft.com/office/drawing/2014/main" id="{8253AC27-5BE5-1E93-B84B-30F737CE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0295" name="Rectangle 7">
            <a:extLst>
              <a:ext uri="{FF2B5EF4-FFF2-40B4-BE49-F238E27FC236}">
                <a16:creationId xmlns:a16="http://schemas.microsoft.com/office/drawing/2014/main" id="{7F85911C-6259-21A9-3737-5AB156BFB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8088"/>
            <a:ext cx="29733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35</a:t>
            </a:r>
          </a:p>
        </p:txBody>
      </p:sp>
      <p:sp>
        <p:nvSpPr>
          <p:cNvPr id="140296" name="Rectangle 8">
            <a:extLst>
              <a:ext uri="{FF2B5EF4-FFF2-40B4-BE49-F238E27FC236}">
                <a16:creationId xmlns:a16="http://schemas.microsoft.com/office/drawing/2014/main" id="{B13FC57F-09CF-B3ED-571F-D2197E46B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8088"/>
            <a:ext cx="29702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0297" name="Rectangle 9">
            <a:extLst>
              <a:ext uri="{FF2B5EF4-FFF2-40B4-BE49-F238E27FC236}">
                <a16:creationId xmlns:a16="http://schemas.microsoft.com/office/drawing/2014/main" id="{56B383A4-FA31-23D0-751B-801A02968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0298" name="Rectangle 10">
            <a:extLst>
              <a:ext uri="{FF2B5EF4-FFF2-40B4-BE49-F238E27FC236}">
                <a16:creationId xmlns:a16="http://schemas.microsoft.com/office/drawing/2014/main" id="{9400E19B-ABC8-37C1-80F0-0FFA1FB15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0299" name="Rectangle 11">
            <a:extLst>
              <a:ext uri="{FF2B5EF4-FFF2-40B4-BE49-F238E27FC236}">
                <a16:creationId xmlns:a16="http://schemas.microsoft.com/office/drawing/2014/main" id="{4406CC39-CC81-7FFE-041D-D559A4182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029200" cy="4183063"/>
          </a:xfrm>
          <a:noFill/>
        </p:spPr>
        <p:txBody>
          <a:bodyPr lIns="97903" tIns="49753" rIns="97903" bIns="49753"/>
          <a:lstStyle/>
          <a:p>
            <a:pPr defTabSz="974725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3E61B022-A597-1B16-6276-BDF78A8FC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801F85FC-96A1-0D80-6159-9DD5B539C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88ABF301-2658-0BDD-DC52-9D8046FA5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DA9F2944-5FDE-D589-AB3A-D6013B4B2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B8E40B95-83A4-157A-7512-DF7637694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C881E1C-EE52-0226-B3C0-E8947BD088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920DE0A-27C1-B344-4794-1D2B3E6C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B8166CE-39E1-A5CF-DCB4-5019EE3BF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18C681E-1AB8-F854-5992-9C0970A2E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D0FD80F5-E8D0-58B1-B31A-A8FFFB8F5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1F8BF240-193E-5AE4-89E2-3E8BCADB2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DC462D9C-6179-C896-3F25-A433B9B9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1EEB45C9-D206-4C1D-4BF7-CD54E6109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7E9B14B8-2634-A2E6-CB0D-AA35894E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043AB923-1733-B047-D921-5470D74AB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779D33C2-3960-F98B-45E8-A68C56307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7499D478-0A03-B0E0-4F40-3E48B1595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6C8D7DEF-0AFC-60C4-8E6E-C74151FF4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54D50C73-19CC-D084-93E0-A3C28703E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9F8EC91-57B6-1D10-D6B0-D6D077008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16</a:t>
            </a: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B976FFD2-5D6C-1A5E-5821-DF5AE2064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5FBFF54E-2323-AA9A-1E27-4F11F6C76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8726" name="Rectangle 6">
            <a:extLst>
              <a:ext uri="{FF2B5EF4-FFF2-40B4-BE49-F238E27FC236}">
                <a16:creationId xmlns:a16="http://schemas.microsoft.com/office/drawing/2014/main" id="{0080BCA7-D371-E4F9-82EA-86D784C98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8727" name="Rectangle 7">
            <a:extLst>
              <a:ext uri="{FF2B5EF4-FFF2-40B4-BE49-F238E27FC236}">
                <a16:creationId xmlns:a16="http://schemas.microsoft.com/office/drawing/2014/main" id="{B9F62FCB-0313-E31C-1D7B-9E98BAA5F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27</a:t>
            </a:r>
          </a:p>
        </p:txBody>
      </p:sp>
      <p:sp>
        <p:nvSpPr>
          <p:cNvPr id="158728" name="Rectangle 8">
            <a:extLst>
              <a:ext uri="{FF2B5EF4-FFF2-40B4-BE49-F238E27FC236}">
                <a16:creationId xmlns:a16="http://schemas.microsoft.com/office/drawing/2014/main" id="{EFD545BC-4D2D-CCE9-2B0A-F0654599F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8729" name="Rectangle 9">
            <a:extLst>
              <a:ext uri="{FF2B5EF4-FFF2-40B4-BE49-F238E27FC236}">
                <a16:creationId xmlns:a16="http://schemas.microsoft.com/office/drawing/2014/main" id="{B523731D-FC62-AE9E-B5D4-0F48FB5B1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8730" name="Rectangle 10">
            <a:extLst>
              <a:ext uri="{FF2B5EF4-FFF2-40B4-BE49-F238E27FC236}">
                <a16:creationId xmlns:a16="http://schemas.microsoft.com/office/drawing/2014/main" id="{5AA3F9FF-4142-7C6A-30FC-8835E540F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8731" name="Rectangle 11">
            <a:extLst>
              <a:ext uri="{FF2B5EF4-FFF2-40B4-BE49-F238E27FC236}">
                <a16:creationId xmlns:a16="http://schemas.microsoft.com/office/drawing/2014/main" id="{0783B1A3-2F61-E067-E88C-4C8E70FFA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2236FF2D-1504-25E9-C204-D7D2DB1A7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BF1FE2EF-AB69-87A7-1FB7-8AAF0E321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0FF29FAC-46C5-337A-B3A1-6D6760C03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6AF5378D-60A9-48B2-C90D-C048137EF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FAA92FD6-9CDD-27AB-6391-CB5EFE4CD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145628D8-2978-2E9B-8AD2-311C4E91A9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C10EBC1D-C1D5-9C5F-52D6-80F4AA755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BF0C9E62-14D0-FD02-385D-D49FE8A9A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5E31BF40-9341-AE34-67FC-91375201C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A95901BC-1CC5-1530-6128-A6CAB5B02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E6FFAFF4-1E98-A7F1-8D62-7F13F7C6B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1AE2EE39-A9A9-2B24-BAB1-EBF1B2DF5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DB507AB2-3B06-3EFC-934F-2E20077DF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0EB0244A-2BF1-C09F-6B5E-A1268099C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BEE13AD2-EA2E-3B8D-78FE-E2B2C7BF3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BBE22325-AC67-78B2-C6CC-757ECBB31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016EDB8-D5C7-C0D9-DCA6-E59F0D30B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BF846C2-FC30-91EC-36FD-FA108C956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44733E1-4B47-3CA4-D07A-E26984CA2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B9E9EEBC-E751-4EB7-9FF8-07F44EB0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B31A404-DF6D-B6FF-D42D-AE60096D4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D90891A-005B-E090-4324-0BC1CA5F1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5733D4AE-B315-CEC0-DDB2-1C99C6A2B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313EA9D6-D4DA-82ED-F612-801A56E75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30C7EADD-E49F-7FE5-D917-D4C0B3965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4CE169BE-E364-6731-41EB-CBB934144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0BB499A3-D5BA-A882-4FAA-11AA7438B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7722F86D-B862-2DAD-441E-D803F7893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655A49E4-6FA2-781F-12E7-0CC459226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1DEC5529-8894-97A1-C9E2-FDB2206EA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A536CA75-5A15-B5D9-119F-0A9F3DFE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F18D9847-5A5B-B77A-0212-CB8C2BC43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187396" name="Rectangle 4">
            <a:extLst>
              <a:ext uri="{FF2B5EF4-FFF2-40B4-BE49-F238E27FC236}">
                <a16:creationId xmlns:a16="http://schemas.microsoft.com/office/drawing/2014/main" id="{5364A44E-6BD7-4465-1DA0-3F09E3420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7397" name="Rectangle 5">
            <a:extLst>
              <a:ext uri="{FF2B5EF4-FFF2-40B4-BE49-F238E27FC236}">
                <a16:creationId xmlns:a16="http://schemas.microsoft.com/office/drawing/2014/main" id="{E2591EA2-4D80-A650-87AD-5254E8D51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7398" name="Rectangle 6">
            <a:extLst>
              <a:ext uri="{FF2B5EF4-FFF2-40B4-BE49-F238E27FC236}">
                <a16:creationId xmlns:a16="http://schemas.microsoft.com/office/drawing/2014/main" id="{0F4B53D6-C373-956A-81C3-6D7D74E1B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7399" name="Rectangle 7">
            <a:extLst>
              <a:ext uri="{FF2B5EF4-FFF2-40B4-BE49-F238E27FC236}">
                <a16:creationId xmlns:a16="http://schemas.microsoft.com/office/drawing/2014/main" id="{8C04A750-0C45-916C-19B5-24D85B815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187400" name="Rectangle 8">
            <a:extLst>
              <a:ext uri="{FF2B5EF4-FFF2-40B4-BE49-F238E27FC236}">
                <a16:creationId xmlns:a16="http://schemas.microsoft.com/office/drawing/2014/main" id="{BD109CC3-6849-3FB9-D44F-CB1E4E681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7401" name="Rectangle 9">
            <a:extLst>
              <a:ext uri="{FF2B5EF4-FFF2-40B4-BE49-F238E27FC236}">
                <a16:creationId xmlns:a16="http://schemas.microsoft.com/office/drawing/2014/main" id="{5DB5079D-9D22-83CC-4621-CCBBE821D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7402" name="Rectangle 10">
            <a:extLst>
              <a:ext uri="{FF2B5EF4-FFF2-40B4-BE49-F238E27FC236}">
                <a16:creationId xmlns:a16="http://schemas.microsoft.com/office/drawing/2014/main" id="{46C0F4FF-EAC1-D032-1CCA-C2EE111DE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7403" name="Rectangle 11">
            <a:extLst>
              <a:ext uri="{FF2B5EF4-FFF2-40B4-BE49-F238E27FC236}">
                <a16:creationId xmlns:a16="http://schemas.microsoft.com/office/drawing/2014/main" id="{CB925B97-D7FE-952C-CE3A-6EB161784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F41D8-4C18-1B6E-B3B6-D696DEDEF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7EABDED0-8DBF-18B6-A256-57652C0BF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AutoNum type="arabicPeriod"/>
            </a:pPr>
            <a:r>
              <a:rPr lang="en-US" altLang="en-US" dirty="0"/>
              <a:t>Evaluator</a:t>
            </a:r>
            <a:r>
              <a:rPr lang="en-US" altLang="en-US" baseline="0" dirty="0"/>
              <a:t> will provide ICS booklets, sitemap, matchbox cars, figurines and writing surface (whiteboard or chart paper)</a:t>
            </a:r>
          </a:p>
          <a:p>
            <a:pPr marL="228600" indent="-228600">
              <a:buAutoNum type="arabicPeriod"/>
            </a:pPr>
            <a:r>
              <a:rPr lang="en-US" altLang="en-US" baseline="0" dirty="0"/>
              <a:t>Select Incident Commander. IC should complete size up and track resources (personnel and equipment)</a:t>
            </a:r>
          </a:p>
          <a:p>
            <a:pPr marL="228600" indent="-228600">
              <a:buAutoNum type="arabicPeriod"/>
            </a:pPr>
            <a:endParaRPr lang="en-US" altLang="en-US" dirty="0"/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956BA9B4-C55A-A2AA-6B26-EA0F400B9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2592489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ADFA6-2103-9FC0-2247-620C6E1F4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CFA40BEF-E059-20E4-8071-9649B7C51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AutoNum type="arabicPeriod"/>
            </a:pPr>
            <a:r>
              <a:rPr lang="en-US" altLang="en-US" baseline="0" dirty="0"/>
              <a:t>List out resources.</a:t>
            </a:r>
          </a:p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baseline="0" dirty="0"/>
              <a:t>Start an ICS organization chart.</a:t>
            </a:r>
          </a:p>
          <a:p>
            <a:pPr marL="228600" indent="-228600">
              <a:buAutoNum type="arabicPeriod"/>
            </a:pPr>
            <a:r>
              <a:rPr lang="en-US" altLang="en-US" dirty="0"/>
              <a:t>Create a radio comm plan.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What are your objectives?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What are the safety concerns and protective actions?</a:t>
            </a:r>
          </a:p>
          <a:p>
            <a:pPr marL="228600" indent="-228600">
              <a:buAutoNum type="arabicPeriod"/>
            </a:pPr>
            <a:r>
              <a:rPr lang="en-US" altLang="en-US" dirty="0"/>
              <a:t>Are you asking for more resources?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53BDE887-CFBF-96D7-C7BC-D3A3D4B63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8152847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8BCE5-4C58-1488-F526-ED3201929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6170C434-3A84-E924-9612-737594485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Have your objectives changed?</a:t>
            </a:r>
          </a:p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Are you asking for more resources?</a:t>
            </a:r>
          </a:p>
          <a:p>
            <a:pPr marL="228600" indent="-228600">
              <a:buAutoNum type="arabicPeriod"/>
            </a:pPr>
            <a:r>
              <a:rPr lang="en-US" altLang="en-US" baseline="0" dirty="0"/>
              <a:t>Update list out resources.</a:t>
            </a:r>
          </a:p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baseline="0" dirty="0"/>
              <a:t>Update the ICS organization chart.</a:t>
            </a:r>
          </a:p>
          <a:p>
            <a:pPr marL="228600" indent="-228600">
              <a:buAutoNum type="arabicPeriod"/>
            </a:pPr>
            <a:r>
              <a:rPr lang="en-US" altLang="en-US" dirty="0"/>
              <a:t>Is radio comm plan sufficient?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B9C841C9-9FDF-0286-5CCB-2B062388B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634417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BE266-7384-02B2-BBA8-766BA8334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DA8BEF3F-7933-B351-ECAD-2CD466E25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Have your objectives changed?</a:t>
            </a:r>
          </a:p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Are you asking for more resources?</a:t>
            </a:r>
          </a:p>
          <a:p>
            <a:pPr marL="228600" indent="-228600">
              <a:buAutoNum type="arabicPeriod"/>
            </a:pPr>
            <a:r>
              <a:rPr lang="en-US" altLang="en-US" baseline="0" dirty="0"/>
              <a:t>Update list out resources.</a:t>
            </a:r>
          </a:p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baseline="0" dirty="0"/>
              <a:t>Update the ICS organization chart.</a:t>
            </a:r>
          </a:p>
          <a:p>
            <a:pPr marL="228600" indent="-228600">
              <a:buAutoNum type="arabicPeriod"/>
            </a:pPr>
            <a:r>
              <a:rPr lang="en-US" altLang="en-US" dirty="0"/>
              <a:t>Is radio comm plan sufficient?</a:t>
            </a:r>
          </a:p>
          <a:p>
            <a:pPr marL="228600" indent="-228600">
              <a:buAutoNum type="arabicPeriod"/>
            </a:pPr>
            <a:r>
              <a:rPr lang="en-US" altLang="en-US" dirty="0"/>
              <a:t>New safety concerns and protective actions?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B6F5F2AA-DF8F-82F9-BDEA-0EE217E89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6379237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1EFEE-5872-0249-2D62-3C759A33D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87A19B91-60ED-4D4A-1B31-1DE93A280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Who is acting as Incident Command?</a:t>
            </a:r>
          </a:p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Have your objectives changed?</a:t>
            </a:r>
          </a:p>
          <a:p>
            <a:pPr marL="228600" indent="-228600">
              <a:buAutoNum type="arabicPeriod"/>
            </a:pPr>
            <a:r>
              <a:rPr lang="en-US" altLang="en-US" baseline="0" dirty="0"/>
              <a:t>Update list out resources.</a:t>
            </a:r>
          </a:p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baseline="0" dirty="0"/>
              <a:t>Update the ICS organization chart.</a:t>
            </a:r>
          </a:p>
          <a:p>
            <a:pPr marL="228600" indent="-228600">
              <a:buAutoNum type="arabicPeriod"/>
            </a:pPr>
            <a:r>
              <a:rPr lang="en-US" altLang="en-US" dirty="0"/>
              <a:t>Is radio comm plan sufficient?</a:t>
            </a:r>
          </a:p>
          <a:p>
            <a:pPr marL="228600" indent="-228600">
              <a:buAutoNum type="arabicPeriod"/>
            </a:pPr>
            <a:r>
              <a:rPr lang="en-US" altLang="en-US" dirty="0"/>
              <a:t>New safety concerns and protective actions?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08B92FDB-943C-24DE-0C2C-FC73B8CBD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547439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43A9A-46C1-C367-056F-5CA2948B8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45DF9D20-A48C-788B-9892-466D8903C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Who is acting as Incident Command?</a:t>
            </a:r>
          </a:p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Have your objectives changed?</a:t>
            </a:r>
          </a:p>
          <a:p>
            <a:pPr marL="228600" indent="-228600">
              <a:buAutoNum type="arabicPeriod"/>
            </a:pPr>
            <a:r>
              <a:rPr lang="en-US" altLang="en-US" baseline="0" dirty="0"/>
              <a:t>Update list out resources.</a:t>
            </a:r>
          </a:p>
          <a:p>
            <a:pPr marL="228600" marR="0" lvl="0" indent="-228600" algn="l" defTabSz="9493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baseline="0" dirty="0"/>
              <a:t>Update the ICS organization chart.</a:t>
            </a:r>
          </a:p>
          <a:p>
            <a:pPr marL="228600" indent="-228600">
              <a:buAutoNum type="arabicPeriod"/>
            </a:pPr>
            <a:r>
              <a:rPr lang="en-US" altLang="en-US" dirty="0"/>
              <a:t>Is radio comm plan sufficient?</a:t>
            </a:r>
          </a:p>
          <a:p>
            <a:pPr marL="228600" indent="-228600">
              <a:buAutoNum type="arabicPeriod"/>
            </a:pPr>
            <a:r>
              <a:rPr lang="en-US" altLang="en-US" dirty="0"/>
              <a:t>New safety concerns and protective actions?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5E8FDD9F-F99F-BDA3-C029-732466EED6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45965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6AEABB6-B9B2-AB71-2AA4-1AEA2309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CF5A3E7-11E7-DDD1-71D4-C5084E27B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E838BD8-25DE-D7A1-E2A6-2F7737A33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FA50BAF7-1096-3DE0-A26E-994C09F5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9EEFD0B5-4722-30E8-A947-D3E17EBE2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6DE5E1E8-C0EC-6E59-A01A-0EC909002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2BFF600F-7AF6-2210-428B-A6EE43F25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A4EE33CF-DC69-AEB7-C067-A9E266D1B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7676547E-D5CC-1470-F44B-AEC37CB7F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033E66B7-65D6-7E77-863F-909096B44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484881D-7919-A586-C3CA-C531EF180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634D2BF-E88D-E8B8-5299-892F742E7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7D870579-70E3-CA7F-03FA-BD3E2AF3F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C9B22ED-9426-F3CC-AC84-4A80DFCCE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D45AE032-7D2B-CCD1-7AE6-19144AFD9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8708718A-1309-8895-07C9-55CFE23EE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E7EC72B4-D91E-C489-2DB1-E4CAA99F5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66980EFC-D0E9-F7ED-35DD-4011BB5E6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8" name="Rectangle 10">
            <a:extLst>
              <a:ext uri="{FF2B5EF4-FFF2-40B4-BE49-F238E27FC236}">
                <a16:creationId xmlns:a16="http://schemas.microsoft.com/office/drawing/2014/main" id="{D032C064-301F-CA7B-C1B6-8F34679A17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7B7A2836-99D4-57B6-5C36-3069BFDC1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04385B3-7B4F-C6EE-6080-1FF286FE9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902EA23-DDFF-FB39-814D-D5936EAC3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8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122A2E8E-5C5D-C21C-EF1B-0A850BE22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712335F5-9D51-E101-B60C-EB8B9C55F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53534D35-4870-AB9C-3017-BEE155E06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428F8561-7A1F-59AB-119F-7E8423BF3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10</a:t>
            </a: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E876F89F-8A81-486A-83C2-E8240ADAD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EE13AF9D-2836-3117-5A9E-9F07C9398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A95EB800-71DF-600B-3134-E58417758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9BB67BB2-0889-7EBF-397F-A34691B16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8ACE-71C9-F5DA-F01B-7B0162916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4710ED0-AAD5-0FA9-3E78-89155E36A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D86BBD1-44D0-BEC7-07D0-FE9EE7EC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8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C35008FA-6EB4-57FE-A1EA-76735D6FC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DA87CB35-D9D9-130E-184B-450E0420D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7AA22F38-1536-FA35-16FE-EA178D6E6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68ED6C21-8075-2AF1-6CEC-B038692BD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829675"/>
            <a:ext cx="29733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19260" tIns="0" rIns="19260" bIns="0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10</a:t>
            </a: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921FA109-40D9-60FB-0B27-C2937B4DC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DAF282EE-1D29-82E8-88FD-65F52D7F3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1B13C579-A97E-0F9B-977D-F682EA3CF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FCE5C3F0-D175-0541-9C41-C56F5DEA7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80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43550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8543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8038" y="609600"/>
            <a:ext cx="201453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609600"/>
            <a:ext cx="589121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85502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80581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14425" y="1981200"/>
            <a:ext cx="805815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0630793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80581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4425" y="1981200"/>
            <a:ext cx="39528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9528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5434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80581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4425" y="1981200"/>
            <a:ext cx="805815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19000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4800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2513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1981200"/>
            <a:ext cx="39528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9528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902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6805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35305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1487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7385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431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DCC42E-72A5-44B1-A9E6-61B5E9CD0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4425" y="609600"/>
            <a:ext cx="8058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0ACA0A-930F-75A5-669F-5FBBFFF07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981200"/>
            <a:ext cx="8058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60970A5-F2E6-C2F3-615F-9CE72F0DB30F}"/>
              </a:ext>
            </a:extLst>
          </p:cNvPr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962650"/>
            <a:ext cx="5270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6.wmf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0287531-3449-1CFA-761E-7FF00899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5DB3DB9-5FAB-B294-4075-D3EA6ADB0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4967" name="Rectangle 7">
            <a:extLst>
              <a:ext uri="{FF2B5EF4-FFF2-40B4-BE49-F238E27FC236}">
                <a16:creationId xmlns:a16="http://schemas.microsoft.com/office/drawing/2014/main" id="{117C3F09-317F-A544-B579-72A5221D0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8" y="304800"/>
            <a:ext cx="10285412" cy="1443038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b="0" i="1" dirty="0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W195T – Overview of the Incident Command System (ICS)</a:t>
            </a:r>
          </a:p>
        </p:txBody>
      </p:sp>
      <p:pic>
        <p:nvPicPr>
          <p:cNvPr id="2" name="Picture 2" descr="Waldo County Firefighters Association (@52MSFFFC) • Facebook">
            <a:extLst>
              <a:ext uri="{FF2B5EF4-FFF2-40B4-BE49-F238E27FC236}">
                <a16:creationId xmlns:a16="http://schemas.microsoft.com/office/drawing/2014/main" id="{8DC03DBD-9817-347D-D4D9-1B8090D7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475053"/>
            <a:ext cx="3096212" cy="31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Serious crash in Waldo">
            <a:extLst>
              <a:ext uri="{FF2B5EF4-FFF2-40B4-BE49-F238E27FC236}">
                <a16:creationId xmlns:a16="http://schemas.microsoft.com/office/drawing/2014/main" id="{C64E7578-FC63-9D3E-2229-20D2B8C7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75053"/>
            <a:ext cx="6737323" cy="37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>
            <a:extLst>
              <a:ext uri="{FF2B5EF4-FFF2-40B4-BE49-F238E27FC236}">
                <a16:creationId xmlns:a16="http://schemas.microsoft.com/office/drawing/2014/main" id="{445D50F0-E1ED-9F73-D3AA-2D183D556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Rectangle 2051">
            <a:extLst>
              <a:ext uri="{FF2B5EF4-FFF2-40B4-BE49-F238E27FC236}">
                <a16:creationId xmlns:a16="http://schemas.microsoft.com/office/drawing/2014/main" id="{16277D55-7774-53A9-1F90-15B6AF391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Rectangle 2052">
            <a:extLst>
              <a:ext uri="{FF2B5EF4-FFF2-40B4-BE49-F238E27FC236}">
                <a16:creationId xmlns:a16="http://schemas.microsoft.com/office/drawing/2014/main" id="{F6DFD2D5-5A2A-0CE9-63FD-ED6D876D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7253" name="Rectangle 2053">
            <a:extLst>
              <a:ext uri="{FF2B5EF4-FFF2-40B4-BE49-F238E27FC236}">
                <a16:creationId xmlns:a16="http://schemas.microsoft.com/office/drawing/2014/main" id="{0070E459-1BAB-F9A2-0681-C17E03C0C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8" y="533400"/>
            <a:ext cx="10285412" cy="1443038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b="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Maintain Accountability</a:t>
            </a:r>
          </a:p>
        </p:txBody>
      </p:sp>
      <p:sp>
        <p:nvSpPr>
          <p:cNvPr id="26630" name="Rectangle 2054">
            <a:extLst>
              <a:ext uri="{FF2B5EF4-FFF2-40B4-BE49-F238E27FC236}">
                <a16:creationId xmlns:a16="http://schemas.microsoft.com/office/drawing/2014/main" id="{B4A12731-9B70-A2E7-4070-A3C3CC5BB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9601200" cy="4572000"/>
          </a:xfrm>
          <a:noFill/>
        </p:spPr>
        <p:txBody>
          <a:bodyPr/>
          <a:lstStyle/>
          <a:p>
            <a:pPr lvl="1"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Unity of Command used to assure personnel accountability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altLang="en-US" sz="2800" dirty="0">
                <a:solidFill>
                  <a:schemeClr val="tx1"/>
                </a:solidFill>
              </a:rPr>
              <a:t>Supervisors are responsible for knowing who is assigned to them and where they are located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altLang="en-US" sz="2800" dirty="0">
                <a:solidFill>
                  <a:schemeClr val="tx1"/>
                </a:solidFill>
              </a:rPr>
              <a:t>Use a tracking system (logs, tags, </a:t>
            </a:r>
            <a:r>
              <a:rPr lang="en-US" altLang="en-US" sz="2800" dirty="0" err="1">
                <a:solidFill>
                  <a:schemeClr val="tx1"/>
                </a:solidFill>
              </a:rPr>
              <a:t>etc</a:t>
            </a:r>
            <a:r>
              <a:rPr lang="en-US" altLang="en-US" sz="2800" dirty="0">
                <a:solidFill>
                  <a:schemeClr val="tx1"/>
                </a:solidFill>
              </a:rPr>
              <a:t>)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altLang="en-US" sz="2800" dirty="0">
                <a:solidFill>
                  <a:schemeClr val="tx1"/>
                </a:solidFill>
              </a:rPr>
              <a:t>Impacted by geography, number of personnel and difficulty of assignments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09C0FB9D-6CC9-B1F7-B9AF-C75808D71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0238"/>
            <a:ext cx="10285413" cy="1355725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b="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Span of Control</a:t>
            </a:r>
            <a:endParaRPr lang="en-US" altLang="en-US" sz="4800" b="0" i="1" baseline="30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1249ADB3-CB8B-5EE4-89A3-BDDAD007E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12">
            <a:extLst>
              <a:ext uri="{FF2B5EF4-FFF2-40B4-BE49-F238E27FC236}">
                <a16:creationId xmlns:a16="http://schemas.microsoft.com/office/drawing/2014/main" id="{95AB3207-7215-DA60-5D1D-CCEE3AAED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514600"/>
            <a:ext cx="3352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Number of individuals one supervisor can effectively manage</a:t>
            </a:r>
          </a:p>
          <a:p>
            <a:r>
              <a:rPr lang="en-US" altLang="en-US">
                <a:solidFill>
                  <a:schemeClr val="tx1"/>
                </a:solidFill>
              </a:rPr>
              <a:t>Usually 3 to 7 subordinates; average 5</a:t>
            </a:r>
          </a:p>
        </p:txBody>
      </p:sp>
      <p:pic>
        <p:nvPicPr>
          <p:cNvPr id="26638" name="Picture 14" descr="Lo26a">
            <a:extLst>
              <a:ext uri="{FF2B5EF4-FFF2-40B4-BE49-F238E27FC236}">
                <a16:creationId xmlns:a16="http://schemas.microsoft.com/office/drawing/2014/main" id="{4955D6C3-1BA3-342F-21D1-5E1265E6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514600"/>
            <a:ext cx="26860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Lo26b2">
            <a:extLst>
              <a:ext uri="{FF2B5EF4-FFF2-40B4-BE49-F238E27FC236}">
                <a16:creationId xmlns:a16="http://schemas.microsoft.com/office/drawing/2014/main" id="{13B7D35F-3F4C-91B0-B04B-ED24E6E6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514600"/>
            <a:ext cx="26860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81248-F09C-B004-D10D-91788F6C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0"/>
            <a:ext cx="10299826" cy="68494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63C17AA-7227-869B-D975-E4410D1A5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C9A76AA-5680-0CA3-D3C4-B3F9D40D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AAA18909-D1C8-099F-2F97-3BC54367F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7" name="Rectangle 11">
            <a:extLst>
              <a:ext uri="{FF2B5EF4-FFF2-40B4-BE49-F238E27FC236}">
                <a16:creationId xmlns:a16="http://schemas.microsoft.com/office/drawing/2014/main" id="{506067B7-2482-C6D8-DD67-077B546A5FA3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295275" y="274638"/>
            <a:ext cx="8601075" cy="868362"/>
          </a:xfrm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304" rIns="146304"/>
          <a:lstStyle/>
          <a:p>
            <a:r>
              <a:rPr lang="en-US" altLang="en-US"/>
              <a:t>Typical Organizational Structure</a:t>
            </a:r>
          </a:p>
        </p:txBody>
      </p:sp>
      <p:sp>
        <p:nvSpPr>
          <p:cNvPr id="33798" name="Rectangle 12">
            <a:extLst>
              <a:ext uri="{FF2B5EF4-FFF2-40B4-BE49-F238E27FC236}">
                <a16:creationId xmlns:a16="http://schemas.microsoft.com/office/drawing/2014/main" id="{66998683-8AB7-FE3C-7CA9-002BDB11F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524000"/>
            <a:ext cx="9144000" cy="4876800"/>
          </a:xfrm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In approximately 99% of incidents, the organizational structure consists of</a:t>
            </a:r>
          </a:p>
          <a:p>
            <a:pPr lvl="1"/>
            <a:r>
              <a:rPr lang="en-US" altLang="en-US" sz="3200" dirty="0">
                <a:solidFill>
                  <a:schemeClr val="tx1"/>
                </a:solidFill>
              </a:rPr>
              <a:t>Command</a:t>
            </a:r>
          </a:p>
          <a:p>
            <a:pPr lvl="1">
              <a:buFontTx/>
              <a:buNone/>
            </a:pPr>
            <a:endParaRPr lang="en-US" altLang="en-US" sz="3200" dirty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endParaRPr lang="en-US" altLang="en-US" sz="3200" dirty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endParaRPr lang="en-US" altLang="en-US" sz="3200" dirty="0">
              <a:solidFill>
                <a:schemeClr val="tx1"/>
              </a:solidFill>
            </a:endParaRPr>
          </a:p>
          <a:p>
            <a:pPr lvl="1"/>
            <a:r>
              <a:rPr lang="en-US" altLang="en-US" sz="3200" dirty="0">
                <a:solidFill>
                  <a:schemeClr val="tx1"/>
                </a:solidFill>
              </a:rPr>
              <a:t>Single Resources</a:t>
            </a:r>
          </a:p>
        </p:txBody>
      </p:sp>
      <p:sp>
        <p:nvSpPr>
          <p:cNvPr id="33799" name="Line 13">
            <a:extLst>
              <a:ext uri="{FF2B5EF4-FFF2-40B4-BE49-F238E27FC236}">
                <a16:creationId xmlns:a16="http://schemas.microsoft.com/office/drawing/2014/main" id="{1AC42117-02E1-4707-284C-2A731C128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675" y="4103688"/>
            <a:ext cx="0" cy="76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0" name="Group 16">
            <a:extLst>
              <a:ext uri="{FF2B5EF4-FFF2-40B4-BE49-F238E27FC236}">
                <a16:creationId xmlns:a16="http://schemas.microsoft.com/office/drawing/2014/main" id="{BDAF22A5-C700-5B07-B14F-BC8844F7F7D4}"/>
              </a:ext>
            </a:extLst>
          </p:cNvPr>
          <p:cNvGrpSpPr>
            <a:grpSpLocks/>
          </p:cNvGrpSpPr>
          <p:nvPr/>
        </p:nvGrpSpPr>
        <p:grpSpPr bwMode="auto">
          <a:xfrm>
            <a:off x="6667500" y="2743200"/>
            <a:ext cx="2066925" cy="1379538"/>
            <a:chOff x="4608" y="1536"/>
            <a:chExt cx="1302" cy="869"/>
          </a:xfrm>
        </p:grpSpPr>
        <p:sp>
          <p:nvSpPr>
            <p:cNvPr id="33805" name="Text Box 17">
              <a:extLst>
                <a:ext uri="{FF2B5EF4-FFF2-40B4-BE49-F238E27FC236}">
                  <a16:creationId xmlns:a16="http://schemas.microsoft.com/office/drawing/2014/main" id="{4B60061D-F11A-FCD3-9B45-363A74F6D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220"/>
              <a:ext cx="1302" cy="18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1"/>
                  </a:solidFill>
                </a:rPr>
                <a:t>Incident Commander</a:t>
              </a:r>
              <a:endParaRPr lang="en-US" altLang="en-US" sz="2300" b="1">
                <a:solidFill>
                  <a:schemeClr val="bg1"/>
                </a:solidFill>
              </a:endParaRPr>
            </a:p>
          </p:txBody>
        </p:sp>
        <p:pic>
          <p:nvPicPr>
            <p:cNvPr id="33806" name="Picture 18" descr="Lo30b_sm">
              <a:extLst>
                <a:ext uri="{FF2B5EF4-FFF2-40B4-BE49-F238E27FC236}">
                  <a16:creationId xmlns:a16="http://schemas.microsoft.com/office/drawing/2014/main" id="{B9295B47-3D58-8A4E-8C29-4DAE13196D8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536"/>
              <a:ext cx="1008" cy="693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</p:pic>
      </p:grpSp>
      <p:pic>
        <p:nvPicPr>
          <p:cNvPr id="33801" name="Picture 19" descr="Lo29c_sm">
            <a:extLst>
              <a:ext uri="{FF2B5EF4-FFF2-40B4-BE49-F238E27FC236}">
                <a16:creationId xmlns:a16="http://schemas.microsoft.com/office/drawing/2014/main" id="{883F9771-AA68-9EB2-2E5E-A026C4E118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533900"/>
            <a:ext cx="1255713" cy="1866900"/>
          </a:xfrm>
          <a:prstGeom prst="rect">
            <a:avLst/>
          </a:prstGeom>
          <a:solidFill>
            <a:srgbClr val="CCFFCC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  <p:pic>
        <p:nvPicPr>
          <p:cNvPr id="33802" name="Picture 20" descr="Lo29b_sm">
            <a:extLst>
              <a:ext uri="{FF2B5EF4-FFF2-40B4-BE49-F238E27FC236}">
                <a16:creationId xmlns:a16="http://schemas.microsoft.com/office/drawing/2014/main" id="{40532405-6918-7882-D6DC-1C0E6D8418B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533900"/>
            <a:ext cx="1255713" cy="1866900"/>
          </a:xfrm>
          <a:prstGeom prst="rect">
            <a:avLst/>
          </a:prstGeom>
          <a:solidFill>
            <a:srgbClr val="CCFFCC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  <p:pic>
        <p:nvPicPr>
          <p:cNvPr id="33803" name="Picture 21" descr="Lo29a_sm">
            <a:extLst>
              <a:ext uri="{FF2B5EF4-FFF2-40B4-BE49-F238E27FC236}">
                <a16:creationId xmlns:a16="http://schemas.microsoft.com/office/drawing/2014/main" id="{3750C9F3-475E-6BFC-8B26-B37F45326D7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533900"/>
            <a:ext cx="1255713" cy="1866900"/>
          </a:xfrm>
          <a:prstGeom prst="rect">
            <a:avLst/>
          </a:prstGeom>
          <a:solidFill>
            <a:srgbClr val="CCFFCC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  <p:cxnSp>
        <p:nvCxnSpPr>
          <p:cNvPr id="33804" name="AutoShape 22">
            <a:extLst>
              <a:ext uri="{FF2B5EF4-FFF2-40B4-BE49-F238E27FC236}">
                <a16:creationId xmlns:a16="http://schemas.microsoft.com/office/drawing/2014/main" id="{9937F46C-2870-EC93-0B6C-3FF93963C7D7}"/>
              </a:ext>
            </a:extLst>
          </p:cNvPr>
          <p:cNvCxnSpPr>
            <a:cxnSpLocks noChangeShapeType="1"/>
            <a:stCxn id="33803" idx="0"/>
            <a:endCxn id="33801" idx="0"/>
          </p:cNvCxnSpPr>
          <p:nvPr/>
        </p:nvCxnSpPr>
        <p:spPr bwMode="auto">
          <a:xfrm rot="5400000" flipV="1">
            <a:off x="7676356" y="3163094"/>
            <a:ext cx="1588" cy="2724150"/>
          </a:xfrm>
          <a:prstGeom prst="bentConnector3">
            <a:avLst>
              <a:gd name="adj1" fmla="val -13800000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5ABC538F-178E-D78F-9BE8-B6FA167055D1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295275" y="274638"/>
            <a:ext cx="8601075" cy="868362"/>
          </a:xfrm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304" rIns="146304"/>
          <a:lstStyle/>
          <a:p>
            <a:r>
              <a:rPr lang="en-US" altLang="en-US" dirty="0">
                <a:solidFill>
                  <a:schemeClr val="tx2"/>
                </a:solidFill>
              </a:rPr>
              <a:t>Expanding Incident Structure</a:t>
            </a: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F1FE5217-414F-C5E5-29F8-713CD6A43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371600"/>
            <a:ext cx="5334000" cy="2362200"/>
          </a:xfrm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3200">
                <a:solidFill>
                  <a:schemeClr val="tx1"/>
                </a:solidFill>
              </a:rPr>
              <a:t>Expanding incidents may add supervisory layers to the organizational structure as needed</a:t>
            </a:r>
            <a:endParaRPr lang="en-US" altLang="en-US" sz="4000">
              <a:solidFill>
                <a:schemeClr val="tx1"/>
              </a:solidFill>
            </a:endParaRPr>
          </a:p>
        </p:txBody>
      </p:sp>
      <p:grpSp>
        <p:nvGrpSpPr>
          <p:cNvPr id="535567" name="Group 15">
            <a:extLst>
              <a:ext uri="{FF2B5EF4-FFF2-40B4-BE49-F238E27FC236}">
                <a16:creationId xmlns:a16="http://schemas.microsoft.com/office/drawing/2014/main" id="{C38AD502-AFD9-0AAE-BC7E-BBEBBC79DAB9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1524000"/>
            <a:ext cx="7010400" cy="5038725"/>
            <a:chOff x="1392" y="624"/>
            <a:chExt cx="4416" cy="3174"/>
          </a:xfrm>
        </p:grpSpPr>
        <p:sp>
          <p:nvSpPr>
            <p:cNvPr id="35845" name="Text Box 16">
              <a:extLst>
                <a:ext uri="{FF2B5EF4-FFF2-40B4-BE49-F238E27FC236}">
                  <a16:creationId xmlns:a16="http://schemas.microsoft.com/office/drawing/2014/main" id="{6DF5F09F-126B-E49C-DF67-6C9584BCD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561"/>
              <a:ext cx="130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</a:rPr>
                <a:t>Divisions</a:t>
              </a:r>
              <a:endParaRPr lang="en-US" altLang="en-US" sz="2300" b="1">
                <a:solidFill>
                  <a:srgbClr val="FFFF00"/>
                </a:solidFill>
              </a:endParaRPr>
            </a:p>
          </p:txBody>
        </p:sp>
        <p:sp>
          <p:nvSpPr>
            <p:cNvPr id="35846" name="Text Box 17">
              <a:extLst>
                <a:ext uri="{FF2B5EF4-FFF2-40B4-BE49-F238E27FC236}">
                  <a16:creationId xmlns:a16="http://schemas.microsoft.com/office/drawing/2014/main" id="{39770C56-FFA9-7343-3611-E5595AB8D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113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</a:rPr>
                <a:t>Groups</a:t>
              </a:r>
              <a:endParaRPr lang="en-US" altLang="en-US" sz="2300" b="1">
                <a:solidFill>
                  <a:srgbClr val="FFFF00"/>
                </a:solidFill>
              </a:endParaRPr>
            </a:p>
          </p:txBody>
        </p:sp>
        <p:sp>
          <p:nvSpPr>
            <p:cNvPr id="35847" name="Text Box 18">
              <a:extLst>
                <a:ext uri="{FF2B5EF4-FFF2-40B4-BE49-F238E27FC236}">
                  <a16:creationId xmlns:a16="http://schemas.microsoft.com/office/drawing/2014/main" id="{43DD303E-1788-4242-E5EB-7E047EE8A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8" y="2497"/>
              <a:ext cx="113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>
                  <a:solidFill>
                    <a:srgbClr val="FFFF00"/>
                  </a:solidFill>
                </a:rPr>
                <a:t>Units</a:t>
              </a:r>
              <a:endParaRPr lang="en-US" altLang="en-US" sz="2300" b="1">
                <a:solidFill>
                  <a:srgbClr val="FFFF00"/>
                </a:solidFill>
              </a:endParaRPr>
            </a:p>
          </p:txBody>
        </p:sp>
        <p:sp>
          <p:nvSpPr>
            <p:cNvPr id="35848" name="Text Box 19">
              <a:extLst>
                <a:ext uri="{FF2B5EF4-FFF2-40B4-BE49-F238E27FC236}">
                  <a16:creationId xmlns:a16="http://schemas.microsoft.com/office/drawing/2014/main" id="{2CF64425-9D0F-2C9D-81C9-FC62BE4E9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352"/>
              <a:ext cx="82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</a:rPr>
                <a:t>Branches</a:t>
              </a:r>
              <a:endParaRPr lang="en-US" altLang="en-US" sz="2300" b="1">
                <a:solidFill>
                  <a:srgbClr val="FFFF00"/>
                </a:solidFill>
              </a:endParaRPr>
            </a:p>
          </p:txBody>
        </p:sp>
        <p:sp>
          <p:nvSpPr>
            <p:cNvPr id="35849" name="Text Box 20">
              <a:extLst>
                <a:ext uri="{FF2B5EF4-FFF2-40B4-BE49-F238E27FC236}">
                  <a16:creationId xmlns:a16="http://schemas.microsoft.com/office/drawing/2014/main" id="{C2601C78-F919-1F5B-DB82-F5AFA58A4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6" y="3168"/>
              <a:ext cx="942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1">
                  <a:solidFill>
                    <a:srgbClr val="FFFF00"/>
                  </a:solidFill>
                </a:rPr>
                <a:t>Single Resources</a:t>
              </a:r>
              <a:endParaRPr lang="en-US" altLang="en-US" sz="2300" b="1">
                <a:solidFill>
                  <a:srgbClr val="FFFF00"/>
                </a:solidFill>
              </a:endParaRPr>
            </a:p>
          </p:txBody>
        </p:sp>
        <p:sp>
          <p:nvSpPr>
            <p:cNvPr id="35850" name="Text Box 21">
              <a:extLst>
                <a:ext uri="{FF2B5EF4-FFF2-40B4-BE49-F238E27FC236}">
                  <a16:creationId xmlns:a16="http://schemas.microsoft.com/office/drawing/2014/main" id="{A42AF636-45A0-7F7D-E91D-03E713506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593"/>
              <a:ext cx="130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</a:rPr>
                <a:t>Sections</a:t>
              </a:r>
              <a:endParaRPr lang="en-US" altLang="en-US" sz="2300" b="1">
                <a:solidFill>
                  <a:srgbClr val="FFFF00"/>
                </a:solidFill>
              </a:endParaRPr>
            </a:p>
          </p:txBody>
        </p:sp>
        <p:sp>
          <p:nvSpPr>
            <p:cNvPr id="35851" name="Text Box 22">
              <a:extLst>
                <a:ext uri="{FF2B5EF4-FFF2-40B4-BE49-F238E27FC236}">
                  <a16:creationId xmlns:a16="http://schemas.microsoft.com/office/drawing/2014/main" id="{3BDBD416-873B-9DEF-58D1-7550C9D6C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195"/>
              <a:ext cx="1302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Incident Commander</a:t>
              </a:r>
            </a:p>
          </p:txBody>
        </p:sp>
        <p:sp>
          <p:nvSpPr>
            <p:cNvPr id="35852" name="Text Box 23">
              <a:extLst>
                <a:ext uri="{FF2B5EF4-FFF2-40B4-BE49-F238E27FC236}">
                  <a16:creationId xmlns:a16="http://schemas.microsoft.com/office/drawing/2014/main" id="{E3C39C8E-2C6B-4EC6-BF33-7161A21EC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8" y="2016"/>
              <a:ext cx="159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Operations Section Chief</a:t>
              </a:r>
            </a:p>
          </p:txBody>
        </p:sp>
        <p:pic>
          <p:nvPicPr>
            <p:cNvPr id="35853" name="Picture 24" descr="Lo30f_sm">
              <a:extLst>
                <a:ext uri="{FF2B5EF4-FFF2-40B4-BE49-F238E27FC236}">
                  <a16:creationId xmlns:a16="http://schemas.microsoft.com/office/drawing/2014/main" id="{8D7806B6-409C-5BBE-5111-404359439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" y="2400"/>
              <a:ext cx="864" cy="5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4" name="Picture 25" descr="Lo30g_sm">
              <a:extLst>
                <a:ext uri="{FF2B5EF4-FFF2-40B4-BE49-F238E27FC236}">
                  <a16:creationId xmlns:a16="http://schemas.microsoft.com/office/drawing/2014/main" id="{A2D68012-9329-5B3A-698F-06F8C97BA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" y="3120"/>
              <a:ext cx="846" cy="5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5" name="Picture 26">
              <a:extLst>
                <a:ext uri="{FF2B5EF4-FFF2-40B4-BE49-F238E27FC236}">
                  <a16:creationId xmlns:a16="http://schemas.microsoft.com/office/drawing/2014/main" id="{F1611392-C74F-2DF8-808E-1AF2C25E9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961"/>
              <a:ext cx="843" cy="5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5856" name="Text Box 27">
              <a:extLst>
                <a:ext uri="{FF2B5EF4-FFF2-40B4-BE49-F238E27FC236}">
                  <a16:creationId xmlns:a16="http://schemas.microsoft.com/office/drawing/2014/main" id="{49DB2799-46CE-649E-3DF2-5A4CFECB7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720"/>
              <a:ext cx="130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</a:rPr>
                <a:t>Command</a:t>
              </a:r>
              <a:endParaRPr lang="en-US" altLang="en-US" sz="2300" b="1">
                <a:solidFill>
                  <a:srgbClr val="FFFF00"/>
                </a:solidFill>
              </a:endParaRPr>
            </a:p>
          </p:txBody>
        </p:sp>
        <p:sp>
          <p:nvSpPr>
            <p:cNvPr id="35857" name="Line 28">
              <a:extLst>
                <a:ext uri="{FF2B5EF4-FFF2-40B4-BE49-F238E27FC236}">
                  <a16:creationId xmlns:a16="http://schemas.microsoft.com/office/drawing/2014/main" id="{C27BFF79-ECE3-D602-ADEF-5DEDEE215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64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58" name="Picture 29" descr="Lo30b_sm">
              <a:extLst>
                <a:ext uri="{FF2B5EF4-FFF2-40B4-BE49-F238E27FC236}">
                  <a16:creationId xmlns:a16="http://schemas.microsoft.com/office/drawing/2014/main" id="{181EF00B-C24C-9EB6-D292-A80572810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" y="624"/>
              <a:ext cx="840" cy="5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9" name="Picture 30" descr="Lo30a_sm">
              <a:extLst>
                <a:ext uri="{FF2B5EF4-FFF2-40B4-BE49-F238E27FC236}">
                  <a16:creationId xmlns:a16="http://schemas.microsoft.com/office/drawing/2014/main" id="{864EC5B3-D89D-AE36-55A7-7D2EAB922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" y="1392"/>
              <a:ext cx="840" cy="5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860" name="AutoShape 31">
              <a:extLst>
                <a:ext uri="{FF2B5EF4-FFF2-40B4-BE49-F238E27FC236}">
                  <a16:creationId xmlns:a16="http://schemas.microsoft.com/office/drawing/2014/main" id="{CA3726EA-1412-DF67-52BB-20CDF6E39D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688" y="2046"/>
              <a:ext cx="1056" cy="144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5861" name="Line 32">
              <a:extLst>
                <a:ext uri="{FF2B5EF4-FFF2-40B4-BE49-F238E27FC236}">
                  <a16:creationId xmlns:a16="http://schemas.microsoft.com/office/drawing/2014/main" id="{05BFD506-1CC3-4D23-154B-34EBCF359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880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33">
              <a:extLst>
                <a:ext uri="{FF2B5EF4-FFF2-40B4-BE49-F238E27FC236}">
                  <a16:creationId xmlns:a16="http://schemas.microsoft.com/office/drawing/2014/main" id="{1D33FF43-3D63-2ADE-08BE-289AAA671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208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63" name="Picture 34" descr="Lo30c_sm">
              <a:extLst>
                <a:ext uri="{FF2B5EF4-FFF2-40B4-BE49-F238E27FC236}">
                  <a16:creationId xmlns:a16="http://schemas.microsoft.com/office/drawing/2014/main" id="{E63779DE-50EA-97EC-6ADE-5ECC5D816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190"/>
              <a:ext cx="864" cy="5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64" name="Line 35">
              <a:extLst>
                <a:ext uri="{FF2B5EF4-FFF2-40B4-BE49-F238E27FC236}">
                  <a16:creationId xmlns:a16="http://schemas.microsoft.com/office/drawing/2014/main" id="{97E4FB34-B76F-68A3-033E-9F5FB32AC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88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Line 36">
              <a:extLst>
                <a:ext uri="{FF2B5EF4-FFF2-40B4-BE49-F238E27FC236}">
                  <a16:creationId xmlns:a16="http://schemas.microsoft.com/office/drawing/2014/main" id="{A6B3CBB4-00D4-20ED-AB42-12E5DE1A1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88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37">
              <a:extLst>
                <a:ext uri="{FF2B5EF4-FFF2-40B4-BE49-F238E27FC236}">
                  <a16:creationId xmlns:a16="http://schemas.microsoft.com/office/drawing/2014/main" id="{67BA229F-131F-F7CD-7E0F-09DB9A797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12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67" name="Picture 38" descr="Lo30e_sm">
              <a:extLst>
                <a:ext uri="{FF2B5EF4-FFF2-40B4-BE49-F238E27FC236}">
                  <a16:creationId xmlns:a16="http://schemas.microsoft.com/office/drawing/2014/main" id="{0F2912AB-0C6D-700F-EE76-D25C51B7D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" y="2952"/>
              <a:ext cx="864" cy="5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68" name="Line 39">
              <a:extLst>
                <a:ext uri="{FF2B5EF4-FFF2-40B4-BE49-F238E27FC236}">
                  <a16:creationId xmlns:a16="http://schemas.microsoft.com/office/drawing/2014/main" id="{464C9854-F069-5947-CF8E-C8E1BE382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1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869" name="AutoShape 40">
              <a:extLst>
                <a:ext uri="{FF2B5EF4-FFF2-40B4-BE49-F238E27FC236}">
                  <a16:creationId xmlns:a16="http://schemas.microsoft.com/office/drawing/2014/main" id="{87F2EE91-020F-DDDA-3EC0-5E82303F0A42}"/>
                </a:ext>
              </a:extLst>
            </p:cNvPr>
            <p:cNvCxnSpPr>
              <a:cxnSpLocks noChangeShapeType="1"/>
              <a:stCxn id="35868" idx="0"/>
              <a:endCxn id="35853" idx="1"/>
            </p:cNvCxnSpPr>
            <p:nvPr/>
          </p:nvCxnSpPr>
          <p:spPr bwMode="auto">
            <a:xfrm flipV="1">
              <a:off x="3744" y="2697"/>
              <a:ext cx="210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870" name="AutoShape 41">
              <a:extLst>
                <a:ext uri="{FF2B5EF4-FFF2-40B4-BE49-F238E27FC236}">
                  <a16:creationId xmlns:a16="http://schemas.microsoft.com/office/drawing/2014/main" id="{E7976263-62C2-144B-2827-EC57091C21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744" y="3509"/>
              <a:ext cx="210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96CDAC-0631-AD25-C1FA-8D478CE6E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" y="304800"/>
            <a:ext cx="10263532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5619F5F-65D7-FDF7-4BC0-123DCB28B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0435" name="Rectangle 3">
            <a:extLst>
              <a:ext uri="{FF2B5EF4-FFF2-40B4-BE49-F238E27FC236}">
                <a16:creationId xmlns:a16="http://schemas.microsoft.com/office/drawing/2014/main" id="{E7DA106C-74F0-7D2A-C63E-4FB79D056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0238"/>
            <a:ext cx="10285413" cy="1355725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b="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Common Terminology</a:t>
            </a:r>
            <a:endParaRPr lang="en-US" altLang="en-US" sz="4800" b="0" i="1" baseline="30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0699E014-7A79-8ECB-E54D-8CF858DF6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F851503C-00AF-FE50-A10C-12414AD28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2DC2A867-5E1A-644C-EF61-041E4A6B7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286000"/>
            <a:ext cx="90011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/>
              <a:t>No “Ten” Codes</a:t>
            </a:r>
          </a:p>
          <a:p>
            <a:r>
              <a:rPr lang="en-US" altLang="en-US" sz="3600" dirty="0"/>
              <a:t>Speak in the clear</a:t>
            </a:r>
          </a:p>
          <a:p>
            <a:r>
              <a:rPr lang="en-US" altLang="en-US" sz="3600" dirty="0"/>
              <a:t>Think through what you want to say, before keying the mike</a:t>
            </a:r>
          </a:p>
          <a:p>
            <a:r>
              <a:rPr lang="en-US" altLang="en-US" sz="3600" dirty="0"/>
              <a:t>Keep messages short and to the point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596B8-D3E8-4032-8831-039F3CB2D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3" y="228600"/>
            <a:ext cx="10314433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3EE112F-1334-8E65-5DF6-686E13AB8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012662B0-9786-5F5B-265C-69DA4D0AD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4" name="Rectangle 5">
            <a:extLst>
              <a:ext uri="{FF2B5EF4-FFF2-40B4-BE49-F238E27FC236}">
                <a16:creationId xmlns:a16="http://schemas.microsoft.com/office/drawing/2014/main" id="{4B2C95F4-CE92-F403-45E1-A6077DE1F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5" name="Rectangle 6">
            <a:extLst>
              <a:ext uri="{FF2B5EF4-FFF2-40B4-BE49-F238E27FC236}">
                <a16:creationId xmlns:a16="http://schemas.microsoft.com/office/drawing/2014/main" id="{1B149A9D-47A0-ACD4-2530-989E3E13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1303" name="Rectangle 7">
            <a:extLst>
              <a:ext uri="{FF2B5EF4-FFF2-40B4-BE49-F238E27FC236}">
                <a16:creationId xmlns:a16="http://schemas.microsoft.com/office/drawing/2014/main" id="{5E7C437D-2484-4223-5C8C-79C0F265E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" y="152400"/>
            <a:ext cx="10285413" cy="1443037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ICS Management Functions </a:t>
            </a:r>
            <a:endParaRPr lang="en-US" altLang="en-US" i="1">
              <a:solidFill>
                <a:srgbClr val="D1DE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1207" name="Rectangle 8">
            <a:extLst>
              <a:ext uri="{FF2B5EF4-FFF2-40B4-BE49-F238E27FC236}">
                <a16:creationId xmlns:a16="http://schemas.microsoft.com/office/drawing/2014/main" id="{09A86A83-EE00-BF66-EF8E-1C64E0675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981200"/>
            <a:ext cx="9601200" cy="45720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COMMAND:</a:t>
            </a:r>
            <a:r>
              <a:rPr lang="en-US" altLang="en-US" dirty="0">
                <a:solidFill>
                  <a:srgbClr val="FAFD00"/>
                </a:solidFill>
              </a:rPr>
              <a:t> Set objectives and priorities; overall incident responsibility and control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OPERATIONS:</a:t>
            </a:r>
            <a:r>
              <a:rPr lang="en-US" altLang="en-US" dirty="0">
                <a:solidFill>
                  <a:srgbClr val="FAFD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Conduct and direct tactical operations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PLANNING:</a:t>
            </a:r>
            <a:r>
              <a:rPr lang="en-US" altLang="en-US" dirty="0">
                <a:solidFill>
                  <a:srgbClr val="FAFD00"/>
                </a:solidFill>
              </a:rPr>
              <a:t> Develop an Incident Action Plan to accomplish objectives; collect information &amp; track resources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LOGISTICS:</a:t>
            </a:r>
            <a:r>
              <a:rPr lang="en-US" altLang="en-US" dirty="0">
                <a:solidFill>
                  <a:srgbClr val="FAFD00"/>
                </a:solidFill>
              </a:rPr>
              <a:t> Provide support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FINANCE:</a:t>
            </a:r>
            <a:r>
              <a:rPr lang="en-US" altLang="en-US" dirty="0">
                <a:solidFill>
                  <a:srgbClr val="FAFD00"/>
                </a:solidFill>
              </a:rPr>
              <a:t> Monitor and pay the costs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26D32-BEE0-8A88-EC11-2256B56A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-11892"/>
            <a:ext cx="9601200" cy="68817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5FD9279-3830-4C03-E943-C3E1C8C6A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17817682-1A4C-2EF8-C4C7-38C5C90F3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CB85132F-3275-8DC8-74D3-D004A6120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1663"/>
            <a:ext cx="10285413" cy="1443037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b="0" i="1" dirty="0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Incident Command System</a:t>
            </a:r>
          </a:p>
        </p:txBody>
      </p:sp>
      <p:sp>
        <p:nvSpPr>
          <p:cNvPr id="5125" name="Rectangle 7">
            <a:extLst>
              <a:ext uri="{FF2B5EF4-FFF2-40B4-BE49-F238E27FC236}">
                <a16:creationId xmlns:a16="http://schemas.microsoft.com/office/drawing/2014/main" id="{5EDFACB7-5ACC-A483-32DE-8D3C04A4D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9829800" cy="4114800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chemeClr val="tx1"/>
                </a:solidFill>
              </a:rPr>
              <a:t>ICS is an on-scene incident management system 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olidFill>
                  <a:schemeClr val="tx1"/>
                </a:solidFill>
              </a:rPr>
              <a:t>Enables an effective and efficient incident response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olidFill>
                  <a:schemeClr val="tx1"/>
                </a:solidFill>
              </a:rPr>
              <a:t>Incorporates facilities, equipment, personnel, procedures and communications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olidFill>
                  <a:schemeClr val="tx1"/>
                </a:solidFill>
              </a:rPr>
              <a:t>Common organizational structure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olidFill>
                  <a:schemeClr val="tx1"/>
                </a:solidFill>
              </a:rPr>
              <a:t>Used to organize on-scene operations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olidFill>
                  <a:schemeClr val="tx1"/>
                </a:solidFill>
              </a:rPr>
              <a:t>Used for all levels of emergencies, from small to complex incidents, and both natural and manmade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2-10">
            <a:extLst>
              <a:ext uri="{FF2B5EF4-FFF2-40B4-BE49-F238E27FC236}">
                <a16:creationId xmlns:a16="http://schemas.microsoft.com/office/drawing/2014/main" id="{14860E84-FBA3-3569-43B5-444ACD55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AutoShape 3">
            <a:extLst>
              <a:ext uri="{FF2B5EF4-FFF2-40B4-BE49-F238E27FC236}">
                <a16:creationId xmlns:a16="http://schemas.microsoft.com/office/drawing/2014/main" id="{C73B6143-4D4C-2A27-78FF-088EF2246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895600"/>
            <a:ext cx="1752600" cy="1066800"/>
          </a:xfrm>
          <a:prstGeom prst="wedgeRoundRectCallout">
            <a:avLst>
              <a:gd name="adj1" fmla="val -95199"/>
              <a:gd name="adj2" fmla="val 62796"/>
              <a:gd name="adj3" fmla="val 16667"/>
            </a:avLst>
          </a:prstGeom>
          <a:solidFill>
            <a:schemeClr val="tx2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71842" dir="2700000" algn="ctr" rotWithShape="0">
              <a:srgbClr val="CBCBCB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404"/>
                </a:solidFill>
              </a:rPr>
              <a:t>Only one Operations Section Chief</a:t>
            </a:r>
          </a:p>
        </p:txBody>
      </p:sp>
      <p:sp>
        <p:nvSpPr>
          <p:cNvPr id="56324" name="AutoShape 4">
            <a:extLst>
              <a:ext uri="{FF2B5EF4-FFF2-40B4-BE49-F238E27FC236}">
                <a16:creationId xmlns:a16="http://schemas.microsoft.com/office/drawing/2014/main" id="{21C01105-E942-D9C7-6CE0-22D5E48A1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04800"/>
            <a:ext cx="1752600" cy="1371600"/>
          </a:xfrm>
          <a:prstGeom prst="wedgeRoundRectCallout">
            <a:avLst>
              <a:gd name="adj1" fmla="val -76356"/>
              <a:gd name="adj2" fmla="val 93287"/>
              <a:gd name="adj3" fmla="val 16667"/>
            </a:avLst>
          </a:prstGeom>
          <a:solidFill>
            <a:schemeClr val="tx2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71842" dir="2700000" algn="ctr" rotWithShape="0">
              <a:srgbClr val="CBCBCB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404"/>
                </a:solidFill>
              </a:rPr>
              <a:t>Only one Incident Command Post</a:t>
            </a:r>
          </a:p>
        </p:txBody>
      </p:sp>
      <p:sp>
        <p:nvSpPr>
          <p:cNvPr id="56325" name="AutoShape 5">
            <a:extLst>
              <a:ext uri="{FF2B5EF4-FFF2-40B4-BE49-F238E27FC236}">
                <a16:creationId xmlns:a16="http://schemas.microsoft.com/office/drawing/2014/main" id="{7469893C-F004-FD09-0DC5-91EEE1086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343400"/>
            <a:ext cx="1752600" cy="1066800"/>
          </a:xfrm>
          <a:prstGeom prst="wedgeRoundRectCallout">
            <a:avLst>
              <a:gd name="adj1" fmla="val 169292"/>
              <a:gd name="adj2" fmla="val -132440"/>
              <a:gd name="adj3" fmla="val 16667"/>
            </a:avLst>
          </a:prstGeom>
          <a:solidFill>
            <a:schemeClr val="tx2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71842" dir="2700000" algn="ctr" rotWithShape="0">
              <a:srgbClr val="CBCBCB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404"/>
                </a:solidFill>
              </a:rPr>
              <a:t>Only one Incident Action Plan</a:t>
            </a:r>
          </a:p>
        </p:txBody>
      </p:sp>
      <p:sp>
        <p:nvSpPr>
          <p:cNvPr id="56326" name="AutoShape 6">
            <a:extLst>
              <a:ext uri="{FF2B5EF4-FFF2-40B4-BE49-F238E27FC236}">
                <a16:creationId xmlns:a16="http://schemas.microsoft.com/office/drawing/2014/main" id="{5E7CF67D-A5D7-A6DD-BAEA-BD0856F61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1828800" cy="1828800"/>
          </a:xfrm>
          <a:prstGeom prst="wedgeRoundRectCallout">
            <a:avLst>
              <a:gd name="adj1" fmla="val 205296"/>
              <a:gd name="adj2" fmla="val -1787"/>
              <a:gd name="adj3" fmla="val 16667"/>
            </a:avLst>
          </a:prstGeom>
          <a:solidFill>
            <a:schemeClr val="tx2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71842" dir="2700000" algn="ctr" rotWithShape="0">
              <a:srgbClr val="CBCBCB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dirty="0">
                <a:solidFill>
                  <a:srgbClr val="FF0404"/>
                </a:solidFill>
              </a:rPr>
              <a:t>Only reps from agencies with jurisdictional or function authority</a:t>
            </a:r>
          </a:p>
        </p:txBody>
      </p:sp>
      <p:sp>
        <p:nvSpPr>
          <p:cNvPr id="56327" name="AutoShape 7">
            <a:extLst>
              <a:ext uri="{FF2B5EF4-FFF2-40B4-BE49-F238E27FC236}">
                <a16:creationId xmlns:a16="http://schemas.microsoft.com/office/drawing/2014/main" id="{3D2E4D42-BD0B-9256-EF27-20CB19857D76}"/>
              </a:ext>
            </a:extLst>
          </p:cNvPr>
          <p:cNvSpPr>
            <a:spLocks/>
          </p:cNvSpPr>
          <p:nvPr/>
        </p:nvSpPr>
        <p:spPr bwMode="auto">
          <a:xfrm>
            <a:off x="266700" y="5867400"/>
            <a:ext cx="9829800" cy="609600"/>
          </a:xfrm>
          <a:prstGeom prst="borderCallout3">
            <a:avLst>
              <a:gd name="adj1" fmla="val 18750"/>
              <a:gd name="adj2" fmla="val -773"/>
              <a:gd name="adj3" fmla="val 18750"/>
              <a:gd name="adj4" fmla="val -806"/>
              <a:gd name="adj5" fmla="val -200000"/>
              <a:gd name="adj6" fmla="val -806"/>
              <a:gd name="adj7" fmla="val -418750"/>
              <a:gd name="adj8" fmla="val 17315"/>
            </a:avLst>
          </a:prstGeom>
          <a:solidFill>
            <a:schemeClr val="tx2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71842" dir="2700000" algn="ctr" rotWithShape="0">
              <a:srgbClr val="CBCBCB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404"/>
                </a:solidFill>
              </a:rPr>
              <a:t>Jointly develop a common set of incident objectives and strategies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E830E46-3A77-DA24-6064-B486F2AF8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0343" name="Rectangle 7">
            <a:extLst>
              <a:ext uri="{FF2B5EF4-FFF2-40B4-BE49-F238E27FC236}">
                <a16:creationId xmlns:a16="http://schemas.microsoft.com/office/drawing/2014/main" id="{4D24912E-7384-E09C-67E3-8295A6E2E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1938"/>
            <a:ext cx="10285413" cy="1443037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 dirty="0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Command &amp; General Staff</a:t>
            </a:r>
          </a:p>
        </p:txBody>
      </p:sp>
      <p:sp>
        <p:nvSpPr>
          <p:cNvPr id="57348" name="Rectangle 12">
            <a:extLst>
              <a:ext uri="{FF2B5EF4-FFF2-40B4-BE49-F238E27FC236}">
                <a16:creationId xmlns:a16="http://schemas.microsoft.com/office/drawing/2014/main" id="{6D958D83-DEC2-DFE3-EAC2-C130BDA36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752600"/>
            <a:ext cx="9829800" cy="4572000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dist="71842" dir="2700000" algn="ctr" rotWithShape="0">
              <a:srgbClr val="CBCBCB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AutoShape 14">
            <a:extLst>
              <a:ext uri="{FF2B5EF4-FFF2-40B4-BE49-F238E27FC236}">
                <a16:creationId xmlns:a16="http://schemas.microsoft.com/office/drawing/2014/main" id="{21D11244-B9D3-0648-89BA-73CE26E34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4038600"/>
            <a:ext cx="1676400" cy="533400"/>
          </a:xfrm>
          <a:prstGeom prst="cube">
            <a:avLst>
              <a:gd name="adj" fmla="val 8333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300" b="1">
                <a:solidFill>
                  <a:schemeClr val="tx2"/>
                </a:solidFill>
              </a:rPr>
              <a:t>Safety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300" b="1">
                <a:solidFill>
                  <a:schemeClr val="tx2"/>
                </a:solidFill>
              </a:rPr>
              <a:t>Officer</a:t>
            </a:r>
          </a:p>
        </p:txBody>
      </p:sp>
      <p:sp>
        <p:nvSpPr>
          <p:cNvPr id="57350" name="AutoShape 15">
            <a:extLst>
              <a:ext uri="{FF2B5EF4-FFF2-40B4-BE49-F238E27FC236}">
                <a16:creationId xmlns:a16="http://schemas.microsoft.com/office/drawing/2014/main" id="{E91CB379-C2C2-6528-090C-591069967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462338"/>
            <a:ext cx="1676400" cy="533400"/>
          </a:xfrm>
          <a:prstGeom prst="cube">
            <a:avLst>
              <a:gd name="adj" fmla="val 11014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300" b="1">
                <a:solidFill>
                  <a:schemeClr val="tx2"/>
                </a:solidFill>
              </a:rPr>
              <a:t>Liaison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300" b="1">
                <a:solidFill>
                  <a:schemeClr val="tx2"/>
                </a:solidFill>
              </a:rPr>
              <a:t>Officer</a:t>
            </a:r>
          </a:p>
        </p:txBody>
      </p:sp>
      <p:sp>
        <p:nvSpPr>
          <p:cNvPr id="57351" name="AutoShape 16">
            <a:extLst>
              <a:ext uri="{FF2B5EF4-FFF2-40B4-BE49-F238E27FC236}">
                <a16:creationId xmlns:a16="http://schemas.microsoft.com/office/drawing/2014/main" id="{274997BE-BE11-213F-5C3A-0AAE0EFAD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895600"/>
            <a:ext cx="1676400" cy="533400"/>
          </a:xfrm>
          <a:prstGeom prst="cube">
            <a:avLst>
              <a:gd name="adj" fmla="val 1131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300" b="1">
                <a:solidFill>
                  <a:schemeClr val="tx2"/>
                </a:solidFill>
              </a:rPr>
              <a:t>Public Information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300" b="1">
                <a:solidFill>
                  <a:schemeClr val="tx2"/>
                </a:solidFill>
              </a:rPr>
              <a:t>Officer</a:t>
            </a:r>
          </a:p>
        </p:txBody>
      </p:sp>
      <p:cxnSp>
        <p:nvCxnSpPr>
          <p:cNvPr id="57352" name="AutoShape 17">
            <a:extLst>
              <a:ext uri="{FF2B5EF4-FFF2-40B4-BE49-F238E27FC236}">
                <a16:creationId xmlns:a16="http://schemas.microsoft.com/office/drawing/2014/main" id="{8CF8237E-D38F-C62C-AD52-4925CBFBC06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4854575" y="2552700"/>
            <a:ext cx="44450" cy="5302250"/>
          </a:xfrm>
          <a:prstGeom prst="bentConnector3">
            <a:avLst>
              <a:gd name="adj1" fmla="val 614287"/>
            </a:avLst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7353" name="Line 18">
            <a:extLst>
              <a:ext uri="{FF2B5EF4-FFF2-40B4-BE49-F238E27FC236}">
                <a16:creationId xmlns:a16="http://schemas.microsoft.com/office/drawing/2014/main" id="{2A189068-AAB0-7E60-95AF-DB87B65A23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8700" y="2362200"/>
            <a:ext cx="1588" cy="2590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9">
            <a:extLst>
              <a:ext uri="{FF2B5EF4-FFF2-40B4-BE49-F238E27FC236}">
                <a16:creationId xmlns:a16="http://schemas.microsoft.com/office/drawing/2014/main" id="{72B17141-8E18-06B6-0519-D736ADF3A2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8700" y="2514600"/>
            <a:ext cx="1588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355" name="AutoShape 20">
            <a:extLst>
              <a:ext uri="{FF2B5EF4-FFF2-40B4-BE49-F238E27FC236}">
                <a16:creationId xmlns:a16="http://schemas.microsoft.com/office/drawing/2014/main" id="{96C3A3CE-DD67-3DFE-1CA5-F0FC9A971426}"/>
              </a:ext>
            </a:extLst>
          </p:cNvPr>
          <p:cNvCxnSpPr>
            <a:cxnSpLocks noChangeShapeType="1"/>
            <a:stCxn id="57349" idx="2"/>
            <a:endCxn id="57351" idx="2"/>
          </p:cNvCxnSpPr>
          <p:nvPr/>
        </p:nvCxnSpPr>
        <p:spPr bwMode="auto">
          <a:xfrm rot="10800000" flipH="1">
            <a:off x="5829300" y="3192463"/>
            <a:ext cx="1588" cy="1135062"/>
          </a:xfrm>
          <a:prstGeom prst="bentConnector3">
            <a:avLst>
              <a:gd name="adj1" fmla="val -14400000"/>
            </a:avLst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7356" name="Line 21">
            <a:extLst>
              <a:ext uri="{FF2B5EF4-FFF2-40B4-BE49-F238E27FC236}">
                <a16:creationId xmlns:a16="http://schemas.microsoft.com/office/drawing/2014/main" id="{F21E9473-5CDD-9133-506D-45C857FE7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8700" y="3733800"/>
            <a:ext cx="762000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22">
            <a:extLst>
              <a:ext uri="{FF2B5EF4-FFF2-40B4-BE49-F238E27FC236}">
                <a16:creationId xmlns:a16="http://schemas.microsoft.com/office/drawing/2014/main" id="{B1D390CD-0905-DDCC-BE60-B892BCA2FE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0500" y="4953000"/>
            <a:ext cx="1588" cy="2286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23">
            <a:extLst>
              <a:ext uri="{FF2B5EF4-FFF2-40B4-BE49-F238E27FC236}">
                <a16:creationId xmlns:a16="http://schemas.microsoft.com/office/drawing/2014/main" id="{B3D24327-B56D-3955-B591-4B2BBECD03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53100" y="4953000"/>
            <a:ext cx="1588" cy="2286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AutoShape 24">
            <a:extLst>
              <a:ext uri="{FF2B5EF4-FFF2-40B4-BE49-F238E27FC236}">
                <a16:creationId xmlns:a16="http://schemas.microsoft.com/office/drawing/2014/main" id="{6E54A7EF-FFCC-9F02-C695-011CDFA4CEC4}"/>
              </a:ext>
            </a:extLst>
          </p:cNvPr>
          <p:cNvSpPr>
            <a:spLocks/>
          </p:cNvSpPr>
          <p:nvPr/>
        </p:nvSpPr>
        <p:spPr bwMode="auto">
          <a:xfrm>
            <a:off x="8420100" y="5105400"/>
            <a:ext cx="257175" cy="533400"/>
          </a:xfrm>
          <a:prstGeom prst="rightBrace">
            <a:avLst>
              <a:gd name="adj1" fmla="val 17284"/>
              <a:gd name="adj2" fmla="val 50000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60" name="AutoShape 25">
            <a:extLst>
              <a:ext uri="{FF2B5EF4-FFF2-40B4-BE49-F238E27FC236}">
                <a16:creationId xmlns:a16="http://schemas.microsoft.com/office/drawing/2014/main" id="{968B0529-5E26-E5D5-CC43-42101E8DE596}"/>
              </a:ext>
            </a:extLst>
          </p:cNvPr>
          <p:cNvSpPr>
            <a:spLocks/>
          </p:cNvSpPr>
          <p:nvPr/>
        </p:nvSpPr>
        <p:spPr bwMode="auto">
          <a:xfrm>
            <a:off x="7581900" y="2971800"/>
            <a:ext cx="333375" cy="1524000"/>
          </a:xfrm>
          <a:prstGeom prst="rightBrace">
            <a:avLst>
              <a:gd name="adj1" fmla="val 38095"/>
              <a:gd name="adj2" fmla="val 53241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61" name="Text Box 26">
            <a:extLst>
              <a:ext uri="{FF2B5EF4-FFF2-40B4-BE49-F238E27FC236}">
                <a16:creationId xmlns:a16="http://schemas.microsoft.com/office/drawing/2014/main" id="{A94EB58D-FB5D-7F95-6E22-A8D91D687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3352800"/>
            <a:ext cx="2133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chemeClr val="bg1"/>
                </a:solidFill>
              </a:rPr>
              <a:t>Command Staff</a:t>
            </a:r>
          </a:p>
        </p:txBody>
      </p:sp>
      <p:sp>
        <p:nvSpPr>
          <p:cNvPr id="57362" name="AutoShape 27">
            <a:extLst>
              <a:ext uri="{FF2B5EF4-FFF2-40B4-BE49-F238E27FC236}">
                <a16:creationId xmlns:a16="http://schemas.microsoft.com/office/drawing/2014/main" id="{44E5FE43-81B9-625E-448C-4A041D0DD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981200"/>
            <a:ext cx="1676400" cy="533400"/>
          </a:xfrm>
          <a:prstGeom prst="cube">
            <a:avLst>
              <a:gd name="adj" fmla="val 8333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300" b="1">
                <a:solidFill>
                  <a:schemeClr val="tx2"/>
                </a:solidFill>
              </a:rPr>
              <a:t>Incident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300" b="1">
                <a:solidFill>
                  <a:schemeClr val="tx2"/>
                </a:solidFill>
              </a:rPr>
              <a:t>Commander</a:t>
            </a:r>
          </a:p>
        </p:txBody>
      </p:sp>
      <p:sp>
        <p:nvSpPr>
          <p:cNvPr id="57363" name="AutoShape 28">
            <a:extLst>
              <a:ext uri="{FF2B5EF4-FFF2-40B4-BE49-F238E27FC236}">
                <a16:creationId xmlns:a16="http://schemas.microsoft.com/office/drawing/2014/main" id="{0516200D-91EF-3614-9AB0-92088DDAB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105400"/>
            <a:ext cx="1676400" cy="533400"/>
          </a:xfrm>
          <a:prstGeom prst="cube">
            <a:avLst>
              <a:gd name="adj" fmla="val 8333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300" b="1" dirty="0">
                <a:solidFill>
                  <a:schemeClr val="tx2"/>
                </a:solidFill>
              </a:rPr>
              <a:t>Operations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300" b="1" dirty="0">
                <a:solidFill>
                  <a:schemeClr val="tx2"/>
                </a:solidFill>
              </a:rPr>
              <a:t>Section</a:t>
            </a:r>
          </a:p>
        </p:txBody>
      </p:sp>
      <p:sp>
        <p:nvSpPr>
          <p:cNvPr id="57364" name="AutoShape 29">
            <a:extLst>
              <a:ext uri="{FF2B5EF4-FFF2-40B4-BE49-F238E27FC236}">
                <a16:creationId xmlns:a16="http://schemas.microsoft.com/office/drawing/2014/main" id="{B272ACF6-E659-3121-1E06-1D2119F2F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5105400"/>
            <a:ext cx="1676400" cy="533400"/>
          </a:xfrm>
          <a:prstGeom prst="cube">
            <a:avLst>
              <a:gd name="adj" fmla="val 8333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300" b="1" dirty="0">
                <a:solidFill>
                  <a:schemeClr val="tx2"/>
                </a:solidFill>
              </a:rPr>
              <a:t>Planning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300" b="1" dirty="0">
                <a:solidFill>
                  <a:schemeClr val="tx2"/>
                </a:solidFill>
              </a:rPr>
              <a:t>Section</a:t>
            </a:r>
          </a:p>
        </p:txBody>
      </p:sp>
      <p:sp>
        <p:nvSpPr>
          <p:cNvPr id="57365" name="AutoShape 30">
            <a:extLst>
              <a:ext uri="{FF2B5EF4-FFF2-40B4-BE49-F238E27FC236}">
                <a16:creationId xmlns:a16="http://schemas.microsoft.com/office/drawing/2014/main" id="{494FA2B0-F032-7404-0654-A34AC658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5105400"/>
            <a:ext cx="1676400" cy="533400"/>
          </a:xfrm>
          <a:prstGeom prst="cube">
            <a:avLst>
              <a:gd name="adj" fmla="val 8333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300" b="1" dirty="0">
                <a:solidFill>
                  <a:schemeClr val="tx2"/>
                </a:solidFill>
              </a:rPr>
              <a:t>Logistics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300" b="1" dirty="0">
                <a:solidFill>
                  <a:schemeClr val="tx2"/>
                </a:solidFill>
              </a:rPr>
              <a:t>Section</a:t>
            </a:r>
          </a:p>
        </p:txBody>
      </p:sp>
      <p:sp>
        <p:nvSpPr>
          <p:cNvPr id="57366" name="AutoShape 31">
            <a:extLst>
              <a:ext uri="{FF2B5EF4-FFF2-40B4-BE49-F238E27FC236}">
                <a16:creationId xmlns:a16="http://schemas.microsoft.com/office/drawing/2014/main" id="{4138F906-49EF-4302-AA59-931F03B09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5105400"/>
            <a:ext cx="1676400" cy="533400"/>
          </a:xfrm>
          <a:prstGeom prst="cube">
            <a:avLst>
              <a:gd name="adj" fmla="val 8333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300" b="1" dirty="0">
                <a:solidFill>
                  <a:schemeClr val="tx2"/>
                </a:solidFill>
              </a:rPr>
              <a:t>Finance/Admin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300" b="1" dirty="0">
                <a:solidFill>
                  <a:schemeClr val="tx2"/>
                </a:solidFill>
              </a:rPr>
              <a:t>Section</a:t>
            </a:r>
          </a:p>
        </p:txBody>
      </p:sp>
      <p:sp>
        <p:nvSpPr>
          <p:cNvPr id="57367" name="Text Box 32">
            <a:extLst>
              <a:ext uri="{FF2B5EF4-FFF2-40B4-BE49-F238E27FC236}">
                <a16:creationId xmlns:a16="http://schemas.microsoft.com/office/drawing/2014/main" id="{3D834891-B3A6-8F1B-538B-91AD7A8BF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800600"/>
            <a:ext cx="2133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chemeClr val="bg1">
                    <a:lumMod val="75000"/>
                  </a:schemeClr>
                </a:solidFill>
              </a:rPr>
              <a:t>General </a:t>
            </a:r>
            <a:br>
              <a:rPr lang="en-US" alt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en-US" sz="2600" b="1" dirty="0">
                <a:solidFill>
                  <a:schemeClr val="bg1">
                    <a:lumMod val="75000"/>
                  </a:schemeClr>
                </a:solidFill>
              </a:rPr>
              <a:t>Staff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486E03B-6944-023C-7C9F-9417C4CCD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43" name="Rectangle 4">
            <a:extLst>
              <a:ext uri="{FF2B5EF4-FFF2-40B4-BE49-F238E27FC236}">
                <a16:creationId xmlns:a16="http://schemas.microsoft.com/office/drawing/2014/main" id="{7889B45F-FE7D-04D2-D91F-526A363F4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447" name="Rectangle 7">
            <a:extLst>
              <a:ext uri="{FF2B5EF4-FFF2-40B4-BE49-F238E27FC236}">
                <a16:creationId xmlns:a16="http://schemas.microsoft.com/office/drawing/2014/main" id="{BA171186-26A5-3DA4-5921-825A5F48A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47700"/>
            <a:ext cx="10285413" cy="1397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Incident Commander</a:t>
            </a:r>
          </a:p>
        </p:txBody>
      </p:sp>
      <p:sp>
        <p:nvSpPr>
          <p:cNvPr id="61445" name="Rectangle 8">
            <a:extLst>
              <a:ext uri="{FF2B5EF4-FFF2-40B4-BE49-F238E27FC236}">
                <a16:creationId xmlns:a16="http://schemas.microsoft.com/office/drawing/2014/main" id="{05E5D261-F49E-5C41-F98B-7B51527BA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2438400"/>
            <a:ext cx="9906000" cy="40386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All incidents, regardless of size, must have an Incident Commander to be the final word on decisions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Upon arriving at an incident, the higher-ranking person will either assume command, maintain command as is, or reassign command to another person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May expand the command structure as needed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Shall determine the overall incident objectives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en-US" altLang="en-US" baseline="300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07C1F8B-8A42-ED56-F7F4-69A9ED68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1" name="Rectangle 4">
            <a:extLst>
              <a:ext uri="{FF2B5EF4-FFF2-40B4-BE49-F238E27FC236}">
                <a16:creationId xmlns:a16="http://schemas.microsoft.com/office/drawing/2014/main" id="{6044CD06-31B4-25B0-E014-0820F20C7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2" name="Rectangle 5">
            <a:extLst>
              <a:ext uri="{FF2B5EF4-FFF2-40B4-BE49-F238E27FC236}">
                <a16:creationId xmlns:a16="http://schemas.microsoft.com/office/drawing/2014/main" id="{64DDB08D-5364-8272-509D-8570EE59D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3" name="Rectangle 6">
            <a:extLst>
              <a:ext uri="{FF2B5EF4-FFF2-40B4-BE49-F238E27FC236}">
                <a16:creationId xmlns:a16="http://schemas.microsoft.com/office/drawing/2014/main" id="{D4619587-1BAB-6691-36DC-5B034AB7E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9495" name="Rectangle 7">
            <a:extLst>
              <a:ext uri="{FF2B5EF4-FFF2-40B4-BE49-F238E27FC236}">
                <a16:creationId xmlns:a16="http://schemas.microsoft.com/office/drawing/2014/main" id="{A0B0A7B4-EA86-1B16-F9C0-36B75378F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0285413" cy="13843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Public Information Officer</a:t>
            </a:r>
          </a:p>
        </p:txBody>
      </p:sp>
      <p:sp>
        <p:nvSpPr>
          <p:cNvPr id="73735" name="Rectangle 8">
            <a:extLst>
              <a:ext uri="{FF2B5EF4-FFF2-40B4-BE49-F238E27FC236}">
                <a16:creationId xmlns:a16="http://schemas.microsoft.com/office/drawing/2014/main" id="{FFE2C608-5FF7-EC7F-8A0C-939BCBA47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2362200"/>
            <a:ext cx="9525000" cy="40386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Point of Contact for the Media and Public</a:t>
            </a:r>
            <a:endParaRPr lang="en-US" altLang="en-US" baseline="30000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Develops public warning messages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Develops news releases and briefings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Receives IC’s approval before release of information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Establishes Media Center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>
            <a:extLst>
              <a:ext uri="{FF2B5EF4-FFF2-40B4-BE49-F238E27FC236}">
                <a16:creationId xmlns:a16="http://schemas.microsoft.com/office/drawing/2014/main" id="{47BAE87A-D5B7-DCE8-E9F2-F6E7C4BAC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79" name="Rectangle 1028">
            <a:extLst>
              <a:ext uri="{FF2B5EF4-FFF2-40B4-BE49-F238E27FC236}">
                <a16:creationId xmlns:a16="http://schemas.microsoft.com/office/drawing/2014/main" id="{18203D16-9DA5-E7C2-7409-B14E6BA3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685" name="Rectangle 1029">
            <a:extLst>
              <a:ext uri="{FF2B5EF4-FFF2-40B4-BE49-F238E27FC236}">
                <a16:creationId xmlns:a16="http://schemas.microsoft.com/office/drawing/2014/main" id="{E5AE449C-138A-FF9E-9B70-64FD7DDBC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0238"/>
            <a:ext cx="10285413" cy="1443037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Safety Officer</a:t>
            </a:r>
            <a:endParaRPr lang="en-US" altLang="en-US" sz="4800" b="0" baseline="300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75781" name="Rectangle 1030">
            <a:extLst>
              <a:ext uri="{FF2B5EF4-FFF2-40B4-BE49-F238E27FC236}">
                <a16:creationId xmlns:a16="http://schemas.microsoft.com/office/drawing/2014/main" id="{DA8E2DCB-672A-85B0-AF84-98316DF99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Rectangle 1031">
            <a:extLst>
              <a:ext uri="{FF2B5EF4-FFF2-40B4-BE49-F238E27FC236}">
                <a16:creationId xmlns:a16="http://schemas.microsoft.com/office/drawing/2014/main" id="{A78148A3-1B93-A1F1-F4FD-586D2F0ED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3" name="Rectangle 1032">
            <a:extLst>
              <a:ext uri="{FF2B5EF4-FFF2-40B4-BE49-F238E27FC236}">
                <a16:creationId xmlns:a16="http://schemas.microsoft.com/office/drawing/2014/main" id="{66B21F93-5B64-2229-3B52-5CE8A542F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2057400"/>
            <a:ext cx="9601200" cy="44958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Monitor safety conditions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Develop measures for assuring personnel safety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Review incident action plan for safety implications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Exercise emergency authority to stop life threatening unsafe acts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Conduct safety briefings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1E9E7FA-2574-71A0-723E-1614332EF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D8BC13F-43CA-0627-398B-83B5729FE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9540" name="Rectangle 4">
            <a:extLst>
              <a:ext uri="{FF2B5EF4-FFF2-40B4-BE49-F238E27FC236}">
                <a16:creationId xmlns:a16="http://schemas.microsoft.com/office/drawing/2014/main" id="{9A6676DB-3B62-F2E8-113C-B74E98141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0238"/>
            <a:ext cx="10285413" cy="1443037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Liaison Officer </a:t>
            </a: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78A4540F-98BF-9240-1D66-4FC7720C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0537E6EB-AE95-DA07-C40B-721C772B1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3B29358F-7CFA-E835-A24A-BA653601F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2438400"/>
            <a:ext cx="9601200" cy="41148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3200" b="0" dirty="0"/>
              <a:t>The primary contact for supporting agencies assigned to the incident.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</a:pPr>
            <a:endParaRPr lang="en-US" altLang="en-US" sz="3200" b="0" baseline="30000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3200" b="0" dirty="0"/>
              <a:t>Is expected to coordinate with assisting or cooperating agencies</a:t>
            </a:r>
            <a:endParaRPr lang="en-US" altLang="en-US" sz="3200" b="0" baseline="30000" dirty="0"/>
          </a:p>
        </p:txBody>
      </p:sp>
      <p:sp>
        <p:nvSpPr>
          <p:cNvPr id="77832" name="Rectangle 8">
            <a:extLst>
              <a:ext uri="{FF2B5EF4-FFF2-40B4-BE49-F238E27FC236}">
                <a16:creationId xmlns:a16="http://schemas.microsoft.com/office/drawing/2014/main" id="{7F9AC07F-2D51-5AB9-8F51-8B0D98935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1119188"/>
            <a:ext cx="20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87EE98C-428E-8979-6E04-E0AC9A1A1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875" name="Rectangle 4">
            <a:extLst>
              <a:ext uri="{FF2B5EF4-FFF2-40B4-BE49-F238E27FC236}">
                <a16:creationId xmlns:a16="http://schemas.microsoft.com/office/drawing/2014/main" id="{E88DE9E0-742E-E304-6BAE-56B88F90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876" name="Rectangle 5">
            <a:extLst>
              <a:ext uri="{FF2B5EF4-FFF2-40B4-BE49-F238E27FC236}">
                <a16:creationId xmlns:a16="http://schemas.microsoft.com/office/drawing/2014/main" id="{22C80177-9279-884A-606C-B72AD3D99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539115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877" name="Rectangle 6">
            <a:extLst>
              <a:ext uri="{FF2B5EF4-FFF2-40B4-BE49-F238E27FC236}">
                <a16:creationId xmlns:a16="http://schemas.microsoft.com/office/drawing/2014/main" id="{37F32963-F2D8-0F76-6A74-381963C0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39115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2391" name="Rectangle 7">
            <a:extLst>
              <a:ext uri="{FF2B5EF4-FFF2-40B4-BE49-F238E27FC236}">
                <a16:creationId xmlns:a16="http://schemas.microsoft.com/office/drawing/2014/main" id="{DACE35EB-50B0-1CBE-026B-F9823D319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0238"/>
            <a:ext cx="10285413" cy="1443037"/>
          </a:xfrm>
          <a:gradFill rotWithShape="0">
            <a:gsLst>
              <a:gs pos="0">
                <a:srgbClr val="3802B8">
                  <a:gamma/>
                  <a:shade val="29804"/>
                  <a:invGamma/>
                </a:srgbClr>
              </a:gs>
              <a:gs pos="50000">
                <a:srgbClr val="3802B8"/>
              </a:gs>
              <a:gs pos="100000">
                <a:srgbClr val="3802B8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sz="4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Operations Section</a:t>
            </a:r>
            <a:endParaRPr lang="en-US" altLang="en-US" sz="2400" b="0" baseline="300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79879" name="Rectangle 9">
            <a:extLst>
              <a:ext uri="{FF2B5EF4-FFF2-40B4-BE49-F238E27FC236}">
                <a16:creationId xmlns:a16="http://schemas.microsoft.com/office/drawing/2014/main" id="{0629C6A1-6ABF-FB12-3747-E862E03AB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3103563"/>
            <a:ext cx="83724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880" name="Rectangle 12">
            <a:extLst>
              <a:ext uri="{FF2B5EF4-FFF2-40B4-BE49-F238E27FC236}">
                <a16:creationId xmlns:a16="http://schemas.microsoft.com/office/drawing/2014/main" id="{2E1A3A6B-F5F4-6D5A-3CE7-B5CF6596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362200"/>
            <a:ext cx="9677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Develop tactical objectives</a:t>
            </a:r>
            <a:endParaRPr lang="en-US" altLang="en-US" baseline="30000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Direct tactical operations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Control staging operations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Determine needs and request additional resources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>
            <a:extLst>
              <a:ext uri="{FF2B5EF4-FFF2-40B4-BE49-F238E27FC236}">
                <a16:creationId xmlns:a16="http://schemas.microsoft.com/office/drawing/2014/main" id="{119AC29F-2BFA-3820-C5D9-543E345C3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3" name="Rectangle 1028">
            <a:extLst>
              <a:ext uri="{FF2B5EF4-FFF2-40B4-BE49-F238E27FC236}">
                <a16:creationId xmlns:a16="http://schemas.microsoft.com/office/drawing/2014/main" id="{BAFC5490-97E8-6503-B0A9-6DFC163D8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5" name="Line 1030">
            <a:extLst>
              <a:ext uri="{FF2B5EF4-FFF2-40B4-BE49-F238E27FC236}">
                <a16:creationId xmlns:a16="http://schemas.microsoft.com/office/drawing/2014/main" id="{E2D5EECB-D870-D916-7B31-A0D512211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850" y="3940175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Line 1031">
            <a:extLst>
              <a:ext uri="{FF2B5EF4-FFF2-40B4-BE49-F238E27FC236}">
                <a16:creationId xmlns:a16="http://schemas.microsoft.com/office/drawing/2014/main" id="{0440AD4D-E462-E35F-083F-52E9E328F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750" y="2571750"/>
            <a:ext cx="2241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1032">
            <a:extLst>
              <a:ext uri="{FF2B5EF4-FFF2-40B4-BE49-F238E27FC236}">
                <a16:creationId xmlns:a16="http://schemas.microsoft.com/office/drawing/2014/main" id="{70F42C95-7D78-04EA-940A-785E922BE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350" y="3346450"/>
            <a:ext cx="0" cy="577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1033">
            <a:extLst>
              <a:ext uri="{FF2B5EF4-FFF2-40B4-BE49-F238E27FC236}">
                <a16:creationId xmlns:a16="http://schemas.microsoft.com/office/drawing/2014/main" id="{CF2AC05E-7551-0296-A644-B2C5BCE86E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9800" y="3943350"/>
            <a:ext cx="322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Line 1036">
            <a:extLst>
              <a:ext uri="{FF2B5EF4-FFF2-40B4-BE49-F238E27FC236}">
                <a16:creationId xmlns:a16="http://schemas.microsoft.com/office/drawing/2014/main" id="{ACB40586-9B25-0A47-A804-48F3246CB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965575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037">
            <a:extLst>
              <a:ext uri="{FF2B5EF4-FFF2-40B4-BE49-F238E27FC236}">
                <a16:creationId xmlns:a16="http://schemas.microsoft.com/office/drawing/2014/main" id="{9EFE2931-AFA7-FA62-2777-85DEFFDAE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955925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7" name="Rectangle 1039">
            <a:extLst>
              <a:ext uri="{FF2B5EF4-FFF2-40B4-BE49-F238E27FC236}">
                <a16:creationId xmlns:a16="http://schemas.microsoft.com/office/drawing/2014/main" id="{428D4B0C-5E87-F40B-94D0-A547DC91E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58813"/>
            <a:ext cx="10285413" cy="1385887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Operations Section</a:t>
            </a:r>
          </a:p>
        </p:txBody>
      </p:sp>
      <p:sp>
        <p:nvSpPr>
          <p:cNvPr id="81935" name="Rectangle 1040">
            <a:extLst>
              <a:ext uri="{FF2B5EF4-FFF2-40B4-BE49-F238E27FC236}">
                <a16:creationId xmlns:a16="http://schemas.microsoft.com/office/drawing/2014/main" id="{7C1D0EDC-ED69-3387-C48C-ED7AAE70A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3184525"/>
            <a:ext cx="305911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FAFD00"/>
                </a:solidFill>
              </a:rPr>
              <a:t>5-7 Groups/Divisions</a:t>
            </a:r>
          </a:p>
          <a:p>
            <a:pPr>
              <a:lnSpc>
                <a:spcPct val="90000"/>
              </a:lnSpc>
            </a:pPr>
            <a:r>
              <a:rPr lang="en-US" altLang="en-US" sz="1800" i="1" dirty="0">
                <a:solidFill>
                  <a:schemeClr val="tx2"/>
                </a:solidFill>
              </a:rPr>
              <a:t>(Fire, Police, EMS, </a:t>
            </a:r>
            <a:r>
              <a:rPr lang="en-US" altLang="en-US" sz="1800" i="1" dirty="0" err="1">
                <a:solidFill>
                  <a:schemeClr val="tx2"/>
                </a:solidFill>
              </a:rPr>
              <a:t>etc</a:t>
            </a:r>
            <a:r>
              <a:rPr lang="en-US" altLang="en-US" sz="1800" i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1936" name="Rectangle 1041">
            <a:extLst>
              <a:ext uri="{FF2B5EF4-FFF2-40B4-BE49-F238E27FC236}">
                <a16:creationId xmlns:a16="http://schemas.microsoft.com/office/drawing/2014/main" id="{88819B18-5E4F-BD82-181A-D6517234F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289425"/>
            <a:ext cx="56388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FAFD00"/>
                </a:solidFill>
              </a:rPr>
              <a:t>  5-7 Resources per Group/Division</a:t>
            </a:r>
          </a:p>
          <a:p>
            <a:pPr>
              <a:lnSpc>
                <a:spcPct val="90000"/>
              </a:lnSpc>
            </a:pPr>
            <a:r>
              <a:rPr lang="en-US" altLang="en-US" sz="1800" i="1" dirty="0">
                <a:solidFill>
                  <a:schemeClr val="tx2"/>
                </a:solidFill>
              </a:rPr>
              <a:t>(Interior, Exterior, Traffic Control, Ambulance, etc.)</a:t>
            </a:r>
          </a:p>
        </p:txBody>
      </p:sp>
      <p:sp>
        <p:nvSpPr>
          <p:cNvPr id="81938" name="Rectangle 1043">
            <a:extLst>
              <a:ext uri="{FF2B5EF4-FFF2-40B4-BE49-F238E27FC236}">
                <a16:creationId xmlns:a16="http://schemas.microsoft.com/office/drawing/2014/main" id="{5A580599-FF32-A63F-3845-31591526A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2433638"/>
            <a:ext cx="855663" cy="306387"/>
          </a:xfrm>
          <a:prstGeom prst="rect">
            <a:avLst/>
          </a:prstGeom>
          <a:solidFill>
            <a:srgbClr val="FAFD00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FF0404"/>
                </a:solidFill>
              </a:rPr>
              <a:t>Staging</a:t>
            </a:r>
          </a:p>
        </p:txBody>
      </p:sp>
      <p:sp>
        <p:nvSpPr>
          <p:cNvPr id="81939" name="Rectangle 1044">
            <a:extLst>
              <a:ext uri="{FF2B5EF4-FFF2-40B4-BE49-F238E27FC236}">
                <a16:creationId xmlns:a16="http://schemas.microsoft.com/office/drawing/2014/main" id="{32DC5C8E-0A2F-7E68-7F54-05805811A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85" y="4179888"/>
            <a:ext cx="354265" cy="422167"/>
          </a:xfrm>
          <a:prstGeom prst="rect">
            <a:avLst/>
          </a:prstGeom>
          <a:solidFill>
            <a:srgbClr val="FAFD00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 dirty="0">
                <a:solidFill>
                  <a:srgbClr val="FF0404"/>
                </a:solidFill>
              </a:rPr>
              <a:t>1</a:t>
            </a:r>
          </a:p>
        </p:txBody>
      </p:sp>
      <p:sp>
        <p:nvSpPr>
          <p:cNvPr id="81940" name="Rectangle 1045">
            <a:extLst>
              <a:ext uri="{FF2B5EF4-FFF2-40B4-BE49-F238E27FC236}">
                <a16:creationId xmlns:a16="http://schemas.microsoft.com/office/drawing/2014/main" id="{C6F7E3E1-2FAB-A371-B653-71B31F176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592" y="4191000"/>
            <a:ext cx="354265" cy="422167"/>
          </a:xfrm>
          <a:prstGeom prst="rect">
            <a:avLst/>
          </a:prstGeom>
          <a:solidFill>
            <a:srgbClr val="FAFD00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 dirty="0">
                <a:solidFill>
                  <a:srgbClr val="FF0404"/>
                </a:solidFill>
              </a:rPr>
              <a:t>2</a:t>
            </a:r>
          </a:p>
        </p:txBody>
      </p:sp>
      <p:sp>
        <p:nvSpPr>
          <p:cNvPr id="81941" name="Rectangle 1046">
            <a:extLst>
              <a:ext uri="{FF2B5EF4-FFF2-40B4-BE49-F238E27FC236}">
                <a16:creationId xmlns:a16="http://schemas.microsoft.com/office/drawing/2014/main" id="{C545A259-F475-4175-1AB6-0A5175C82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440" y="3170238"/>
            <a:ext cx="1104471" cy="422167"/>
          </a:xfrm>
          <a:prstGeom prst="rect">
            <a:avLst/>
          </a:prstGeom>
          <a:solidFill>
            <a:srgbClr val="FAFD00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 dirty="0">
                <a:solidFill>
                  <a:srgbClr val="FF0404"/>
                </a:solidFill>
              </a:rPr>
              <a:t>Group</a:t>
            </a:r>
          </a:p>
        </p:txBody>
      </p:sp>
      <p:sp>
        <p:nvSpPr>
          <p:cNvPr id="81945" name="Line 1050">
            <a:extLst>
              <a:ext uri="{FF2B5EF4-FFF2-40B4-BE49-F238E27FC236}">
                <a16:creationId xmlns:a16="http://schemas.microsoft.com/office/drawing/2014/main" id="{B10DA656-C42F-70CD-FE6F-99F91C990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350" y="2955925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Rectangle 1051">
            <a:extLst>
              <a:ext uri="{FF2B5EF4-FFF2-40B4-BE49-F238E27FC236}">
                <a16:creationId xmlns:a16="http://schemas.microsoft.com/office/drawing/2014/main" id="{FD873BBC-0F4D-278F-395D-84AD8B9F2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190" y="3170238"/>
            <a:ext cx="1104471" cy="422167"/>
          </a:xfrm>
          <a:prstGeom prst="rect">
            <a:avLst/>
          </a:prstGeom>
          <a:solidFill>
            <a:srgbClr val="FAFD00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 dirty="0">
                <a:solidFill>
                  <a:srgbClr val="FF0404"/>
                </a:solidFill>
              </a:rPr>
              <a:t>Group</a:t>
            </a:r>
          </a:p>
        </p:txBody>
      </p:sp>
      <p:sp>
        <p:nvSpPr>
          <p:cNvPr id="81947" name="Line 1052">
            <a:extLst>
              <a:ext uri="{FF2B5EF4-FFF2-40B4-BE49-F238E27FC236}">
                <a16:creationId xmlns:a16="http://schemas.microsoft.com/office/drawing/2014/main" id="{019A51FD-711F-10F2-130E-A0C700505E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701800"/>
            <a:ext cx="0" cy="1720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8" name="Rectangle 1053">
            <a:extLst>
              <a:ext uri="{FF2B5EF4-FFF2-40B4-BE49-F238E27FC236}">
                <a16:creationId xmlns:a16="http://schemas.microsoft.com/office/drawing/2014/main" id="{1BA71F92-785E-9503-FE81-B0B42190E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1868488"/>
            <a:ext cx="1814512" cy="442912"/>
          </a:xfrm>
          <a:prstGeom prst="rect">
            <a:avLst/>
          </a:prstGeom>
          <a:solidFill>
            <a:srgbClr val="FAFD00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>
                <a:solidFill>
                  <a:srgbClr val="FF0404"/>
                </a:solidFill>
              </a:rPr>
              <a:t>Operations</a:t>
            </a:r>
          </a:p>
        </p:txBody>
      </p:sp>
      <p:sp>
        <p:nvSpPr>
          <p:cNvPr id="81949" name="Rectangle 1054">
            <a:extLst>
              <a:ext uri="{FF2B5EF4-FFF2-40B4-BE49-F238E27FC236}">
                <a16:creationId xmlns:a16="http://schemas.microsoft.com/office/drawing/2014/main" id="{DDAB8345-217A-8549-69E4-42D81E05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933" y="3170238"/>
            <a:ext cx="1378585" cy="422167"/>
          </a:xfrm>
          <a:prstGeom prst="rect">
            <a:avLst/>
          </a:prstGeom>
          <a:solidFill>
            <a:srgbClr val="FAFD00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 dirty="0">
                <a:solidFill>
                  <a:srgbClr val="FF0404"/>
                </a:solidFill>
              </a:rPr>
              <a:t>Division</a:t>
            </a:r>
          </a:p>
        </p:txBody>
      </p:sp>
      <p:sp>
        <p:nvSpPr>
          <p:cNvPr id="81950" name="Line 1055">
            <a:extLst>
              <a:ext uri="{FF2B5EF4-FFF2-40B4-BE49-F238E27FC236}">
                <a16:creationId xmlns:a16="http://schemas.microsoft.com/office/drawing/2014/main" id="{8F57A5AD-989E-3FB9-5DC6-5C7F75F0B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7250" y="2933700"/>
            <a:ext cx="380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>
            <a:extLst>
              <a:ext uri="{FF2B5EF4-FFF2-40B4-BE49-F238E27FC236}">
                <a16:creationId xmlns:a16="http://schemas.microsoft.com/office/drawing/2014/main" id="{83E6BA85-99E9-81BD-CE95-B6C3744A7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3" name="Rectangle 4">
            <a:extLst>
              <a:ext uri="{FF2B5EF4-FFF2-40B4-BE49-F238E27FC236}">
                <a16:creationId xmlns:a16="http://schemas.microsoft.com/office/drawing/2014/main" id="{C9E7AB10-DC54-ADF1-C032-11866161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4495800"/>
            <a:ext cx="3352800" cy="129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4" name="Rectangle 5">
            <a:extLst>
              <a:ext uri="{FF2B5EF4-FFF2-40B4-BE49-F238E27FC236}">
                <a16:creationId xmlns:a16="http://schemas.microsoft.com/office/drawing/2014/main" id="{705D7798-D21A-5710-99A1-29FBB1687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514600"/>
            <a:ext cx="4800600" cy="762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5" name="Rectangle 6">
            <a:extLst>
              <a:ext uri="{FF2B5EF4-FFF2-40B4-BE49-F238E27FC236}">
                <a16:creationId xmlns:a16="http://schemas.microsoft.com/office/drawing/2014/main" id="{8091CF7C-A630-496A-1086-6EB5F799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4471988"/>
            <a:ext cx="2362200" cy="13192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6" name="Rectangle 7">
            <a:extLst>
              <a:ext uri="{FF2B5EF4-FFF2-40B4-BE49-F238E27FC236}">
                <a16:creationId xmlns:a16="http://schemas.microsoft.com/office/drawing/2014/main" id="{04288D98-6F12-F35B-F6C6-3D4A8C4E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4495800"/>
            <a:ext cx="3048000" cy="129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7" name="Rectangle 8">
            <a:extLst>
              <a:ext uri="{FF2B5EF4-FFF2-40B4-BE49-F238E27FC236}">
                <a16:creationId xmlns:a16="http://schemas.microsoft.com/office/drawing/2014/main" id="{7D5229A0-47EB-5E8C-D360-43A37E6F6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3246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8" name="Rectangle 9">
            <a:extLst>
              <a:ext uri="{FF2B5EF4-FFF2-40B4-BE49-F238E27FC236}">
                <a16:creationId xmlns:a16="http://schemas.microsoft.com/office/drawing/2014/main" id="{E218073C-6E95-58D9-78B0-059057E6A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3246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9" name="Line 10">
            <a:extLst>
              <a:ext uri="{FF2B5EF4-FFF2-40B4-BE49-F238E27FC236}">
                <a16:creationId xmlns:a16="http://schemas.microsoft.com/office/drawing/2014/main" id="{199D9847-70BC-047D-0139-87C990920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3289300"/>
            <a:ext cx="0" cy="1193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Line 11">
            <a:extLst>
              <a:ext uri="{FF2B5EF4-FFF2-40B4-BE49-F238E27FC236}">
                <a16:creationId xmlns:a16="http://schemas.microsoft.com/office/drawing/2014/main" id="{C598AC28-7945-2802-74EE-1F3517A23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0" y="3898900"/>
            <a:ext cx="0" cy="584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Line 12">
            <a:extLst>
              <a:ext uri="{FF2B5EF4-FFF2-40B4-BE49-F238E27FC236}">
                <a16:creationId xmlns:a16="http://schemas.microsoft.com/office/drawing/2014/main" id="{2B4BF971-D53A-3A2E-9B5E-52C4740A8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450" y="3898900"/>
            <a:ext cx="0" cy="584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Line 13">
            <a:extLst>
              <a:ext uri="{FF2B5EF4-FFF2-40B4-BE49-F238E27FC236}">
                <a16:creationId xmlns:a16="http://schemas.microsoft.com/office/drawing/2014/main" id="{69BB1BDD-AB68-E58A-44AA-F6B7B50FBB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950" y="3886200"/>
            <a:ext cx="4622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Line 14">
            <a:extLst>
              <a:ext uri="{FF2B5EF4-FFF2-40B4-BE49-F238E27FC236}">
                <a16:creationId xmlns:a16="http://schemas.microsoft.com/office/drawing/2014/main" id="{C2B1030A-1CA2-EE60-0C0E-21E149891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3136900"/>
            <a:ext cx="0" cy="1193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Line 15">
            <a:extLst>
              <a:ext uri="{FF2B5EF4-FFF2-40B4-BE49-F238E27FC236}">
                <a16:creationId xmlns:a16="http://schemas.microsoft.com/office/drawing/2014/main" id="{8F57812F-ADE4-1AD7-0B2D-C3D12740F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9850" y="37465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Line 16">
            <a:extLst>
              <a:ext uri="{FF2B5EF4-FFF2-40B4-BE49-F238E27FC236}">
                <a16:creationId xmlns:a16="http://schemas.microsoft.com/office/drawing/2014/main" id="{BC804944-E280-163C-8EAF-B48C99057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8050" y="37465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Line 17">
            <a:extLst>
              <a:ext uri="{FF2B5EF4-FFF2-40B4-BE49-F238E27FC236}">
                <a16:creationId xmlns:a16="http://schemas.microsoft.com/office/drawing/2014/main" id="{820563FC-E9FC-A1FF-0BB7-7947E48E4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2550" y="3733800"/>
            <a:ext cx="462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8" name="Rectangle 18">
            <a:extLst>
              <a:ext uri="{FF2B5EF4-FFF2-40B4-BE49-F238E27FC236}">
                <a16:creationId xmlns:a16="http://schemas.microsoft.com/office/drawing/2014/main" id="{A065E70F-4D15-6956-4A6B-47AADC7F9F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23900"/>
            <a:ext cx="10285413" cy="1349375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 anchor="ctr"/>
          <a:lstStyle/>
          <a:p>
            <a:pPr>
              <a:defRPr/>
            </a:pPr>
            <a:r>
              <a:rPr lang="en-US" altLang="en-US" sz="4800" i="1" dirty="0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Divisions (Geographic)</a:t>
            </a:r>
          </a:p>
        </p:txBody>
      </p:sp>
      <p:sp>
        <p:nvSpPr>
          <p:cNvPr id="92178" name="Rectangle 19">
            <a:extLst>
              <a:ext uri="{FF2B5EF4-FFF2-40B4-BE49-F238E27FC236}">
                <a16:creationId xmlns:a16="http://schemas.microsoft.com/office/drawing/2014/main" id="{B3E5EB4C-402F-F5FD-D25A-AF83A30DF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2374900"/>
            <a:ext cx="5080000" cy="736600"/>
          </a:xfrm>
          <a:prstGeom prst="rect">
            <a:avLst/>
          </a:prstGeom>
          <a:solidFill>
            <a:srgbClr val="FF0404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79" name="Rectangle 20">
            <a:extLst>
              <a:ext uri="{FF2B5EF4-FFF2-40B4-BE49-F238E27FC236}">
                <a16:creationId xmlns:a16="http://schemas.microsoft.com/office/drawing/2014/main" id="{7F2ADD81-BFE2-F0BC-40AB-CDA569FA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4356100"/>
            <a:ext cx="3327400" cy="1270000"/>
          </a:xfrm>
          <a:prstGeom prst="rect">
            <a:avLst/>
          </a:prstGeom>
          <a:solidFill>
            <a:srgbClr val="FF0404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80" name="Rectangle 21">
            <a:extLst>
              <a:ext uri="{FF2B5EF4-FFF2-40B4-BE49-F238E27FC236}">
                <a16:creationId xmlns:a16="http://schemas.microsoft.com/office/drawing/2014/main" id="{956D7D32-5FBC-577A-D105-92B93186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4332288"/>
            <a:ext cx="2374900" cy="1293812"/>
          </a:xfrm>
          <a:prstGeom prst="rect">
            <a:avLst/>
          </a:prstGeom>
          <a:solidFill>
            <a:srgbClr val="FF0404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81" name="Rectangle 22">
            <a:extLst>
              <a:ext uri="{FF2B5EF4-FFF2-40B4-BE49-F238E27FC236}">
                <a16:creationId xmlns:a16="http://schemas.microsoft.com/office/drawing/2014/main" id="{E0EE2133-D944-6F26-D023-71E73D472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4356100"/>
            <a:ext cx="3022600" cy="1270000"/>
          </a:xfrm>
          <a:prstGeom prst="rect">
            <a:avLst/>
          </a:prstGeom>
          <a:solidFill>
            <a:srgbClr val="FF0404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43" name="Rectangle 23">
            <a:extLst>
              <a:ext uri="{FF2B5EF4-FFF2-40B4-BE49-F238E27FC236}">
                <a16:creationId xmlns:a16="http://schemas.microsoft.com/office/drawing/2014/main" id="{7254D287-1EAD-3A67-4396-32A13CB72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876800"/>
            <a:ext cx="2913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Side A</a:t>
            </a:r>
          </a:p>
        </p:txBody>
      </p:sp>
      <p:sp>
        <p:nvSpPr>
          <p:cNvPr id="184344" name="Rectangle 24">
            <a:extLst>
              <a:ext uri="{FF2B5EF4-FFF2-40B4-BE49-F238E27FC236}">
                <a16:creationId xmlns:a16="http://schemas.microsoft.com/office/drawing/2014/main" id="{88D9C5EB-3ECA-6C8A-2BDB-D8432CE8F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0" y="4833773"/>
            <a:ext cx="1530869" cy="47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lnSpc>
                <a:spcPct val="90000"/>
              </a:lnSpc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Side C</a:t>
            </a:r>
          </a:p>
        </p:txBody>
      </p:sp>
      <p:sp>
        <p:nvSpPr>
          <p:cNvPr id="184345" name="Rectangle 25">
            <a:extLst>
              <a:ext uri="{FF2B5EF4-FFF2-40B4-BE49-F238E27FC236}">
                <a16:creationId xmlns:a16="http://schemas.microsoft.com/office/drawing/2014/main" id="{8CB4FADC-5C8D-5ED7-3BFC-8B257B7D5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566" y="4833774"/>
            <a:ext cx="2841625" cy="47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Side B</a:t>
            </a:r>
          </a:p>
        </p:txBody>
      </p:sp>
      <p:sp>
        <p:nvSpPr>
          <p:cNvPr id="184346" name="Rectangle 26">
            <a:extLst>
              <a:ext uri="{FF2B5EF4-FFF2-40B4-BE49-F238E27FC236}">
                <a16:creationId xmlns:a16="http://schemas.microsoft.com/office/drawing/2014/main" id="{B6733523-4CEB-C33A-0B56-218D1B03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581" y="2495550"/>
            <a:ext cx="2641750" cy="5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Fire Division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AA2BAC5-61C0-48A9-103F-F517BA9C1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>
            <a:extLst>
              <a:ext uri="{FF2B5EF4-FFF2-40B4-BE49-F238E27FC236}">
                <a16:creationId xmlns:a16="http://schemas.microsoft.com/office/drawing/2014/main" id="{494B6EEC-3926-1B7E-C946-8F7CABC99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3" name="Rectangle 4">
            <a:extLst>
              <a:ext uri="{FF2B5EF4-FFF2-40B4-BE49-F238E27FC236}">
                <a16:creationId xmlns:a16="http://schemas.microsoft.com/office/drawing/2014/main" id="{CDBBC2B8-8399-35BB-908F-65897F43F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4495800"/>
            <a:ext cx="3352800" cy="129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4" name="Rectangle 5">
            <a:extLst>
              <a:ext uri="{FF2B5EF4-FFF2-40B4-BE49-F238E27FC236}">
                <a16:creationId xmlns:a16="http://schemas.microsoft.com/office/drawing/2014/main" id="{B3975948-1FAD-62B6-30AB-3BE5D656D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514600"/>
            <a:ext cx="4800600" cy="762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5" name="Rectangle 6">
            <a:extLst>
              <a:ext uri="{FF2B5EF4-FFF2-40B4-BE49-F238E27FC236}">
                <a16:creationId xmlns:a16="http://schemas.microsoft.com/office/drawing/2014/main" id="{96589B18-61CA-5AFB-8AAF-AC47AEC7B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4471988"/>
            <a:ext cx="2362200" cy="13192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6" name="Rectangle 7">
            <a:extLst>
              <a:ext uri="{FF2B5EF4-FFF2-40B4-BE49-F238E27FC236}">
                <a16:creationId xmlns:a16="http://schemas.microsoft.com/office/drawing/2014/main" id="{454F6E05-8F5E-2D0C-7AB7-4184969FA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4495800"/>
            <a:ext cx="3048000" cy="129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7" name="Rectangle 8">
            <a:extLst>
              <a:ext uri="{FF2B5EF4-FFF2-40B4-BE49-F238E27FC236}">
                <a16:creationId xmlns:a16="http://schemas.microsoft.com/office/drawing/2014/main" id="{5F145B9E-08EE-545E-6C05-20C5FC89B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3246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8" name="Rectangle 9">
            <a:extLst>
              <a:ext uri="{FF2B5EF4-FFF2-40B4-BE49-F238E27FC236}">
                <a16:creationId xmlns:a16="http://schemas.microsoft.com/office/drawing/2014/main" id="{63B39DF3-DD85-FA68-B598-AFCC948CC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3246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9" name="Line 10">
            <a:extLst>
              <a:ext uri="{FF2B5EF4-FFF2-40B4-BE49-F238E27FC236}">
                <a16:creationId xmlns:a16="http://schemas.microsoft.com/office/drawing/2014/main" id="{D74CC09B-5766-88C9-9E60-1A4BA93D4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3289300"/>
            <a:ext cx="0" cy="1193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Line 11">
            <a:extLst>
              <a:ext uri="{FF2B5EF4-FFF2-40B4-BE49-F238E27FC236}">
                <a16:creationId xmlns:a16="http://schemas.microsoft.com/office/drawing/2014/main" id="{52C33D68-2B44-F5FB-AE87-D2654BC28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0" y="3898900"/>
            <a:ext cx="0" cy="584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Line 12">
            <a:extLst>
              <a:ext uri="{FF2B5EF4-FFF2-40B4-BE49-F238E27FC236}">
                <a16:creationId xmlns:a16="http://schemas.microsoft.com/office/drawing/2014/main" id="{29CEC490-FB56-2F26-8535-EB054B231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450" y="3898900"/>
            <a:ext cx="0" cy="584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Line 13">
            <a:extLst>
              <a:ext uri="{FF2B5EF4-FFF2-40B4-BE49-F238E27FC236}">
                <a16:creationId xmlns:a16="http://schemas.microsoft.com/office/drawing/2014/main" id="{83685B9E-FFFA-251F-9836-9A97E1837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950" y="3886200"/>
            <a:ext cx="4622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Line 14">
            <a:extLst>
              <a:ext uri="{FF2B5EF4-FFF2-40B4-BE49-F238E27FC236}">
                <a16:creationId xmlns:a16="http://schemas.microsoft.com/office/drawing/2014/main" id="{6E0061D9-D71E-C630-6D24-92658F8D3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3136900"/>
            <a:ext cx="0" cy="1193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Line 15">
            <a:extLst>
              <a:ext uri="{FF2B5EF4-FFF2-40B4-BE49-F238E27FC236}">
                <a16:creationId xmlns:a16="http://schemas.microsoft.com/office/drawing/2014/main" id="{54DF7C50-9D90-6F87-0259-EAF5C81DB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9850" y="37465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Line 16">
            <a:extLst>
              <a:ext uri="{FF2B5EF4-FFF2-40B4-BE49-F238E27FC236}">
                <a16:creationId xmlns:a16="http://schemas.microsoft.com/office/drawing/2014/main" id="{435F9007-F324-FBE9-1813-9EADC655B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8050" y="37465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Line 17">
            <a:extLst>
              <a:ext uri="{FF2B5EF4-FFF2-40B4-BE49-F238E27FC236}">
                <a16:creationId xmlns:a16="http://schemas.microsoft.com/office/drawing/2014/main" id="{7E4B76C7-9A53-A8C8-A388-771EE38B6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2550" y="3733800"/>
            <a:ext cx="462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8" name="Rectangle 18">
            <a:extLst>
              <a:ext uri="{FF2B5EF4-FFF2-40B4-BE49-F238E27FC236}">
                <a16:creationId xmlns:a16="http://schemas.microsoft.com/office/drawing/2014/main" id="{7AF70FD6-2591-D4C9-5FCF-E782C0D35B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23900"/>
            <a:ext cx="10285413" cy="1349375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 anchor="ctr"/>
          <a:lstStyle/>
          <a:p>
            <a:pPr>
              <a:defRPr/>
            </a:pPr>
            <a:r>
              <a:rPr lang="en-US" altLang="en-US" sz="4800" i="1" dirty="0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Groups</a:t>
            </a:r>
          </a:p>
        </p:txBody>
      </p:sp>
      <p:sp>
        <p:nvSpPr>
          <p:cNvPr id="92178" name="Rectangle 19">
            <a:extLst>
              <a:ext uri="{FF2B5EF4-FFF2-40B4-BE49-F238E27FC236}">
                <a16:creationId xmlns:a16="http://schemas.microsoft.com/office/drawing/2014/main" id="{CF442D47-56BD-E170-1E01-A1A020F96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2374900"/>
            <a:ext cx="5080000" cy="736600"/>
          </a:xfrm>
          <a:prstGeom prst="rect">
            <a:avLst/>
          </a:prstGeom>
          <a:solidFill>
            <a:srgbClr val="FF0404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79" name="Rectangle 20">
            <a:extLst>
              <a:ext uri="{FF2B5EF4-FFF2-40B4-BE49-F238E27FC236}">
                <a16:creationId xmlns:a16="http://schemas.microsoft.com/office/drawing/2014/main" id="{96F013E0-A29D-41F1-388A-2590CBFA5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4356100"/>
            <a:ext cx="3327400" cy="1270000"/>
          </a:xfrm>
          <a:prstGeom prst="rect">
            <a:avLst/>
          </a:prstGeom>
          <a:solidFill>
            <a:srgbClr val="FF0404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80" name="Rectangle 21">
            <a:extLst>
              <a:ext uri="{FF2B5EF4-FFF2-40B4-BE49-F238E27FC236}">
                <a16:creationId xmlns:a16="http://schemas.microsoft.com/office/drawing/2014/main" id="{AD73E3EA-8D7D-A8EF-9F00-ECE467666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556" y="4358203"/>
            <a:ext cx="2374900" cy="1293812"/>
          </a:xfrm>
          <a:prstGeom prst="rect">
            <a:avLst/>
          </a:prstGeom>
          <a:solidFill>
            <a:srgbClr val="FF0404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81" name="Rectangle 22">
            <a:extLst>
              <a:ext uri="{FF2B5EF4-FFF2-40B4-BE49-F238E27FC236}">
                <a16:creationId xmlns:a16="http://schemas.microsoft.com/office/drawing/2014/main" id="{EFBDB159-1A6F-EA0B-3DC6-C595A569F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4356100"/>
            <a:ext cx="3022600" cy="1270000"/>
          </a:xfrm>
          <a:prstGeom prst="rect">
            <a:avLst/>
          </a:prstGeom>
          <a:solidFill>
            <a:srgbClr val="FF0404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43" name="Rectangle 23">
            <a:extLst>
              <a:ext uri="{FF2B5EF4-FFF2-40B4-BE49-F238E27FC236}">
                <a16:creationId xmlns:a16="http://schemas.microsoft.com/office/drawing/2014/main" id="{CE0A505C-5D90-6619-6165-D460CE76D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" y="4520316"/>
            <a:ext cx="2913063" cy="8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Fire Suppression</a:t>
            </a:r>
          </a:p>
        </p:txBody>
      </p:sp>
      <p:sp>
        <p:nvSpPr>
          <p:cNvPr id="184344" name="Rectangle 24">
            <a:extLst>
              <a:ext uri="{FF2B5EF4-FFF2-40B4-BE49-F238E27FC236}">
                <a16:creationId xmlns:a16="http://schemas.microsoft.com/office/drawing/2014/main" id="{47B2A8E7-59D5-A59F-320A-D8DA433D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137" y="4648200"/>
            <a:ext cx="2870402" cy="47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lnSpc>
                <a:spcPct val="90000"/>
              </a:lnSpc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Traffic Control</a:t>
            </a:r>
          </a:p>
        </p:txBody>
      </p:sp>
      <p:sp>
        <p:nvSpPr>
          <p:cNvPr id="184345" name="Rectangle 25">
            <a:extLst>
              <a:ext uri="{FF2B5EF4-FFF2-40B4-BE49-F238E27FC236}">
                <a16:creationId xmlns:a16="http://schemas.microsoft.com/office/drawing/2014/main" id="{352AF28E-9F02-186D-0993-42683BAD8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4572000"/>
            <a:ext cx="2841625" cy="8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Water 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Supply</a:t>
            </a:r>
          </a:p>
        </p:txBody>
      </p:sp>
      <p:sp>
        <p:nvSpPr>
          <p:cNvPr id="184346" name="Rectangle 26">
            <a:extLst>
              <a:ext uri="{FF2B5EF4-FFF2-40B4-BE49-F238E27FC236}">
                <a16:creationId xmlns:a16="http://schemas.microsoft.com/office/drawing/2014/main" id="{DAE0194D-0620-E348-E73E-E2642A8C1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521" y="2495550"/>
            <a:ext cx="2277869" cy="5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Fire Group</a:t>
            </a:r>
          </a:p>
        </p:txBody>
      </p:sp>
    </p:spTree>
    <p:extLst>
      <p:ext uri="{BB962C8B-B14F-4D97-AF65-F5344CB8AC3E}">
        <p14:creationId xmlns:p14="http://schemas.microsoft.com/office/powerpoint/2010/main" val="6566239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5125A6A-1BD2-A3C7-345C-A0CFB3BDE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073D69F-A30F-93A7-DEF4-35AC67C84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ED9986DB-177E-E7D8-DFDD-75C25C430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605" name="Rectangle 5">
            <a:extLst>
              <a:ext uri="{FF2B5EF4-FFF2-40B4-BE49-F238E27FC236}">
                <a16:creationId xmlns:a16="http://schemas.microsoft.com/office/drawing/2014/main" id="{E0F9B59A-58B0-9B78-E76E-1C30AFF4D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1663"/>
            <a:ext cx="10285413" cy="1443037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b="0" i="1" dirty="0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Incident Command System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26F5277-006C-FD03-8A58-A9E15F066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930" y="2286001"/>
            <a:ext cx="6248400" cy="4267200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600" dirty="0">
                <a:solidFill>
                  <a:schemeClr val="tx1"/>
                </a:solidFill>
              </a:rPr>
              <a:t>Purpose</a:t>
            </a:r>
          </a:p>
          <a:p>
            <a:pPr>
              <a:lnSpc>
                <a:spcPct val="120000"/>
              </a:lnSpc>
            </a:pPr>
            <a:r>
              <a:rPr lang="en-US" altLang="en-US" sz="3600" dirty="0">
                <a:solidFill>
                  <a:schemeClr val="tx1"/>
                </a:solidFill>
              </a:rPr>
              <a:t>Organizational Format</a:t>
            </a:r>
          </a:p>
          <a:p>
            <a:pPr>
              <a:lnSpc>
                <a:spcPct val="120000"/>
              </a:lnSpc>
            </a:pPr>
            <a:r>
              <a:rPr lang="en-US" altLang="en-US" sz="3600" dirty="0">
                <a:solidFill>
                  <a:schemeClr val="tx1"/>
                </a:solidFill>
              </a:rPr>
              <a:t>Incident Facilities</a:t>
            </a:r>
          </a:p>
          <a:p>
            <a:pPr>
              <a:lnSpc>
                <a:spcPct val="120000"/>
              </a:lnSpc>
            </a:pPr>
            <a:r>
              <a:rPr lang="en-US" altLang="en-US" sz="3600" dirty="0">
                <a:solidFill>
                  <a:schemeClr val="tx1"/>
                </a:solidFill>
              </a:rPr>
              <a:t>Incident Action Plan</a:t>
            </a:r>
          </a:p>
          <a:p>
            <a:pPr>
              <a:lnSpc>
                <a:spcPct val="120000"/>
              </a:lnSpc>
            </a:pPr>
            <a:r>
              <a:rPr lang="en-US" altLang="en-US" sz="3600" dirty="0">
                <a:solidFill>
                  <a:schemeClr val="tx1"/>
                </a:solidFill>
              </a:rPr>
              <a:t>Resource Management</a:t>
            </a:r>
          </a:p>
        </p:txBody>
      </p:sp>
      <p:pic>
        <p:nvPicPr>
          <p:cNvPr id="9223" name="Picture 7" descr="Del_13">
            <a:extLst>
              <a:ext uri="{FF2B5EF4-FFF2-40B4-BE49-F238E27FC236}">
                <a16:creationId xmlns:a16="http://schemas.microsoft.com/office/drawing/2014/main" id="{7545403A-355B-A81F-FB28-CB19B5A8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164" y="2859881"/>
            <a:ext cx="3530790" cy="2662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14069B4F-671C-F0E6-4B76-82DE67A78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6259" name="Rectangle 4">
            <a:extLst>
              <a:ext uri="{FF2B5EF4-FFF2-40B4-BE49-F238E27FC236}">
                <a16:creationId xmlns:a16="http://schemas.microsoft.com/office/drawing/2014/main" id="{279E9206-E957-EAD2-A83B-457D4FAD8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0581" name="Rectangle 5">
            <a:extLst>
              <a:ext uri="{FF2B5EF4-FFF2-40B4-BE49-F238E27FC236}">
                <a16:creationId xmlns:a16="http://schemas.microsoft.com/office/drawing/2014/main" id="{363BB29D-9D0B-021B-10A9-88B396A3A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58813"/>
            <a:ext cx="10285413" cy="1385887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Staging</a:t>
            </a:r>
          </a:p>
        </p:txBody>
      </p:sp>
      <p:sp>
        <p:nvSpPr>
          <p:cNvPr id="96261" name="Rectangle 6">
            <a:extLst>
              <a:ext uri="{FF2B5EF4-FFF2-40B4-BE49-F238E27FC236}">
                <a16:creationId xmlns:a16="http://schemas.microsoft.com/office/drawing/2014/main" id="{8AE098F9-5485-8CA7-3C18-357354958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2133600"/>
            <a:ext cx="6962775" cy="43434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Staging is under the Operations Section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Used to locate resources that are on scene but haven’t been assigned a task</a:t>
            </a:r>
            <a:endParaRPr lang="en-US" altLang="en-US" baseline="30000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Several staging areas may be used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SCBA Firefighters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Ambulances</a:t>
            </a:r>
          </a:p>
        </p:txBody>
      </p:sp>
      <p:sp>
        <p:nvSpPr>
          <p:cNvPr id="96262" name="Line 7">
            <a:extLst>
              <a:ext uri="{FF2B5EF4-FFF2-40B4-BE49-F238E27FC236}">
                <a16:creationId xmlns:a16="http://schemas.microsoft.com/office/drawing/2014/main" id="{913D1F56-6E21-8C4F-E65F-EFF4A6D88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4538" y="4208463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Line 8">
            <a:extLst>
              <a:ext uri="{FF2B5EF4-FFF2-40B4-BE49-F238E27FC236}">
                <a16:creationId xmlns:a16="http://schemas.microsoft.com/office/drawing/2014/main" id="{DD032B51-D77B-2173-5979-9C1C327D6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0863" y="4573588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Rectangle 9">
            <a:extLst>
              <a:ext uri="{FF2B5EF4-FFF2-40B4-BE49-F238E27FC236}">
                <a16:creationId xmlns:a16="http://schemas.microsoft.com/office/drawing/2014/main" id="{C4A1C26E-8E43-6075-3F16-0F8DE71A4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4070350"/>
            <a:ext cx="855662" cy="306388"/>
          </a:xfrm>
          <a:prstGeom prst="rect">
            <a:avLst/>
          </a:prstGeom>
          <a:solidFill>
            <a:srgbClr val="FAFD00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FF0404"/>
                </a:solidFill>
              </a:rPr>
              <a:t>Staging</a:t>
            </a:r>
          </a:p>
        </p:txBody>
      </p:sp>
      <p:sp>
        <p:nvSpPr>
          <p:cNvPr id="96265" name="Line 10">
            <a:extLst>
              <a:ext uri="{FF2B5EF4-FFF2-40B4-BE49-F238E27FC236}">
                <a16:creationId xmlns:a16="http://schemas.microsoft.com/office/drawing/2014/main" id="{CA70E086-E622-D1A4-4C91-5C7D67081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138" y="4573588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Line 11">
            <a:extLst>
              <a:ext uri="{FF2B5EF4-FFF2-40B4-BE49-F238E27FC236}">
                <a16:creationId xmlns:a16="http://schemas.microsoft.com/office/drawing/2014/main" id="{32B835DC-3658-B13C-9E5B-763B6197E2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5238" y="3338513"/>
            <a:ext cx="0" cy="167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Rectangle 12">
            <a:extLst>
              <a:ext uri="{FF2B5EF4-FFF2-40B4-BE49-F238E27FC236}">
                <a16:creationId xmlns:a16="http://schemas.microsoft.com/office/drawing/2014/main" id="{2CAFD36B-7546-B28B-BA8F-75434CB9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0" y="3505200"/>
            <a:ext cx="1814513" cy="442913"/>
          </a:xfrm>
          <a:prstGeom prst="rect">
            <a:avLst/>
          </a:prstGeom>
          <a:solidFill>
            <a:srgbClr val="FAFD00"/>
          </a:solidFill>
          <a:ln w="25400">
            <a:solidFill>
              <a:srgbClr val="FF0404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>
                <a:solidFill>
                  <a:srgbClr val="FF0404"/>
                </a:solidFill>
              </a:rPr>
              <a:t>Operations</a:t>
            </a:r>
          </a:p>
        </p:txBody>
      </p:sp>
      <p:sp>
        <p:nvSpPr>
          <p:cNvPr id="96268" name="Line 13">
            <a:extLst>
              <a:ext uri="{FF2B5EF4-FFF2-40B4-BE49-F238E27FC236}">
                <a16:creationId xmlns:a16="http://schemas.microsoft.com/office/drawing/2014/main" id="{0DA6A864-E71C-C6D0-67E3-4AC8EFA26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3088" y="4570413"/>
            <a:ext cx="1384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B45DA772-52A7-7A0E-CAC3-7ECE283A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A5A7098-94BC-138D-302A-3801778B7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2964" name="Rectangle 4">
            <a:extLst>
              <a:ext uri="{FF2B5EF4-FFF2-40B4-BE49-F238E27FC236}">
                <a16:creationId xmlns:a16="http://schemas.microsoft.com/office/drawing/2014/main" id="{EE5EBA4E-8F4E-6C27-19AF-3FDC4AF7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7243" y="152400"/>
            <a:ext cx="6132513" cy="1385888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Staging Areas</a:t>
            </a:r>
          </a:p>
        </p:txBody>
      </p:sp>
      <p:pic>
        <p:nvPicPr>
          <p:cNvPr id="1026" name="Picture 2" descr="In response to the dramatic increase in call volume during the COVID-19  pandemic, FDNY has added 100 ambulances to its fleet by leasing 81  ambulances from Wheeled Coach - REV Group in">
            <a:extLst>
              <a:ext uri="{FF2B5EF4-FFF2-40B4-BE49-F238E27FC236}">
                <a16:creationId xmlns:a16="http://schemas.microsoft.com/office/drawing/2014/main" id="{12BABAE9-4E81-C445-FFBF-74354633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37" y="1828800"/>
            <a:ext cx="4935919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refighters Prepare Head Out Staging Area Editorial Stock Photo - Stock  Image | Shutterstock Editorial">
            <a:extLst>
              <a:ext uri="{FF2B5EF4-FFF2-40B4-BE49-F238E27FC236}">
                <a16:creationId xmlns:a16="http://schemas.microsoft.com/office/drawing/2014/main" id="{78AF45BF-3DE2-C896-E70F-A056D230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143501" cy="3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>
            <a:extLst>
              <a:ext uri="{FF2B5EF4-FFF2-40B4-BE49-F238E27FC236}">
                <a16:creationId xmlns:a16="http://schemas.microsoft.com/office/drawing/2014/main" id="{2556C313-3085-DB9F-7960-B8B57EAA8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2996" name="Rectangle 4">
            <a:extLst>
              <a:ext uri="{FF2B5EF4-FFF2-40B4-BE49-F238E27FC236}">
                <a16:creationId xmlns:a16="http://schemas.microsoft.com/office/drawing/2014/main" id="{3A807858-7C3A-1094-D36D-4F7B1292E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285413" cy="13843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Strike Team</a:t>
            </a:r>
          </a:p>
        </p:txBody>
      </p:sp>
      <p:sp>
        <p:nvSpPr>
          <p:cNvPr id="100356" name="Rectangle 5">
            <a:extLst>
              <a:ext uri="{FF2B5EF4-FFF2-40B4-BE49-F238E27FC236}">
                <a16:creationId xmlns:a16="http://schemas.microsoft.com/office/drawing/2014/main" id="{41742CF0-F872-6C2B-02DB-E706B1053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00200"/>
            <a:ext cx="9448800" cy="4457700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A group of resources of the same size and type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Firefighters on an attack line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Police Officers performing traffic control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Public Works dump trucks hauling debris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Single Leader</a:t>
            </a:r>
          </a:p>
        </p:txBody>
      </p:sp>
      <p:pic>
        <p:nvPicPr>
          <p:cNvPr id="100357" name="Picture 6" descr="Br_02">
            <a:extLst>
              <a:ext uri="{FF2B5EF4-FFF2-40B4-BE49-F238E27FC236}">
                <a16:creationId xmlns:a16="http://schemas.microsoft.com/office/drawing/2014/main" id="{D30E0063-0171-0678-761D-AA9180B2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32" y="3429000"/>
            <a:ext cx="5850536" cy="31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>
            <a:extLst>
              <a:ext uri="{FF2B5EF4-FFF2-40B4-BE49-F238E27FC236}">
                <a16:creationId xmlns:a16="http://schemas.microsoft.com/office/drawing/2014/main" id="{A36BB7FC-3F03-9E38-6622-FF347BF3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44" name="Rectangle 4">
            <a:extLst>
              <a:ext uri="{FF2B5EF4-FFF2-40B4-BE49-F238E27FC236}">
                <a16:creationId xmlns:a16="http://schemas.microsoft.com/office/drawing/2014/main" id="{BDC9624E-1ECB-3778-58F4-DD45D1615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285413" cy="1314450"/>
          </a:xfrm>
          <a:gradFill rotWithShape="0">
            <a:gsLst>
              <a:gs pos="0">
                <a:srgbClr val="4801F2">
                  <a:gamma/>
                  <a:shade val="20000"/>
                  <a:invGamma/>
                </a:srgbClr>
              </a:gs>
              <a:gs pos="50000">
                <a:srgbClr val="4801F2"/>
              </a:gs>
              <a:gs pos="100000">
                <a:srgbClr val="4801F2">
                  <a:gamma/>
                  <a:shade val="20000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Task Force</a:t>
            </a:r>
          </a:p>
        </p:txBody>
      </p:sp>
      <p:sp>
        <p:nvSpPr>
          <p:cNvPr id="102404" name="Rectangle 5">
            <a:extLst>
              <a:ext uri="{FF2B5EF4-FFF2-40B4-BE49-F238E27FC236}">
                <a16:creationId xmlns:a16="http://schemas.microsoft.com/office/drawing/2014/main" id="{01C1F752-452C-CE3F-7ED4-A024E8ED6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676400"/>
            <a:ext cx="9144000" cy="4419600"/>
          </a:xfrm>
          <a:noFill/>
        </p:spPr>
        <p:txBody>
          <a:bodyPr/>
          <a:lstStyle/>
          <a:p>
            <a:r>
              <a:rPr lang="en-US" altLang="en-US" dirty="0"/>
              <a:t>Different resources grouped together</a:t>
            </a:r>
          </a:p>
          <a:p>
            <a:pPr lvl="1"/>
            <a:r>
              <a:rPr lang="en-US" altLang="en-US" dirty="0"/>
              <a:t>Three Firefighters, two police officers, one EMS responder</a:t>
            </a:r>
          </a:p>
          <a:p>
            <a:r>
              <a:rPr lang="en-US" altLang="en-US" dirty="0"/>
              <a:t>Assembled for a specific operational task</a:t>
            </a:r>
          </a:p>
          <a:p>
            <a:r>
              <a:rPr lang="en-US" altLang="en-US" dirty="0"/>
              <a:t>Single Leader</a:t>
            </a:r>
          </a:p>
          <a:p>
            <a:pPr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2405" name="Rectangle 6">
            <a:extLst>
              <a:ext uri="{FF2B5EF4-FFF2-40B4-BE49-F238E27FC236}">
                <a16:creationId xmlns:a16="http://schemas.microsoft.com/office/drawing/2014/main" id="{234FADF6-9939-1DB5-5592-37CE010CC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2950"/>
            <a:ext cx="1028541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06" name="Rectangle 7">
            <a:extLst>
              <a:ext uri="{FF2B5EF4-FFF2-40B4-BE49-F238E27FC236}">
                <a16:creationId xmlns:a16="http://schemas.microsoft.com/office/drawing/2014/main" id="{3B87F16C-0563-462D-22A3-A191BF4FA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2647950"/>
            <a:ext cx="63150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407" name="Picture 8" descr="Br_03b">
            <a:extLst>
              <a:ext uri="{FF2B5EF4-FFF2-40B4-BE49-F238E27FC236}">
                <a16:creationId xmlns:a16="http://schemas.microsoft.com/office/drawing/2014/main" id="{6D0B6A98-9ADF-E781-306F-62157E57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329398"/>
            <a:ext cx="4953000" cy="32539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>
            <a:extLst>
              <a:ext uri="{FF2B5EF4-FFF2-40B4-BE49-F238E27FC236}">
                <a16:creationId xmlns:a16="http://schemas.microsoft.com/office/drawing/2014/main" id="{92CC1B3D-1CEB-E160-F5CF-D817E202F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8755" name="Rectangle 1027">
            <a:extLst>
              <a:ext uri="{FF2B5EF4-FFF2-40B4-BE49-F238E27FC236}">
                <a16:creationId xmlns:a16="http://schemas.microsoft.com/office/drawing/2014/main" id="{025C3DAE-CBD4-98AB-6A26-FDA0603B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23900"/>
            <a:ext cx="10285413" cy="1314450"/>
          </a:xfrm>
          <a:gradFill rotWithShape="0">
            <a:gsLst>
              <a:gs pos="0">
                <a:srgbClr val="4801F2">
                  <a:gamma/>
                  <a:shade val="20000"/>
                  <a:invGamma/>
                </a:srgbClr>
              </a:gs>
              <a:gs pos="50000">
                <a:srgbClr val="4801F2"/>
              </a:gs>
              <a:gs pos="100000">
                <a:srgbClr val="4801F2">
                  <a:gamma/>
                  <a:shade val="20000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Single Resource</a:t>
            </a:r>
          </a:p>
        </p:txBody>
      </p:sp>
      <p:sp>
        <p:nvSpPr>
          <p:cNvPr id="104452" name="Rectangle 1028">
            <a:extLst>
              <a:ext uri="{FF2B5EF4-FFF2-40B4-BE49-F238E27FC236}">
                <a16:creationId xmlns:a16="http://schemas.microsoft.com/office/drawing/2014/main" id="{455ADD42-83F6-E932-B701-3452460A5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2686050"/>
            <a:ext cx="9525000" cy="3867150"/>
          </a:xfrm>
          <a:noFill/>
        </p:spPr>
        <p:txBody>
          <a:bodyPr/>
          <a:lstStyle/>
          <a:p>
            <a:r>
              <a:rPr lang="en-US" altLang="en-US" sz="3200" b="0" dirty="0"/>
              <a:t>An individual, a piece of equipment and its personnel complement, or a crew or team of individuals with an identified work supervisor that can be used at an incident.</a:t>
            </a:r>
          </a:p>
          <a:p>
            <a:pPr marL="0" indent="0">
              <a:buNone/>
            </a:pPr>
            <a:endParaRPr lang="en-US" altLang="en-US" sz="3200" b="0" dirty="0"/>
          </a:p>
          <a:p>
            <a:r>
              <a:rPr lang="en-US" altLang="en-US" sz="3200" b="0" dirty="0"/>
              <a:t>Examples: patrol car with officer, a bomb disposal technician, a bulldozer, a FD engine company, </a:t>
            </a:r>
            <a:r>
              <a:rPr lang="en-US" altLang="en-US" sz="3200" b="0" dirty="0" err="1"/>
              <a:t>etc</a:t>
            </a:r>
            <a:endParaRPr lang="en-US" altLang="en-US" sz="3200" dirty="0"/>
          </a:p>
        </p:txBody>
      </p:sp>
      <p:sp>
        <p:nvSpPr>
          <p:cNvPr id="104453" name="Rectangle 1029">
            <a:extLst>
              <a:ext uri="{FF2B5EF4-FFF2-40B4-BE49-F238E27FC236}">
                <a16:creationId xmlns:a16="http://schemas.microsoft.com/office/drawing/2014/main" id="{922C45DA-558D-12A7-1ADD-2A1744A60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2950"/>
            <a:ext cx="1028541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4454" name="Rectangle 1030">
            <a:extLst>
              <a:ext uri="{FF2B5EF4-FFF2-40B4-BE49-F238E27FC236}">
                <a16:creationId xmlns:a16="http://schemas.microsoft.com/office/drawing/2014/main" id="{33B2431E-879F-6ACE-3C5A-79117D205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2647950"/>
            <a:ext cx="63150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04F83CF6-2D2C-1D69-B67F-89D02228B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8547" name="Rectangle 4">
            <a:extLst>
              <a:ext uri="{FF2B5EF4-FFF2-40B4-BE49-F238E27FC236}">
                <a16:creationId xmlns:a16="http://schemas.microsoft.com/office/drawing/2014/main" id="{AA07ED58-0E7F-03F5-15D2-436D6C69D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8548" name="Rectangle 5">
            <a:extLst>
              <a:ext uri="{FF2B5EF4-FFF2-40B4-BE49-F238E27FC236}">
                <a16:creationId xmlns:a16="http://schemas.microsoft.com/office/drawing/2014/main" id="{2268E462-0D3E-27B4-D07B-FBF16B621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8549" name="Rectangle 6">
            <a:extLst>
              <a:ext uri="{FF2B5EF4-FFF2-40B4-BE49-F238E27FC236}">
                <a16:creationId xmlns:a16="http://schemas.microsoft.com/office/drawing/2014/main" id="{C9BC0E36-B499-2C59-5D61-345E2FF66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2871" name="Rectangle 7">
            <a:extLst>
              <a:ext uri="{FF2B5EF4-FFF2-40B4-BE49-F238E27FC236}">
                <a16:creationId xmlns:a16="http://schemas.microsoft.com/office/drawing/2014/main" id="{C3A3298C-0473-A504-3832-EBBE55379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8" y="228600"/>
            <a:ext cx="10285412" cy="1443038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 dirty="0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Planning Section</a:t>
            </a:r>
          </a:p>
        </p:txBody>
      </p:sp>
      <p:sp>
        <p:nvSpPr>
          <p:cNvPr id="108551" name="Rectangle 8">
            <a:extLst>
              <a:ext uri="{FF2B5EF4-FFF2-40B4-BE49-F238E27FC236}">
                <a16:creationId xmlns:a16="http://schemas.microsoft.com/office/drawing/2014/main" id="{CEE48257-849C-6B52-EF11-86D5FA855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600200"/>
            <a:ext cx="5638800" cy="50292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</a:rPr>
              <a:t>Resources unit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1800"/>
              <a:t>Identify what resources are needed and track when available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</a:rPr>
              <a:t>Situation Unit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1800"/>
              <a:t>Constantly assess the incident; perform incident size-up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</a:rPr>
              <a:t>Documentation Unit: </a:t>
            </a:r>
            <a:r>
              <a:rPr lang="en-US" altLang="en-US" sz="1800"/>
              <a:t>Document all incident activities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</a:rPr>
              <a:t>Demobilization Unit: </a:t>
            </a:r>
            <a:r>
              <a:rPr lang="en-US" altLang="en-US" sz="1800"/>
              <a:t>Plan and brief demobilization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</a:rPr>
              <a:t>Technical Specialists: </a:t>
            </a:r>
            <a:r>
              <a:rPr lang="en-US" altLang="en-US" sz="1800"/>
              <a:t>Experts with special knowledge</a:t>
            </a:r>
          </a:p>
        </p:txBody>
      </p:sp>
      <p:sp>
        <p:nvSpPr>
          <p:cNvPr id="108552" name="Rectangle 10">
            <a:extLst>
              <a:ext uri="{FF2B5EF4-FFF2-40B4-BE49-F238E27FC236}">
                <a16:creationId xmlns:a16="http://schemas.microsoft.com/office/drawing/2014/main" id="{0785176C-EC98-6A86-E25D-D12F885AF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2743200"/>
            <a:ext cx="4267200" cy="266700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71842" dir="2700000" algn="ctr" rotWithShape="0">
              <a:srgbClr val="CBCBCB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8553" name="Line 11">
            <a:extLst>
              <a:ext uri="{FF2B5EF4-FFF2-40B4-BE49-F238E27FC236}">
                <a16:creationId xmlns:a16="http://schemas.microsoft.com/office/drawing/2014/main" id="{558E6B44-4C09-EE14-A318-4EDECD211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063" y="4667250"/>
            <a:ext cx="2286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Line 12">
            <a:extLst>
              <a:ext uri="{FF2B5EF4-FFF2-40B4-BE49-F238E27FC236}">
                <a16:creationId xmlns:a16="http://schemas.microsoft.com/office/drawing/2014/main" id="{4461C90F-E097-B5D2-9EC5-1B92243C4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063" y="4076700"/>
            <a:ext cx="2286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AutoShape 13">
            <a:extLst>
              <a:ext uri="{FF2B5EF4-FFF2-40B4-BE49-F238E27FC236}">
                <a16:creationId xmlns:a16="http://schemas.microsoft.com/office/drawing/2014/main" id="{6D16CFB2-882D-D0A4-DDA4-B47ED1D83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2971800"/>
            <a:ext cx="2286000" cy="609600"/>
          </a:xfrm>
          <a:prstGeom prst="cube">
            <a:avLst>
              <a:gd name="adj" fmla="val 1131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600" b="1">
                <a:solidFill>
                  <a:srgbClr val="1D3B59"/>
                </a:solidFill>
              </a:rPr>
              <a:t>Planning Section</a:t>
            </a:r>
          </a:p>
        </p:txBody>
      </p:sp>
      <p:sp>
        <p:nvSpPr>
          <p:cNvPr id="108556" name="Line 14">
            <a:extLst>
              <a:ext uri="{FF2B5EF4-FFF2-40B4-BE49-F238E27FC236}">
                <a16:creationId xmlns:a16="http://schemas.microsoft.com/office/drawing/2014/main" id="{7A72D0BF-68D2-EEE5-00CF-76AD69424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6700" y="3581400"/>
            <a:ext cx="0" cy="1371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8557" name="Line 15">
            <a:extLst>
              <a:ext uri="{FF2B5EF4-FFF2-40B4-BE49-F238E27FC236}">
                <a16:creationId xmlns:a16="http://schemas.microsoft.com/office/drawing/2014/main" id="{56EE97E8-9CEE-92CC-0DE6-D556048FE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8100" y="41148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8558" name="AutoShape 16">
            <a:extLst>
              <a:ext uri="{FF2B5EF4-FFF2-40B4-BE49-F238E27FC236}">
                <a16:creationId xmlns:a16="http://schemas.microsoft.com/office/drawing/2014/main" id="{1EE46902-948F-E412-321A-1B06C1998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3848100"/>
            <a:ext cx="1557338" cy="533400"/>
          </a:xfrm>
          <a:prstGeom prst="cube">
            <a:avLst>
              <a:gd name="adj" fmla="val 1131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Resources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Unit</a:t>
            </a:r>
          </a:p>
        </p:txBody>
      </p:sp>
      <p:sp>
        <p:nvSpPr>
          <p:cNvPr id="108559" name="AutoShape 17">
            <a:extLst>
              <a:ext uri="{FF2B5EF4-FFF2-40B4-BE49-F238E27FC236}">
                <a16:creationId xmlns:a16="http://schemas.microsoft.com/office/drawing/2014/main" id="{70897BB9-B0F3-70F2-6ACC-3E89A3B70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763" y="3848100"/>
            <a:ext cx="1557337" cy="533400"/>
          </a:xfrm>
          <a:prstGeom prst="cube">
            <a:avLst>
              <a:gd name="adj" fmla="val 1131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Demobilization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Unit</a:t>
            </a:r>
          </a:p>
        </p:txBody>
      </p:sp>
      <p:sp>
        <p:nvSpPr>
          <p:cNvPr id="108560" name="Line 18">
            <a:extLst>
              <a:ext uri="{FF2B5EF4-FFF2-40B4-BE49-F238E27FC236}">
                <a16:creationId xmlns:a16="http://schemas.microsoft.com/office/drawing/2014/main" id="{D0ECD62B-A16E-599E-76C0-57409E5B1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8100" y="4953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8561" name="AutoShape 19">
            <a:extLst>
              <a:ext uri="{FF2B5EF4-FFF2-40B4-BE49-F238E27FC236}">
                <a16:creationId xmlns:a16="http://schemas.microsoft.com/office/drawing/2014/main" id="{E0BCE854-4A1B-547C-66EA-EEE3D3D2D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648200"/>
            <a:ext cx="1557338" cy="533400"/>
          </a:xfrm>
          <a:prstGeom prst="cube">
            <a:avLst>
              <a:gd name="adj" fmla="val 1131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Situation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Unit</a:t>
            </a:r>
          </a:p>
        </p:txBody>
      </p:sp>
      <p:sp>
        <p:nvSpPr>
          <p:cNvPr id="108562" name="AutoShape 20">
            <a:extLst>
              <a:ext uri="{FF2B5EF4-FFF2-40B4-BE49-F238E27FC236}">
                <a16:creationId xmlns:a16="http://schemas.microsoft.com/office/drawing/2014/main" id="{A4D1CF6F-E0AF-A623-01A3-295E0BC4D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763" y="4648200"/>
            <a:ext cx="1557337" cy="533400"/>
          </a:xfrm>
          <a:prstGeom prst="cube">
            <a:avLst>
              <a:gd name="adj" fmla="val 1131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Documentation</a:t>
            </a:r>
            <a:br>
              <a:rPr lang="en-US" altLang="en-US" sz="1400" b="1">
                <a:solidFill>
                  <a:srgbClr val="1D3B59"/>
                </a:solidFill>
              </a:rPr>
            </a:br>
            <a:r>
              <a:rPr lang="en-US" altLang="en-US" sz="1400" b="1">
                <a:solidFill>
                  <a:srgbClr val="1D3B59"/>
                </a:solidFill>
              </a:rPr>
              <a:t>Unit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53CAAF11-307D-2677-0615-D09E0CA2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0595" name="Rectangle 4">
            <a:extLst>
              <a:ext uri="{FF2B5EF4-FFF2-40B4-BE49-F238E27FC236}">
                <a16:creationId xmlns:a16="http://schemas.microsoft.com/office/drawing/2014/main" id="{8789A397-1B95-8A2C-8E49-660B411B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4917" name="Rectangle 5">
            <a:extLst>
              <a:ext uri="{FF2B5EF4-FFF2-40B4-BE49-F238E27FC236}">
                <a16:creationId xmlns:a16="http://schemas.microsoft.com/office/drawing/2014/main" id="{5EAC3DED-5138-87C2-C8EC-49E19F973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10285413" cy="1390650"/>
          </a:xfrm>
          <a:prstGeom prst="rect">
            <a:avLst/>
          </a:prstGeo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4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Logistics Section</a:t>
            </a:r>
            <a:endParaRPr lang="en-US" altLang="en-US" sz="3600" baseline="300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10597" name="Rectangle 6">
            <a:extLst>
              <a:ext uri="{FF2B5EF4-FFF2-40B4-BE49-F238E27FC236}">
                <a16:creationId xmlns:a16="http://schemas.microsoft.com/office/drawing/2014/main" id="{2BAC805A-044A-E6E9-1CCD-83F9DFBFE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0598" name="Rectangle 7">
            <a:extLst>
              <a:ext uri="{FF2B5EF4-FFF2-40B4-BE49-F238E27FC236}">
                <a16:creationId xmlns:a16="http://schemas.microsoft.com/office/drawing/2014/main" id="{7FD5B73C-F9CA-960B-AC40-F3398F028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0599" name="Rectangle 8">
            <a:extLst>
              <a:ext uri="{FF2B5EF4-FFF2-40B4-BE49-F238E27FC236}">
                <a16:creationId xmlns:a16="http://schemas.microsoft.com/office/drawing/2014/main" id="{80FA0D37-AA8B-5768-5917-398F9429B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3349625"/>
            <a:ext cx="203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0601" name="Rectangle 11">
            <a:extLst>
              <a:ext uri="{FF2B5EF4-FFF2-40B4-BE49-F238E27FC236}">
                <a16:creationId xmlns:a16="http://schemas.microsoft.com/office/drawing/2014/main" id="{3F9A8EEF-99A1-DBAB-D02E-E2EAC8584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2362200"/>
            <a:ext cx="5638800" cy="3657600"/>
          </a:xfrm>
          <a:noFill/>
        </p:spPr>
        <p:txBody>
          <a:bodyPr/>
          <a:lstStyle/>
          <a:p>
            <a:r>
              <a:rPr lang="en-US" altLang="en-US" dirty="0"/>
              <a:t>Communications support</a:t>
            </a:r>
          </a:p>
          <a:p>
            <a:r>
              <a:rPr lang="en-US" altLang="en-US" dirty="0"/>
              <a:t>Responder medical support</a:t>
            </a:r>
          </a:p>
          <a:p>
            <a:r>
              <a:rPr lang="en-US" altLang="en-US" dirty="0"/>
              <a:t>Feeding responders</a:t>
            </a:r>
          </a:p>
          <a:p>
            <a:r>
              <a:rPr lang="en-US" altLang="en-US" dirty="0"/>
              <a:t>Supplies</a:t>
            </a:r>
          </a:p>
          <a:p>
            <a:r>
              <a:rPr lang="en-US" altLang="en-US" dirty="0"/>
              <a:t>Facilities</a:t>
            </a:r>
          </a:p>
          <a:p>
            <a:r>
              <a:rPr lang="en-US" altLang="en-US" dirty="0"/>
              <a:t>Transportation</a:t>
            </a:r>
          </a:p>
        </p:txBody>
      </p:sp>
      <p:pic>
        <p:nvPicPr>
          <p:cNvPr id="2050" name="Picture 2" descr="NARP">
            <a:extLst>
              <a:ext uri="{FF2B5EF4-FFF2-40B4-BE49-F238E27FC236}">
                <a16:creationId xmlns:a16="http://schemas.microsoft.com/office/drawing/2014/main" id="{CCF2F9D1-2C43-D6A3-4BE8-5FD664379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517775"/>
            <a:ext cx="37814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1B240DC-5C14-8989-F08F-EE70E4293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255" name="Rectangle 7">
            <a:extLst>
              <a:ext uri="{FF2B5EF4-FFF2-40B4-BE49-F238E27FC236}">
                <a16:creationId xmlns:a16="http://schemas.microsoft.com/office/drawing/2014/main" id="{3881F5CC-0AD6-0890-2817-DCFFAEAEA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0238"/>
            <a:ext cx="10285413" cy="1414462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 dirty="0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Finance/Admin Section</a:t>
            </a:r>
          </a:p>
        </p:txBody>
      </p:sp>
      <p:sp>
        <p:nvSpPr>
          <p:cNvPr id="122884" name="Rectangle 8">
            <a:extLst>
              <a:ext uri="{FF2B5EF4-FFF2-40B4-BE49-F238E27FC236}">
                <a16:creationId xmlns:a16="http://schemas.microsoft.com/office/drawing/2014/main" id="{3090CE21-2D54-1FCB-61CE-9425B6B9F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5448300" cy="42672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FAFD00"/>
                </a:solidFill>
              </a:rPr>
              <a:t>Time Unit </a:t>
            </a:r>
            <a:r>
              <a:rPr lang="en-US" altLang="en-US" sz="2400" dirty="0"/>
              <a:t>(Personnel time)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FAFD00"/>
                </a:solidFill>
              </a:rPr>
              <a:t>Procurement Unit </a:t>
            </a:r>
            <a:r>
              <a:rPr lang="en-US" altLang="en-US" sz="2400" dirty="0"/>
              <a:t>(Equipment &amp; rental contracts)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FAFD00"/>
                </a:solidFill>
              </a:rPr>
              <a:t>Compensation / Claims Unit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FAFD00"/>
                </a:solidFill>
              </a:rPr>
              <a:t>Cost Unit </a:t>
            </a:r>
            <a:r>
              <a:rPr lang="en-US" altLang="en-US" sz="2400" dirty="0"/>
              <a:t>(cost estimates)</a:t>
            </a:r>
          </a:p>
        </p:txBody>
      </p:sp>
      <p:sp>
        <p:nvSpPr>
          <p:cNvPr id="122885" name="Rectangle 10">
            <a:extLst>
              <a:ext uri="{FF2B5EF4-FFF2-40B4-BE49-F238E27FC236}">
                <a16:creationId xmlns:a16="http://schemas.microsoft.com/office/drawing/2014/main" id="{BCC6508A-AAF9-92CB-AD35-E9137D366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24200"/>
            <a:ext cx="4191000" cy="251460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71842" dir="2700000" algn="ctr" rotWithShape="0">
              <a:srgbClr val="CBCBCB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886" name="Line 11">
            <a:extLst>
              <a:ext uri="{FF2B5EF4-FFF2-40B4-BE49-F238E27FC236}">
                <a16:creationId xmlns:a16="http://schemas.microsoft.com/office/drawing/2014/main" id="{E35371B2-FBA8-55D1-9B56-F163F67995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39100" y="4038600"/>
            <a:ext cx="0" cy="1066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Line 12">
            <a:extLst>
              <a:ext uri="{FF2B5EF4-FFF2-40B4-BE49-F238E27FC236}">
                <a16:creationId xmlns:a16="http://schemas.microsoft.com/office/drawing/2014/main" id="{376D740A-2B6C-0624-8F61-EB2CC8DC1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419600"/>
            <a:ext cx="5334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Line 13">
            <a:extLst>
              <a:ext uri="{FF2B5EF4-FFF2-40B4-BE49-F238E27FC236}">
                <a16:creationId xmlns:a16="http://schemas.microsoft.com/office/drawing/2014/main" id="{08D4B022-2853-6F3C-6A38-6DA11E3CB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105400"/>
            <a:ext cx="5334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AutoShape 14">
            <a:extLst>
              <a:ext uri="{FF2B5EF4-FFF2-40B4-BE49-F238E27FC236}">
                <a16:creationId xmlns:a16="http://schemas.microsoft.com/office/drawing/2014/main" id="{BEB87092-5A7B-3F6A-D095-5E19A8C63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3429000"/>
            <a:ext cx="1952625" cy="609600"/>
          </a:xfrm>
          <a:prstGeom prst="cube">
            <a:avLst>
              <a:gd name="adj" fmla="val 1131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600" b="1">
                <a:solidFill>
                  <a:srgbClr val="1D3B59"/>
                </a:solidFill>
              </a:rPr>
              <a:t>Finance/Admin.</a:t>
            </a:r>
            <a:br>
              <a:rPr lang="en-US" altLang="en-US" sz="1600" b="1">
                <a:solidFill>
                  <a:srgbClr val="1D3B59"/>
                </a:solidFill>
              </a:rPr>
            </a:br>
            <a:r>
              <a:rPr lang="en-US" altLang="en-US" sz="1600" b="1">
                <a:solidFill>
                  <a:srgbClr val="1D3B59"/>
                </a:solidFill>
              </a:rPr>
              <a:t>Section</a:t>
            </a:r>
          </a:p>
        </p:txBody>
      </p:sp>
      <p:sp>
        <p:nvSpPr>
          <p:cNvPr id="122890" name="AutoShape 15">
            <a:extLst>
              <a:ext uri="{FF2B5EF4-FFF2-40B4-BE49-F238E27FC236}">
                <a16:creationId xmlns:a16="http://schemas.microsoft.com/office/drawing/2014/main" id="{2CCDCF67-A2DE-4ACD-2413-D6BF4B3C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114800"/>
            <a:ext cx="1600200" cy="609600"/>
          </a:xfrm>
          <a:prstGeom prst="cube">
            <a:avLst>
              <a:gd name="adj" fmla="val 1131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Time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Unit</a:t>
            </a:r>
          </a:p>
        </p:txBody>
      </p:sp>
      <p:sp>
        <p:nvSpPr>
          <p:cNvPr id="122891" name="AutoShape 16">
            <a:extLst>
              <a:ext uri="{FF2B5EF4-FFF2-40B4-BE49-F238E27FC236}">
                <a16:creationId xmlns:a16="http://schemas.microsoft.com/office/drawing/2014/main" id="{7C3F0280-29A2-69FE-F818-1E6E1D7F2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114800"/>
            <a:ext cx="1600200" cy="609600"/>
          </a:xfrm>
          <a:prstGeom prst="cube">
            <a:avLst>
              <a:gd name="adj" fmla="val 1131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Compensation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Claims Unit</a:t>
            </a:r>
          </a:p>
        </p:txBody>
      </p:sp>
      <p:sp>
        <p:nvSpPr>
          <p:cNvPr id="122892" name="AutoShape 17">
            <a:extLst>
              <a:ext uri="{FF2B5EF4-FFF2-40B4-BE49-F238E27FC236}">
                <a16:creationId xmlns:a16="http://schemas.microsoft.com/office/drawing/2014/main" id="{9F9912A2-E09F-2C23-C22E-038824220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4787900"/>
            <a:ext cx="1524000" cy="609600"/>
          </a:xfrm>
          <a:prstGeom prst="cube">
            <a:avLst>
              <a:gd name="adj" fmla="val 1131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Procurement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Unit</a:t>
            </a:r>
          </a:p>
        </p:txBody>
      </p:sp>
      <p:sp>
        <p:nvSpPr>
          <p:cNvPr id="122893" name="AutoShape 18">
            <a:extLst>
              <a:ext uri="{FF2B5EF4-FFF2-40B4-BE49-F238E27FC236}">
                <a16:creationId xmlns:a16="http://schemas.microsoft.com/office/drawing/2014/main" id="{46846D34-4C89-30FC-F05A-BF19DC03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00" y="4800600"/>
            <a:ext cx="1600200" cy="609600"/>
          </a:xfrm>
          <a:prstGeom prst="cube">
            <a:avLst>
              <a:gd name="adj" fmla="val 1131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Cost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400" b="1">
                <a:solidFill>
                  <a:srgbClr val="1D3B59"/>
                </a:solidFill>
              </a:rPr>
              <a:t> Unit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33A8012F-5777-612A-515B-056BE366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6166" name="Rectangle 6">
            <a:extLst>
              <a:ext uri="{FF2B5EF4-FFF2-40B4-BE49-F238E27FC236}">
                <a16:creationId xmlns:a16="http://schemas.microsoft.com/office/drawing/2014/main" id="{82CD6DB4-BE12-40EB-F4CB-F293EC26F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7388"/>
            <a:ext cx="10285413" cy="132715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Incident Facilities</a:t>
            </a:r>
          </a:p>
        </p:txBody>
      </p:sp>
      <p:sp>
        <p:nvSpPr>
          <p:cNvPr id="126980" name="Rectangle 7">
            <a:extLst>
              <a:ext uri="{FF2B5EF4-FFF2-40B4-BE49-F238E27FC236}">
                <a16:creationId xmlns:a16="http://schemas.microsoft.com/office/drawing/2014/main" id="{ABC21D89-AD26-3560-4EAC-21690061E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3581400"/>
            <a:ext cx="6324600" cy="25146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Incident Command Post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Base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Emergency Operations Center</a:t>
            </a:r>
          </a:p>
        </p:txBody>
      </p:sp>
      <p:pic>
        <p:nvPicPr>
          <p:cNvPr id="126981" name="Picture 8" descr="Org_21">
            <a:extLst>
              <a:ext uri="{FF2B5EF4-FFF2-40B4-BE49-F238E27FC236}">
                <a16:creationId xmlns:a16="http://schemas.microsoft.com/office/drawing/2014/main" id="{C5976F8C-CC93-E5B2-C7FB-0333EA04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06" y="2438400"/>
            <a:ext cx="5030788" cy="2281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>
            <a:extLst>
              <a:ext uri="{FF2B5EF4-FFF2-40B4-BE49-F238E27FC236}">
                <a16:creationId xmlns:a16="http://schemas.microsoft.com/office/drawing/2014/main" id="{29F35034-29D4-74FF-3619-A4968F146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9027" name="Rectangle 1027">
            <a:extLst>
              <a:ext uri="{FF2B5EF4-FFF2-40B4-BE49-F238E27FC236}">
                <a16:creationId xmlns:a16="http://schemas.microsoft.com/office/drawing/2014/main" id="{4E868B99-92B1-EA1B-5F3C-0EC5C7161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9028" name="Rectangle 1028">
            <a:extLst>
              <a:ext uri="{FF2B5EF4-FFF2-40B4-BE49-F238E27FC236}">
                <a16:creationId xmlns:a16="http://schemas.microsoft.com/office/drawing/2014/main" id="{FF6980CD-ECAB-06A2-EDAB-15A967C0D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9029" name="Rectangle 1029">
            <a:extLst>
              <a:ext uri="{FF2B5EF4-FFF2-40B4-BE49-F238E27FC236}">
                <a16:creationId xmlns:a16="http://schemas.microsoft.com/office/drawing/2014/main" id="{102DFAAE-F68E-DB73-454E-576CF960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8214" name="Rectangle 1030">
            <a:extLst>
              <a:ext uri="{FF2B5EF4-FFF2-40B4-BE49-F238E27FC236}">
                <a16:creationId xmlns:a16="http://schemas.microsoft.com/office/drawing/2014/main" id="{9010E278-9736-DA74-F2F7-583CE732A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285413" cy="132715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Incident Command Post</a:t>
            </a:r>
          </a:p>
        </p:txBody>
      </p:sp>
      <p:sp>
        <p:nvSpPr>
          <p:cNvPr id="129031" name="Rectangle 1031">
            <a:extLst>
              <a:ext uri="{FF2B5EF4-FFF2-40B4-BE49-F238E27FC236}">
                <a16:creationId xmlns:a16="http://schemas.microsoft.com/office/drawing/2014/main" id="{3D65BF55-CC7E-8971-532E-7F31B1D7B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2286000"/>
            <a:ext cx="9525000" cy="42672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The location at which the primary command functions take place; there is only one ICP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The Incident Commander is located at the ICP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It is a physical location; should be marked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dirty="0"/>
              <a:t>A building, vehicle or command trailer could be used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CF2ED292-1DEA-58CC-0EAE-D7AAD715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Rectangle 1027">
            <a:extLst>
              <a:ext uri="{FF2B5EF4-FFF2-40B4-BE49-F238E27FC236}">
                <a16:creationId xmlns:a16="http://schemas.microsoft.com/office/drawing/2014/main" id="{AE30BC0A-BDFC-BF21-116E-FAE86D3C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Rectangle 1028">
            <a:extLst>
              <a:ext uri="{FF2B5EF4-FFF2-40B4-BE49-F238E27FC236}">
                <a16:creationId xmlns:a16="http://schemas.microsoft.com/office/drawing/2014/main" id="{AAE5DF46-D057-E732-D539-117718670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6709" name="Rectangle 1029">
            <a:extLst>
              <a:ext uri="{FF2B5EF4-FFF2-40B4-BE49-F238E27FC236}">
                <a16:creationId xmlns:a16="http://schemas.microsoft.com/office/drawing/2014/main" id="{61B0187A-49B1-AB63-19D7-BCD584C3B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8" y="533400"/>
            <a:ext cx="10285412" cy="1443038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b="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Purpose</a:t>
            </a:r>
          </a:p>
        </p:txBody>
      </p:sp>
      <p:sp>
        <p:nvSpPr>
          <p:cNvPr id="13318" name="Rectangle 1030">
            <a:extLst>
              <a:ext uri="{FF2B5EF4-FFF2-40B4-BE49-F238E27FC236}">
                <a16:creationId xmlns:a16="http://schemas.microsoft.com/office/drawing/2014/main" id="{717AEB13-B50C-13B6-77E6-9F1D54885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9220200" cy="4343400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altLang="en-US" sz="4000">
                <a:solidFill>
                  <a:schemeClr val="tx1"/>
                </a:solidFill>
              </a:rPr>
              <a:t>To provide a coordinated effort by emergency responders to stabilize the incident in order to protect lives, property and the environment.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2E67E4C5-FAB4-C594-5712-3ED6E53F2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DF38D764-310B-5D1E-377F-C74FB0CF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E1B953A6-C87A-C4DB-8B9D-A55A1084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B2648B25-8CE1-00C2-8B68-34B7F4695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6406" name="Rectangle 6">
            <a:extLst>
              <a:ext uri="{FF2B5EF4-FFF2-40B4-BE49-F238E27FC236}">
                <a16:creationId xmlns:a16="http://schemas.microsoft.com/office/drawing/2014/main" id="{D4D7AA5F-F303-FE0E-B3BB-7934030BE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285413" cy="132715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 dirty="0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Base</a:t>
            </a:r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BA0184FB-644B-9D5A-E412-931A0536F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2362200"/>
            <a:ext cx="9601200" cy="41910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b="0" dirty="0"/>
              <a:t>The location at which incident logistics functions are coordinated and administered. 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b="0" dirty="0"/>
              <a:t>The ICP is located at the Base.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>
            <a:extLst>
              <a:ext uri="{FF2B5EF4-FFF2-40B4-BE49-F238E27FC236}">
                <a16:creationId xmlns:a16="http://schemas.microsoft.com/office/drawing/2014/main" id="{97EEE0CE-1CF5-77D9-CFC5-C845E6D82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9267" name="Rectangle 1027">
            <a:extLst>
              <a:ext uri="{FF2B5EF4-FFF2-40B4-BE49-F238E27FC236}">
                <a16:creationId xmlns:a16="http://schemas.microsoft.com/office/drawing/2014/main" id="{8F958DD2-385A-1239-0D4D-9C4A7059E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9268" name="Rectangle 1028">
            <a:extLst>
              <a:ext uri="{FF2B5EF4-FFF2-40B4-BE49-F238E27FC236}">
                <a16:creationId xmlns:a16="http://schemas.microsoft.com/office/drawing/2014/main" id="{DEB867C7-4B95-47C3-D3D6-39AB52D6B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9269" name="Rectangle 1029">
            <a:extLst>
              <a:ext uri="{FF2B5EF4-FFF2-40B4-BE49-F238E27FC236}">
                <a16:creationId xmlns:a16="http://schemas.microsoft.com/office/drawing/2014/main" id="{A4286DE8-64C6-0FBE-9889-544F5F73E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2550" name="Rectangle 1030">
            <a:extLst>
              <a:ext uri="{FF2B5EF4-FFF2-40B4-BE49-F238E27FC236}">
                <a16:creationId xmlns:a16="http://schemas.microsoft.com/office/drawing/2014/main" id="{6E031844-8771-4FCB-D7CC-1A1E377E8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7388"/>
            <a:ext cx="10285413" cy="132715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Emergency Operations Center</a:t>
            </a:r>
          </a:p>
        </p:txBody>
      </p:sp>
      <p:sp>
        <p:nvSpPr>
          <p:cNvPr id="139271" name="Rectangle 1031">
            <a:extLst>
              <a:ext uri="{FF2B5EF4-FFF2-40B4-BE49-F238E27FC236}">
                <a16:creationId xmlns:a16="http://schemas.microsoft.com/office/drawing/2014/main" id="{630DF299-2B15-D2B2-BA6E-66E898ADA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9753600" cy="40386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 b="0" dirty="0"/>
              <a:t>Located in a fixed facility such as a municipal office or fire station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 b="0" dirty="0"/>
              <a:t>The EOC is organized by the emergency management program.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 b="0" dirty="0"/>
              <a:t>An EOC is where department heads, government officials and volunteer agencies gather to coordinate their response to an emergency event.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 b="0" dirty="0"/>
              <a:t>Provide off-site support to one or more incidents.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>
            <a:extLst>
              <a:ext uri="{FF2B5EF4-FFF2-40B4-BE49-F238E27FC236}">
                <a16:creationId xmlns:a16="http://schemas.microsoft.com/office/drawing/2014/main" id="{2842BD6F-D72A-68A9-A5B3-DF4CED561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1315" name="Rectangle 4">
            <a:extLst>
              <a:ext uri="{FF2B5EF4-FFF2-40B4-BE49-F238E27FC236}">
                <a16:creationId xmlns:a16="http://schemas.microsoft.com/office/drawing/2014/main" id="{A2BE584A-D29C-22AE-1421-DA57D5515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58813"/>
            <a:ext cx="10285413" cy="1385887"/>
          </a:xfrm>
          <a:gradFill rotWithShape="0">
            <a:gsLst>
              <a:gs pos="0">
                <a:srgbClr val="13013F"/>
              </a:gs>
              <a:gs pos="50000">
                <a:srgbClr val="4002D4"/>
              </a:gs>
              <a:gs pos="100000">
                <a:srgbClr val="13013F"/>
              </a:gs>
            </a:gsLst>
            <a:lin ang="5400000" scaled="1"/>
          </a:gradFill>
        </p:spPr>
        <p:txBody>
          <a:bodyPr/>
          <a:lstStyle/>
          <a:p>
            <a:r>
              <a:rPr lang="en-US" altLang="en-US" sz="4800" i="1" dirty="0">
                <a:solidFill>
                  <a:schemeClr val="tx2"/>
                </a:solidFill>
                <a:latin typeface="Arial Black" panose="020B0A04020102020204" pitchFamily="34" charset="0"/>
              </a:rPr>
              <a:t>Incident Action Plan</a:t>
            </a:r>
          </a:p>
        </p:txBody>
      </p:sp>
      <p:sp>
        <p:nvSpPr>
          <p:cNvPr id="141316" name="Rectangle 5">
            <a:extLst>
              <a:ext uri="{FF2B5EF4-FFF2-40B4-BE49-F238E27FC236}">
                <a16:creationId xmlns:a16="http://schemas.microsoft.com/office/drawing/2014/main" id="{DF3DBCD5-A2DC-3B7D-3FA7-FDAA8F5D2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2590800"/>
            <a:ext cx="9601200" cy="3886200"/>
          </a:xfrm>
          <a:noFill/>
        </p:spPr>
        <p:txBody>
          <a:bodyPr/>
          <a:lstStyle/>
          <a:p>
            <a:r>
              <a:rPr lang="en-US" altLang="en-US" dirty="0"/>
              <a:t>A written or oral plan of future operations</a:t>
            </a:r>
          </a:p>
          <a:p>
            <a:r>
              <a:rPr lang="en-US" altLang="en-US" dirty="0"/>
              <a:t>Assign resources to tactical objectives</a:t>
            </a:r>
            <a:endParaRPr lang="en-US" altLang="en-US" baseline="30000" dirty="0"/>
          </a:p>
          <a:p>
            <a:r>
              <a:rPr lang="en-US" altLang="en-US" dirty="0"/>
              <a:t>Developed for each “operational period” by the Planning Section</a:t>
            </a:r>
          </a:p>
          <a:p>
            <a:r>
              <a:rPr lang="en-US" altLang="en-US" dirty="0"/>
              <a:t>Approved by the Incident Commander</a:t>
            </a:r>
          </a:p>
          <a:p>
            <a:r>
              <a:rPr lang="en-US" altLang="en-US" dirty="0"/>
              <a:t>Implemented by the Operations Section</a:t>
            </a:r>
          </a:p>
          <a:p>
            <a:r>
              <a:rPr lang="en-US" altLang="en-US" dirty="0"/>
              <a:t>Supported by the Logistics and Finance Sections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>
            <a:extLst>
              <a:ext uri="{FF2B5EF4-FFF2-40B4-BE49-F238E27FC236}">
                <a16:creationId xmlns:a16="http://schemas.microsoft.com/office/drawing/2014/main" id="{D617688F-701D-D8DB-E4C2-C87FC5671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5413" cy="1385888"/>
          </a:xfrm>
          <a:gradFill rotWithShape="0">
            <a:gsLst>
              <a:gs pos="0">
                <a:srgbClr val="13013F"/>
              </a:gs>
              <a:gs pos="50000">
                <a:srgbClr val="4002D4"/>
              </a:gs>
              <a:gs pos="100000">
                <a:srgbClr val="13013F"/>
              </a:gs>
            </a:gsLst>
            <a:lin ang="5400000" scaled="1"/>
          </a:gradFill>
        </p:spPr>
        <p:txBody>
          <a:bodyPr/>
          <a:lstStyle/>
          <a:p>
            <a:r>
              <a:rPr lang="en-US" altLang="en-US" sz="4800" i="1">
                <a:solidFill>
                  <a:srgbClr val="CCFFFF"/>
                </a:solidFill>
                <a:latin typeface="Arial Black" panose="020B0A04020102020204" pitchFamily="34" charset="0"/>
              </a:rPr>
              <a:t>Management by Objectives</a:t>
            </a:r>
          </a:p>
        </p:txBody>
      </p:sp>
      <p:sp>
        <p:nvSpPr>
          <p:cNvPr id="143363" name="Rectangle 4">
            <a:extLst>
              <a:ext uri="{FF2B5EF4-FFF2-40B4-BE49-F238E27FC236}">
                <a16:creationId xmlns:a16="http://schemas.microsoft.com/office/drawing/2014/main" id="{DC901FEE-46C8-0BEA-2222-E78032FBF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1950" y="1981200"/>
            <a:ext cx="9658350" cy="4724400"/>
          </a:xfrm>
          <a:noFill/>
        </p:spPr>
        <p:txBody>
          <a:bodyPr/>
          <a:lstStyle/>
          <a:p>
            <a:r>
              <a:rPr lang="en-US" altLang="en-US" dirty="0"/>
              <a:t>Assess situation</a:t>
            </a:r>
          </a:p>
          <a:p>
            <a:pPr lvl="1"/>
            <a:r>
              <a:rPr lang="en-US" altLang="en-US" dirty="0"/>
              <a:t>I have 3 people trapped in car</a:t>
            </a:r>
          </a:p>
          <a:p>
            <a:r>
              <a:rPr lang="en-US" altLang="en-US" dirty="0"/>
              <a:t>Establish objectives</a:t>
            </a:r>
          </a:p>
          <a:p>
            <a:pPr lvl="1"/>
            <a:r>
              <a:rPr lang="en-US" altLang="en-US" dirty="0"/>
              <a:t>I need to rescue the 3 people in next 10 minutes</a:t>
            </a:r>
          </a:p>
          <a:p>
            <a:r>
              <a:rPr lang="en-US" altLang="en-US" dirty="0"/>
              <a:t>Perform tactical operations</a:t>
            </a:r>
          </a:p>
          <a:p>
            <a:pPr lvl="1"/>
            <a:r>
              <a:rPr lang="en-US" altLang="en-US" dirty="0"/>
              <a:t>Perform Jaws of Life Extraction (need Jaws crew)</a:t>
            </a:r>
          </a:p>
          <a:p>
            <a:pPr lvl="1"/>
            <a:r>
              <a:rPr lang="en-US" altLang="en-US" dirty="0"/>
              <a:t>Stabilize and extract victims (need Firefighter/EMS 3-person team)</a:t>
            </a:r>
          </a:p>
          <a:p>
            <a:pPr lvl="1"/>
            <a:r>
              <a:rPr lang="en-US" altLang="en-US" dirty="0"/>
              <a:t>Load and transport victims (need 3 crewed ambulances)</a:t>
            </a:r>
          </a:p>
          <a:p>
            <a:r>
              <a:rPr lang="en-US" altLang="en-US" dirty="0"/>
              <a:t>Determine success of objectives</a:t>
            </a:r>
          </a:p>
          <a:p>
            <a:pPr lvl="1"/>
            <a:r>
              <a:rPr lang="en-US" altLang="en-US" dirty="0"/>
              <a:t>Done in 8 minutes!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B7A1ADB4-FBA1-425A-A68D-803A312F7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5413" cy="1385888"/>
          </a:xfrm>
          <a:gradFill rotWithShape="0">
            <a:gsLst>
              <a:gs pos="0">
                <a:srgbClr val="13013F"/>
              </a:gs>
              <a:gs pos="50000">
                <a:srgbClr val="4002D4"/>
              </a:gs>
              <a:gs pos="100000">
                <a:srgbClr val="13013F"/>
              </a:gs>
            </a:gsLst>
            <a:lin ang="5400000" scaled="1"/>
          </a:gradFill>
        </p:spPr>
        <p:txBody>
          <a:bodyPr/>
          <a:lstStyle/>
          <a:p>
            <a:r>
              <a:rPr lang="en-US" altLang="en-US" sz="4800" i="1">
                <a:solidFill>
                  <a:srgbClr val="CCFFFF"/>
                </a:solidFill>
                <a:latin typeface="Arial Black" panose="020B0A04020102020204" pitchFamily="34" charset="0"/>
              </a:rPr>
              <a:t>ICS Tools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40DA2F13-149B-1CA4-3688-2EFC3A560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752600"/>
            <a:ext cx="4572000" cy="4572000"/>
          </a:xfrm>
          <a:noFill/>
        </p:spPr>
        <p:txBody>
          <a:bodyPr/>
          <a:lstStyle/>
          <a:p>
            <a:r>
              <a:rPr lang="en-US" altLang="en-US" dirty="0"/>
              <a:t>ICS Forms</a:t>
            </a:r>
          </a:p>
          <a:p>
            <a:r>
              <a:rPr lang="en-US" altLang="en-US" dirty="0"/>
              <a:t>Checklists</a:t>
            </a:r>
          </a:p>
          <a:p>
            <a:r>
              <a:rPr lang="en-US" altLang="en-US" dirty="0"/>
              <a:t>SOPs</a:t>
            </a:r>
          </a:p>
          <a:p>
            <a:r>
              <a:rPr lang="en-US" altLang="en-US" dirty="0"/>
              <a:t>Maps</a:t>
            </a:r>
          </a:p>
        </p:txBody>
      </p:sp>
      <p:pic>
        <p:nvPicPr>
          <p:cNvPr id="149508" name="Picture 7" descr="DSC03127">
            <a:extLst>
              <a:ext uri="{FF2B5EF4-FFF2-40B4-BE49-F238E27FC236}">
                <a16:creationId xmlns:a16="http://schemas.microsoft.com/office/drawing/2014/main" id="{CD716396-9740-3EFF-CC28-88230529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3395128"/>
            <a:ext cx="41021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6" descr="ICS toolkit">
            <a:extLst>
              <a:ext uri="{FF2B5EF4-FFF2-40B4-BE49-F238E27FC236}">
                <a16:creationId xmlns:a16="http://schemas.microsoft.com/office/drawing/2014/main" id="{802806B9-58D9-A719-D24F-706600BB7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8" t="51100"/>
          <a:stretch>
            <a:fillRect/>
          </a:stretch>
        </p:blipFill>
        <p:spPr bwMode="auto">
          <a:xfrm>
            <a:off x="6057900" y="1828800"/>
            <a:ext cx="3986213" cy="2239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CB5F2AE3-B6D9-B55B-481A-088D1079F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143000"/>
          </a:xfrm>
          <a:gradFill rotWithShape="0">
            <a:gsLst>
              <a:gs pos="0">
                <a:srgbClr val="13013F"/>
              </a:gs>
              <a:gs pos="50000">
                <a:srgbClr val="4002D4"/>
              </a:gs>
              <a:gs pos="100000">
                <a:srgbClr val="13013F"/>
              </a:gs>
            </a:gsLst>
            <a:lin ang="5400000" scaled="1"/>
          </a:gradFill>
        </p:spPr>
        <p:txBody>
          <a:bodyPr/>
          <a:lstStyle/>
          <a:p>
            <a:r>
              <a:rPr lang="en-US" altLang="en-US" sz="4400" i="1">
                <a:solidFill>
                  <a:srgbClr val="CCFFFF"/>
                </a:solidFill>
                <a:latin typeface="Arial Black" panose="020B0A04020102020204" pitchFamily="34" charset="0"/>
              </a:rPr>
              <a:t>ICS Form 201 Incident Briefing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B82D22EA-8E56-903C-6605-A1D7913BD0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752600"/>
            <a:ext cx="5791200" cy="4648200"/>
          </a:xfrm>
          <a:noFill/>
        </p:spPr>
        <p:txBody>
          <a:bodyPr/>
          <a:lstStyle/>
          <a:p>
            <a:r>
              <a:rPr lang="en-US" altLang="en-US" sz="3600" dirty="0"/>
              <a:t>For small incidents, you can use a ICS Form 201 to create a simple Incident Action Plan</a:t>
            </a:r>
          </a:p>
          <a:p>
            <a:r>
              <a:rPr lang="en-US" altLang="en-US" sz="3600" dirty="0"/>
              <a:t>Map, Objectives, Actions to Take, Resources, Comm Plan</a:t>
            </a:r>
          </a:p>
        </p:txBody>
      </p:sp>
      <p:graphicFrame>
        <p:nvGraphicFramePr>
          <p:cNvPr id="151556" name="Object 6">
            <a:extLst>
              <a:ext uri="{FF2B5EF4-FFF2-40B4-BE49-F238E27FC236}">
                <a16:creationId xmlns:a16="http://schemas.microsoft.com/office/drawing/2014/main" id="{F797D589-E2DB-3467-A86B-37071E5783A3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64009"/>
              </p:ext>
            </p:extLst>
          </p:nvPr>
        </p:nvGraphicFramePr>
        <p:xfrm>
          <a:off x="6385065" y="1905000"/>
          <a:ext cx="366077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5930159" imgH="7530159" progId="Photoshop.Image.7">
                  <p:embed/>
                </p:oleObj>
              </mc:Choice>
              <mc:Fallback>
                <p:oleObj name="Image" r:id="rId4" imgW="5930159" imgH="7530159" progId="Photoshop.Image.7">
                  <p:embed/>
                  <p:pic>
                    <p:nvPicPr>
                      <p:cNvPr id="151556" name="Object 6">
                        <a:extLst>
                          <a:ext uri="{FF2B5EF4-FFF2-40B4-BE49-F238E27FC236}">
                            <a16:creationId xmlns:a16="http://schemas.microsoft.com/office/drawing/2014/main" id="{F797D589-E2DB-3467-A86B-37071E5783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20" t="1607" r="5920" b="3119"/>
                      <a:stretch>
                        <a:fillRect/>
                      </a:stretch>
                    </p:blipFill>
                    <p:spPr bwMode="auto">
                      <a:xfrm>
                        <a:off x="6385065" y="1905000"/>
                        <a:ext cx="366077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>
            <a:extLst>
              <a:ext uri="{FF2B5EF4-FFF2-40B4-BE49-F238E27FC236}">
                <a16:creationId xmlns:a16="http://schemas.microsoft.com/office/drawing/2014/main" id="{20B03514-FEA9-3A53-4EB0-DBD611B99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7699" name="Rectangle 4">
            <a:extLst>
              <a:ext uri="{FF2B5EF4-FFF2-40B4-BE49-F238E27FC236}">
                <a16:creationId xmlns:a16="http://schemas.microsoft.com/office/drawing/2014/main" id="{270CCE4A-344C-79F2-84DA-1B4DFA886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7700" name="Rectangle 5">
            <a:extLst>
              <a:ext uri="{FF2B5EF4-FFF2-40B4-BE49-F238E27FC236}">
                <a16:creationId xmlns:a16="http://schemas.microsoft.com/office/drawing/2014/main" id="{60D6666D-E193-6FF3-D00D-F65563585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3E0FB772-4001-F68D-02F7-002B794C3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0287000" cy="1143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Resource Management</a:t>
            </a:r>
          </a:p>
        </p:txBody>
      </p:sp>
      <p:graphicFrame>
        <p:nvGraphicFramePr>
          <p:cNvPr id="34857" name="Group 41">
            <a:extLst>
              <a:ext uri="{FF2B5EF4-FFF2-40B4-BE49-F238E27FC236}">
                <a16:creationId xmlns:a16="http://schemas.microsoft.com/office/drawing/2014/main" id="{AAA9311E-096E-F36D-CBD7-27F49FAE5DD0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09600" y="1981200"/>
          <a:ext cx="9067800" cy="4215082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5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AVAILABLE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ASSIGNED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OUT OF SERVICE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8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Definition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Ready for Deployment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Completing work tasks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 longer able to perform tasks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5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Staging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Incident Scene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Rehab, Off Scene, etc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8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SCBA firefighters standing by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SCBA firefighters in house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SCBA firefighters in Rehab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>
            <a:extLst>
              <a:ext uri="{FF2B5EF4-FFF2-40B4-BE49-F238E27FC236}">
                <a16:creationId xmlns:a16="http://schemas.microsoft.com/office/drawing/2014/main" id="{82104F79-DBF7-4969-292D-19F04D07A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9747" name="Rectangle 1028">
            <a:extLst>
              <a:ext uri="{FF2B5EF4-FFF2-40B4-BE49-F238E27FC236}">
                <a16:creationId xmlns:a16="http://schemas.microsoft.com/office/drawing/2014/main" id="{191A937C-5B49-8B40-40D9-58EEA7996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2133600"/>
            <a:ext cx="9601200" cy="4343400"/>
          </a:xfrm>
          <a:noFill/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/>
              <a:t>Develop Resource Lists prior to emergency events</a:t>
            </a:r>
          </a:p>
          <a:p>
            <a:pPr>
              <a:lnSpc>
                <a:spcPct val="200000"/>
              </a:lnSpc>
            </a:pPr>
            <a:r>
              <a:rPr lang="en-US" altLang="en-US" dirty="0"/>
              <a:t>Checklists are helpful for tracking resources</a:t>
            </a:r>
          </a:p>
          <a:p>
            <a:pPr>
              <a:lnSpc>
                <a:spcPct val="200000"/>
              </a:lnSpc>
            </a:pPr>
            <a:r>
              <a:rPr lang="en-US" altLang="en-US" dirty="0"/>
              <a:t>Preplan communication assets and frequencies</a:t>
            </a:r>
          </a:p>
        </p:txBody>
      </p:sp>
      <p:sp>
        <p:nvSpPr>
          <p:cNvPr id="467974" name="Rectangle 1030">
            <a:extLst>
              <a:ext uri="{FF2B5EF4-FFF2-40B4-BE49-F238E27FC236}">
                <a16:creationId xmlns:a16="http://schemas.microsoft.com/office/drawing/2014/main" id="{90A59406-D006-C2FD-0A94-24CDFEFFE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0287000" cy="1143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Resource Management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>
            <a:extLst>
              <a:ext uri="{FF2B5EF4-FFF2-40B4-BE49-F238E27FC236}">
                <a16:creationId xmlns:a16="http://schemas.microsoft.com/office/drawing/2014/main" id="{DD44C629-593D-4DA2-70EC-D33205129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828800"/>
            <a:ext cx="9753600" cy="3886200"/>
          </a:xfrm>
          <a:noFill/>
        </p:spPr>
        <p:txBody>
          <a:bodyPr/>
          <a:lstStyle/>
          <a:p>
            <a:r>
              <a:rPr lang="en-US" altLang="en-US" dirty="0"/>
              <a:t>Officially logs you in at an incident</a:t>
            </a:r>
          </a:p>
          <a:p>
            <a:pPr lvl="1"/>
            <a:r>
              <a:rPr lang="en-US" altLang="en-US" sz="2400" dirty="0"/>
              <a:t>Ensure personnel accountability</a:t>
            </a:r>
          </a:p>
          <a:p>
            <a:pPr lvl="1"/>
            <a:r>
              <a:rPr lang="en-US" altLang="en-US" sz="2400" dirty="0"/>
              <a:t>Allow for resources to be tracked</a:t>
            </a:r>
          </a:p>
          <a:p>
            <a:pPr lvl="1"/>
            <a:r>
              <a:rPr lang="en-US" altLang="en-US" sz="2400" dirty="0"/>
              <a:t>Prepare personnel for assignments</a:t>
            </a:r>
          </a:p>
          <a:p>
            <a:pPr lvl="1"/>
            <a:r>
              <a:rPr lang="en-US" altLang="en-US" sz="2400" dirty="0"/>
              <a:t>Locate personnel in case of an emergency</a:t>
            </a:r>
            <a:endParaRPr lang="en-US" altLang="en-US" sz="2400" baseline="30000" dirty="0"/>
          </a:p>
          <a:p>
            <a:r>
              <a:rPr lang="en-US" altLang="en-US" dirty="0"/>
              <a:t>After Check-In, locate your supervisor and obtain your assignment</a:t>
            </a:r>
            <a:endParaRPr lang="en-US" altLang="en-US" baseline="30000" dirty="0"/>
          </a:p>
        </p:txBody>
      </p:sp>
      <p:sp>
        <p:nvSpPr>
          <p:cNvPr id="503812" name="Rectangle 4">
            <a:extLst>
              <a:ext uri="{FF2B5EF4-FFF2-40B4-BE49-F238E27FC236}">
                <a16:creationId xmlns:a16="http://schemas.microsoft.com/office/drawing/2014/main" id="{03A6D3BB-E60D-D430-BC3E-0BBA077AB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143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Checking In</a:t>
            </a:r>
            <a:r>
              <a:rPr lang="en-US" altLang="en-US" sz="480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4800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(Tagging In)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481C55F0-DB37-53AC-B05C-E9D43FED0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828800"/>
            <a:ext cx="7696200" cy="4724400"/>
          </a:xfrm>
          <a:noFill/>
        </p:spPr>
        <p:txBody>
          <a:bodyPr/>
          <a:lstStyle/>
          <a:p>
            <a:r>
              <a:rPr lang="en-US" altLang="en-US" dirty="0"/>
              <a:t>Incidents are categorized by five types based on complexity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Type 1 is the most complex, requiring national resources to safely and effectively manage and operate </a:t>
            </a:r>
          </a:p>
          <a:p>
            <a:pPr marL="0" indent="0">
              <a:buNone/>
            </a:pPr>
            <a:endParaRPr lang="en-US" altLang="en-US" baseline="30000" dirty="0"/>
          </a:p>
          <a:p>
            <a:r>
              <a:rPr lang="en-US" altLang="en-US" dirty="0"/>
              <a:t>Type 5 is the least complex; handful of local responders</a:t>
            </a:r>
          </a:p>
        </p:txBody>
      </p:sp>
      <p:sp>
        <p:nvSpPr>
          <p:cNvPr id="578563" name="Rectangle 3">
            <a:extLst>
              <a:ext uri="{FF2B5EF4-FFF2-40B4-BE49-F238E27FC236}">
                <a16:creationId xmlns:a16="http://schemas.microsoft.com/office/drawing/2014/main" id="{7B1A8137-EB30-D385-8D9F-54FA164F0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143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Incident Typing</a:t>
            </a:r>
          </a:p>
        </p:txBody>
      </p:sp>
      <p:grpSp>
        <p:nvGrpSpPr>
          <p:cNvPr id="578564" name="Group 4">
            <a:extLst>
              <a:ext uri="{FF2B5EF4-FFF2-40B4-BE49-F238E27FC236}">
                <a16:creationId xmlns:a16="http://schemas.microsoft.com/office/drawing/2014/main" id="{98352E4D-F1AD-18F2-520F-9BF6C40C75E6}"/>
              </a:ext>
            </a:extLst>
          </p:cNvPr>
          <p:cNvGrpSpPr>
            <a:grpSpLocks/>
          </p:cNvGrpSpPr>
          <p:nvPr/>
        </p:nvGrpSpPr>
        <p:grpSpPr bwMode="auto">
          <a:xfrm>
            <a:off x="7781144" y="1981200"/>
            <a:ext cx="2209800" cy="3962400"/>
            <a:chOff x="3984" y="864"/>
            <a:chExt cx="1392" cy="2496"/>
          </a:xfrm>
        </p:grpSpPr>
        <p:sp>
          <p:nvSpPr>
            <p:cNvPr id="169989" name="Text Box 5">
              <a:extLst>
                <a:ext uri="{FF2B5EF4-FFF2-40B4-BE49-F238E27FC236}">
                  <a16:creationId xmlns:a16="http://schemas.microsoft.com/office/drawing/2014/main" id="{9851C908-693E-9AB2-CBF4-9270F2385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864"/>
              <a:ext cx="13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600" b="1">
                  <a:solidFill>
                    <a:schemeClr val="tx2"/>
                  </a:solidFill>
                </a:rPr>
                <a:t>Type 1</a:t>
              </a:r>
            </a:p>
          </p:txBody>
        </p:sp>
        <p:sp>
          <p:nvSpPr>
            <p:cNvPr id="169990" name="Text Box 6">
              <a:extLst>
                <a:ext uri="{FF2B5EF4-FFF2-40B4-BE49-F238E27FC236}">
                  <a16:creationId xmlns:a16="http://schemas.microsoft.com/office/drawing/2014/main" id="{6CFE12D6-BC12-4F7E-2203-E5FEF8715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052"/>
              <a:ext cx="13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600" b="1">
                  <a:solidFill>
                    <a:schemeClr val="tx2"/>
                  </a:solidFill>
                </a:rPr>
                <a:t>Type 5</a:t>
              </a:r>
            </a:p>
          </p:txBody>
        </p:sp>
        <p:sp>
          <p:nvSpPr>
            <p:cNvPr id="169991" name="AutoShape 7">
              <a:extLst>
                <a:ext uri="{FF2B5EF4-FFF2-40B4-BE49-F238E27FC236}">
                  <a16:creationId xmlns:a16="http://schemas.microsoft.com/office/drawing/2014/main" id="{EEFB87C0-3E5A-2323-7A51-F03C4A90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00"/>
              <a:ext cx="912" cy="1824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9992" name="Text Box 8">
              <a:extLst>
                <a:ext uri="{FF2B5EF4-FFF2-40B4-BE49-F238E27FC236}">
                  <a16:creationId xmlns:a16="http://schemas.microsoft.com/office/drawing/2014/main" id="{1D09BF7B-69E6-F2DC-192C-EC2AAE4BF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897" y="2115"/>
              <a:ext cx="15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tx2"/>
                  </a:solidFill>
                </a:rPr>
                <a:t>Complexity</a:t>
              </a: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E234DF3-8364-0093-3B07-9945546F2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2D1B4D1-A5AC-96CB-1585-916AC7A1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8FFF11E-F26E-FCF4-3DB0-7BAFD3A20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5861" name="Rectangle 5">
            <a:extLst>
              <a:ext uri="{FF2B5EF4-FFF2-40B4-BE49-F238E27FC236}">
                <a16:creationId xmlns:a16="http://schemas.microsoft.com/office/drawing/2014/main" id="{50CD15E4-E9A7-5BBC-B9D0-DF22A699A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8" y="533400"/>
            <a:ext cx="10285412" cy="1443038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b="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The ICS process must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94E56FE6-B162-D9F6-F8E7-99673AC51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2209800"/>
            <a:ext cx="9220200" cy="4343400"/>
          </a:xfrm>
          <a:noFill/>
        </p:spPr>
        <p:txBody>
          <a:bodyPr/>
          <a:lstStyle/>
          <a:p>
            <a:pPr marL="533400" indent="-533400">
              <a:lnSpc>
                <a:spcPct val="120000"/>
              </a:lnSpc>
            </a:pPr>
            <a:r>
              <a:rPr lang="en-US" altLang="en-US" dirty="0">
                <a:solidFill>
                  <a:schemeClr val="tx1"/>
                </a:solidFill>
              </a:rPr>
              <a:t>Meet the needs of incident of any kind or size</a:t>
            </a:r>
          </a:p>
          <a:p>
            <a:pPr marL="533400" indent="-533400">
              <a:lnSpc>
                <a:spcPct val="120000"/>
              </a:lnSpc>
            </a:pPr>
            <a:r>
              <a:rPr lang="en-US" altLang="en-US" dirty="0">
                <a:solidFill>
                  <a:schemeClr val="tx1"/>
                </a:solidFill>
              </a:rPr>
              <a:t>Provide logistical and administrative support</a:t>
            </a:r>
          </a:p>
          <a:p>
            <a:pPr marL="533400" indent="-533400">
              <a:lnSpc>
                <a:spcPct val="120000"/>
              </a:lnSpc>
            </a:pPr>
            <a:r>
              <a:rPr lang="en-US" altLang="en-US" dirty="0">
                <a:solidFill>
                  <a:schemeClr val="tx1"/>
                </a:solidFill>
              </a:rPr>
              <a:t>Allow personnel from a variety of agencies to form rapidly into a single management structure</a:t>
            </a:r>
            <a:endParaRPr lang="en-US" altLang="en-US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1" name="Rectangle 3">
            <a:extLst>
              <a:ext uri="{FF2B5EF4-FFF2-40B4-BE49-F238E27FC236}">
                <a16:creationId xmlns:a16="http://schemas.microsoft.com/office/drawing/2014/main" id="{6B8BB5B4-0D1E-7558-14FA-341F8D7E7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143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Incident Typing Overview</a:t>
            </a:r>
          </a:p>
        </p:txBody>
      </p:sp>
      <p:pic>
        <p:nvPicPr>
          <p:cNvPr id="172035" name="Picture 10" descr="levels">
            <a:extLst>
              <a:ext uri="{FF2B5EF4-FFF2-40B4-BE49-F238E27FC236}">
                <a16:creationId xmlns:a16="http://schemas.microsoft.com/office/drawing/2014/main" id="{4742E2AD-494B-6EF0-8F83-7AF74552F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0200"/>
            <a:ext cx="81153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D67B0800-222B-CF99-4B76-2A709D1EF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2057400"/>
            <a:ext cx="4267200" cy="2667000"/>
          </a:xfrm>
          <a:noFill/>
        </p:spPr>
        <p:txBody>
          <a:bodyPr/>
          <a:lstStyle/>
          <a:p>
            <a:r>
              <a:rPr lang="en-US" altLang="en-US" dirty="0"/>
              <a:t>Incident Commander</a:t>
            </a:r>
          </a:p>
          <a:p>
            <a:r>
              <a:rPr lang="en-US" altLang="en-US" dirty="0"/>
              <a:t>2-12 responders</a:t>
            </a:r>
          </a:p>
          <a:p>
            <a:r>
              <a:rPr lang="en-US" altLang="en-US" dirty="0"/>
              <a:t>1-3 Hours</a:t>
            </a:r>
          </a:p>
          <a:p>
            <a:r>
              <a:rPr lang="en-US" altLang="en-US" dirty="0"/>
              <a:t>No written IAP</a:t>
            </a: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84707" name="Rectangle 3">
            <a:extLst>
              <a:ext uri="{FF2B5EF4-FFF2-40B4-BE49-F238E27FC236}">
                <a16:creationId xmlns:a16="http://schemas.microsoft.com/office/drawing/2014/main" id="{41F27528-75F1-F12B-0198-D95144ED2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143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 “5” Incident</a:t>
            </a:r>
          </a:p>
        </p:txBody>
      </p:sp>
      <p:pic>
        <p:nvPicPr>
          <p:cNvPr id="174084" name="Picture 4" descr="car">
            <a:extLst>
              <a:ext uri="{FF2B5EF4-FFF2-40B4-BE49-F238E27FC236}">
                <a16:creationId xmlns:a16="http://schemas.microsoft.com/office/drawing/2014/main" id="{A45E1665-F5A0-6E04-E4AC-7DC18EB53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676400"/>
            <a:ext cx="4991100" cy="3441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34F3531-B110-E58E-A44B-5863A1EF6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828800"/>
            <a:ext cx="5181600" cy="4648200"/>
          </a:xfrm>
          <a:noFill/>
        </p:spPr>
        <p:txBody>
          <a:bodyPr/>
          <a:lstStyle/>
          <a:p>
            <a:r>
              <a:rPr lang="en-US" altLang="en-US" dirty="0"/>
              <a:t>Incident Commander</a:t>
            </a:r>
          </a:p>
          <a:p>
            <a:r>
              <a:rPr lang="en-US" altLang="en-US" dirty="0"/>
              <a:t>Some Staff Positions</a:t>
            </a:r>
          </a:p>
          <a:p>
            <a:pPr marL="573088" lvl="1"/>
            <a:r>
              <a:rPr lang="en-US" altLang="en-US" dirty="0"/>
              <a:t>Safety Officer, Public Info, Check-In,</a:t>
            </a:r>
          </a:p>
          <a:p>
            <a:pPr marL="573088" lvl="1"/>
            <a:r>
              <a:rPr lang="en-US" altLang="en-US" dirty="0"/>
              <a:t>Planning, Food </a:t>
            </a:r>
          </a:p>
          <a:p>
            <a:r>
              <a:rPr lang="en-US" altLang="en-US" dirty="0"/>
              <a:t>10-30 responders</a:t>
            </a:r>
          </a:p>
          <a:p>
            <a:r>
              <a:rPr lang="en-US" altLang="en-US" dirty="0"/>
              <a:t>2-6 Hours</a:t>
            </a:r>
          </a:p>
          <a:p>
            <a:r>
              <a:rPr lang="en-US" altLang="en-US" dirty="0"/>
              <a:t>Consider a written IAP</a:t>
            </a:r>
          </a:p>
        </p:txBody>
      </p:sp>
      <p:sp>
        <p:nvSpPr>
          <p:cNvPr id="582659" name="Rectangle 3">
            <a:extLst>
              <a:ext uri="{FF2B5EF4-FFF2-40B4-BE49-F238E27FC236}">
                <a16:creationId xmlns:a16="http://schemas.microsoft.com/office/drawing/2014/main" id="{45D0F1CF-DD6E-6CE9-7A33-6EDDBAA35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143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 “4” Incident</a:t>
            </a:r>
          </a:p>
        </p:txBody>
      </p:sp>
      <p:pic>
        <p:nvPicPr>
          <p:cNvPr id="176132" name="Picture 5" descr="housefire">
            <a:extLst>
              <a:ext uri="{FF2B5EF4-FFF2-40B4-BE49-F238E27FC236}">
                <a16:creationId xmlns:a16="http://schemas.microsoft.com/office/drawing/2014/main" id="{0DE4235A-4677-4933-E43B-93CAC8E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77" y="2438400"/>
            <a:ext cx="4419600" cy="31700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026EE789-E30E-1242-1C33-970833889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828800"/>
            <a:ext cx="4953000" cy="4648200"/>
          </a:xfrm>
          <a:noFill/>
        </p:spPr>
        <p:txBody>
          <a:bodyPr/>
          <a:lstStyle/>
          <a:p>
            <a:r>
              <a:rPr lang="en-US" altLang="en-US" dirty="0"/>
              <a:t>Incident Commander</a:t>
            </a:r>
          </a:p>
          <a:p>
            <a:r>
              <a:rPr lang="en-US" altLang="en-US" dirty="0"/>
              <a:t>All General and Command Staff Positions</a:t>
            </a:r>
          </a:p>
          <a:p>
            <a:r>
              <a:rPr lang="en-US" altLang="en-US" dirty="0"/>
              <a:t>Branches, Groups, Teams</a:t>
            </a:r>
          </a:p>
          <a:p>
            <a:r>
              <a:rPr lang="en-US" altLang="en-US" dirty="0"/>
              <a:t>Many responders</a:t>
            </a:r>
          </a:p>
          <a:p>
            <a:r>
              <a:rPr lang="en-US" altLang="en-US" dirty="0"/>
              <a:t>1-7 days</a:t>
            </a:r>
          </a:p>
          <a:p>
            <a:r>
              <a:rPr lang="en-US" altLang="en-US" dirty="0"/>
              <a:t>Written IAP</a:t>
            </a:r>
          </a:p>
          <a:p>
            <a:r>
              <a:rPr lang="en-US" altLang="en-US" dirty="0"/>
              <a:t>Operational briefings</a:t>
            </a:r>
          </a:p>
        </p:txBody>
      </p:sp>
      <p:sp>
        <p:nvSpPr>
          <p:cNvPr id="586755" name="Rectangle 3">
            <a:extLst>
              <a:ext uri="{FF2B5EF4-FFF2-40B4-BE49-F238E27FC236}">
                <a16:creationId xmlns:a16="http://schemas.microsoft.com/office/drawing/2014/main" id="{18D00ACC-E5EB-EC61-CE3B-F1610CD7B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143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 “3” Incident</a:t>
            </a:r>
          </a:p>
        </p:txBody>
      </p:sp>
      <p:pic>
        <p:nvPicPr>
          <p:cNvPr id="178180" name="Picture 5" descr="train">
            <a:extLst>
              <a:ext uri="{FF2B5EF4-FFF2-40B4-BE49-F238E27FC236}">
                <a16:creationId xmlns:a16="http://schemas.microsoft.com/office/drawing/2014/main" id="{1DA01CE0-1CF9-ABF5-1A07-70D73248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209800"/>
            <a:ext cx="4572000" cy="3438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0AC9DFF6-307A-FD26-3C91-925D15CFF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2286000"/>
            <a:ext cx="5410200" cy="4191000"/>
          </a:xfrm>
          <a:noFill/>
        </p:spPr>
        <p:txBody>
          <a:bodyPr/>
          <a:lstStyle/>
          <a:p>
            <a:r>
              <a:rPr lang="en-US" altLang="en-US" dirty="0"/>
              <a:t>Local, State and/or National resources</a:t>
            </a:r>
          </a:p>
          <a:p>
            <a:r>
              <a:rPr lang="en-US" altLang="en-US" dirty="0"/>
              <a:t>200-500 responders</a:t>
            </a:r>
          </a:p>
          <a:p>
            <a:r>
              <a:rPr lang="en-US" altLang="en-US" dirty="0"/>
              <a:t>Days or weeks</a:t>
            </a:r>
          </a:p>
          <a:p>
            <a:r>
              <a:rPr lang="en-US" altLang="en-US" dirty="0"/>
              <a:t>Written IAP</a:t>
            </a:r>
          </a:p>
          <a:p>
            <a:r>
              <a:rPr lang="en-US" altLang="en-US" dirty="0"/>
              <a:t>Operational briefings</a:t>
            </a:r>
          </a:p>
        </p:txBody>
      </p:sp>
      <p:sp>
        <p:nvSpPr>
          <p:cNvPr id="588803" name="Rectangle 3">
            <a:extLst>
              <a:ext uri="{FF2B5EF4-FFF2-40B4-BE49-F238E27FC236}">
                <a16:creationId xmlns:a16="http://schemas.microsoft.com/office/drawing/2014/main" id="{A60C0991-4EFF-4E9B-6F15-5D2E7FE87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143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 “2” Incident</a:t>
            </a:r>
          </a:p>
        </p:txBody>
      </p:sp>
      <p:pic>
        <p:nvPicPr>
          <p:cNvPr id="180228" name="Picture 5" descr="floodsandbag">
            <a:extLst>
              <a:ext uri="{FF2B5EF4-FFF2-40B4-BE49-F238E27FC236}">
                <a16:creationId xmlns:a16="http://schemas.microsoft.com/office/drawing/2014/main" id="{C7E9AA37-5BE8-D3D9-84EB-33D679EB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2600"/>
            <a:ext cx="4191000" cy="3663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9A2B5EF4-AADA-4AF2-153B-3890535E9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828800"/>
            <a:ext cx="5334000" cy="4648200"/>
          </a:xfrm>
          <a:noFill/>
        </p:spPr>
        <p:txBody>
          <a:bodyPr/>
          <a:lstStyle/>
          <a:p>
            <a:r>
              <a:rPr lang="en-US" altLang="en-US" dirty="0"/>
              <a:t>“Incident of National Significance”</a:t>
            </a:r>
          </a:p>
          <a:p>
            <a:r>
              <a:rPr lang="en-US" altLang="en-US" dirty="0"/>
              <a:t>Local, State and National resources required</a:t>
            </a:r>
          </a:p>
          <a:p>
            <a:r>
              <a:rPr lang="en-US" altLang="en-US" dirty="0"/>
              <a:t>Weeks or months</a:t>
            </a:r>
          </a:p>
          <a:p>
            <a:r>
              <a:rPr lang="en-US" altLang="en-US" dirty="0"/>
              <a:t>Written IAP</a:t>
            </a:r>
          </a:p>
          <a:p>
            <a:r>
              <a:rPr lang="en-US" altLang="en-US" dirty="0"/>
              <a:t>Operational briefings</a:t>
            </a:r>
          </a:p>
        </p:txBody>
      </p:sp>
      <p:sp>
        <p:nvSpPr>
          <p:cNvPr id="590851" name="Rectangle 3">
            <a:extLst>
              <a:ext uri="{FF2B5EF4-FFF2-40B4-BE49-F238E27FC236}">
                <a16:creationId xmlns:a16="http://schemas.microsoft.com/office/drawing/2014/main" id="{42B77FC6-17C3-65D4-D8FE-D4A6E9C97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143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Type “1” Incident</a:t>
            </a:r>
          </a:p>
        </p:txBody>
      </p:sp>
      <p:pic>
        <p:nvPicPr>
          <p:cNvPr id="182276" name="Picture 5" descr="FEMAJackets">
            <a:extLst>
              <a:ext uri="{FF2B5EF4-FFF2-40B4-BE49-F238E27FC236}">
                <a16:creationId xmlns:a16="http://schemas.microsoft.com/office/drawing/2014/main" id="{DD8BD41E-BE0C-861E-92F3-B0BFD12C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038980"/>
            <a:ext cx="4419600" cy="33220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C1DE45D5-87C7-D160-D8BF-11F7FBDEB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2133600"/>
            <a:ext cx="9372600" cy="434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IMATs are used to support an incident with additional incident management personnel.</a:t>
            </a:r>
          </a:p>
          <a:p>
            <a:pPr>
              <a:defRPr/>
            </a:pPr>
            <a:r>
              <a:rPr lang="en-US" altLang="en-US" dirty="0"/>
              <a:t>IMATs include trained and equipped personnel to non-operation positions.</a:t>
            </a:r>
          </a:p>
          <a:p>
            <a:pPr>
              <a:defRPr/>
            </a:pPr>
            <a:r>
              <a:rPr lang="en-US" altLang="en-US" dirty="0"/>
              <a:t>Waldo County IMAT consists of County EMA staff and volunteers</a:t>
            </a:r>
          </a:p>
          <a:p>
            <a:pPr marL="0" indent="0">
              <a:buFontTx/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CAE1DA2D-E825-F75A-1FE7-E3B81E934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4478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400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Incident Management Assistance Teams (IMATs)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DEB19915-F987-21BC-DB61-551DDDD5D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097A5486-DB68-25D4-2FE8-0970170F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5839767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Discussion Exercise</a:t>
            </a:r>
          </a:p>
        </p:txBody>
      </p:sp>
      <p:sp>
        <p:nvSpPr>
          <p:cNvPr id="474117" name="Rectangle 5">
            <a:extLst>
              <a:ext uri="{FF2B5EF4-FFF2-40B4-BE49-F238E27FC236}">
                <a16:creationId xmlns:a16="http://schemas.microsoft.com/office/drawing/2014/main" id="{09FD287E-5B8F-7852-3796-7189AC347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8" y="304800"/>
            <a:ext cx="10285412" cy="1443038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b="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Incident Command System</a:t>
            </a:r>
          </a:p>
        </p:txBody>
      </p:sp>
      <p:pic>
        <p:nvPicPr>
          <p:cNvPr id="186373" name="Picture 9" descr="DSC03134">
            <a:extLst>
              <a:ext uri="{FF2B5EF4-FFF2-40B4-BE49-F238E27FC236}">
                <a16:creationId xmlns:a16="http://schemas.microsoft.com/office/drawing/2014/main" id="{AA2D79BE-178F-3599-B9F7-0DD4F8E50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6002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5DF5AFB-A2DF-E107-FE30-FDE499175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D286A7B4-44D2-CB0A-6711-C726F1CC1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905000"/>
            <a:ext cx="9829800" cy="4572000"/>
          </a:xfrm>
        </p:spPr>
        <p:txBody>
          <a:bodyPr/>
          <a:lstStyle/>
          <a:p>
            <a:pPr>
              <a:defRPr/>
            </a:pPr>
            <a:r>
              <a:rPr lang="en-US" altLang="en-US" sz="3600" dirty="0"/>
              <a:t>“_____ Fire Department. There is a 2-car accident located at the intersection of ________ and _____ . Unknown injuries at this time.  Time of Page 1700.”</a:t>
            </a:r>
          </a:p>
          <a:p>
            <a:pPr>
              <a:defRPr/>
            </a:pPr>
            <a:r>
              <a:rPr lang="en-US" altLang="en-US" sz="3600" dirty="0"/>
              <a:t>Units Dispatched – 1 Engine, 1 Rescue, 2 ambulances and 1 SO.  </a:t>
            </a:r>
          </a:p>
          <a:p>
            <a:pPr>
              <a:defRPr/>
            </a:pPr>
            <a:r>
              <a:rPr lang="en-US" altLang="en-US" sz="3600" dirty="0"/>
              <a:t>Arrival: Fire Chief, Asst Chief, LT and five firefighters. 1 paramedic and 1 AEMT. 1 SO</a:t>
            </a:r>
          </a:p>
          <a:p>
            <a:pPr marL="0" indent="0">
              <a:buFontTx/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5548652-7FFE-7C10-8926-54C3A0DAD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4478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400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Dispatch</a:t>
            </a:r>
          </a:p>
        </p:txBody>
      </p:sp>
    </p:spTree>
    <p:extLst>
      <p:ext uri="{BB962C8B-B14F-4D97-AF65-F5344CB8AC3E}">
        <p14:creationId xmlns:p14="http://schemas.microsoft.com/office/powerpoint/2010/main" val="145541663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26FB6B-9D73-F162-55F0-F4633DB87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5C8208C7-7B24-801E-F17A-6AF9D5EDC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905000"/>
            <a:ext cx="9829800" cy="4572000"/>
          </a:xfrm>
        </p:spPr>
        <p:txBody>
          <a:bodyPr/>
          <a:lstStyle/>
          <a:p>
            <a:pPr>
              <a:defRPr/>
            </a:pPr>
            <a:r>
              <a:rPr lang="en-US" altLang="en-US" sz="3600" dirty="0"/>
              <a:t>Busy road intersection. Traffic backing up.</a:t>
            </a:r>
          </a:p>
          <a:p>
            <a:pPr marL="0" indent="0">
              <a:buNone/>
              <a:defRPr/>
            </a:pPr>
            <a:endParaRPr lang="en-US" altLang="en-US" sz="3600" dirty="0"/>
          </a:p>
          <a:p>
            <a:pPr>
              <a:defRPr/>
            </a:pPr>
            <a:r>
              <a:rPr lang="en-US" altLang="en-US" sz="3600" dirty="0"/>
              <a:t>1</a:t>
            </a:r>
            <a:r>
              <a:rPr lang="en-US" altLang="en-US" sz="3600" baseline="30000" dirty="0"/>
              <a:t>st</a:t>
            </a:r>
            <a:r>
              <a:rPr lang="en-US" altLang="en-US" sz="3600" dirty="0"/>
              <a:t> car – 8 passenger van – 2 adults and 6 children – major side impact – on side</a:t>
            </a:r>
          </a:p>
          <a:p>
            <a:pPr marL="0" indent="0">
              <a:buNone/>
              <a:defRPr/>
            </a:pPr>
            <a:endParaRPr lang="en-US" altLang="en-US" sz="3600" dirty="0"/>
          </a:p>
          <a:p>
            <a:pPr>
              <a:defRPr/>
            </a:pPr>
            <a:r>
              <a:rPr lang="en-US" altLang="en-US" sz="3600" dirty="0"/>
              <a:t>2</a:t>
            </a:r>
            <a:r>
              <a:rPr lang="en-US" altLang="en-US" sz="3600" baseline="30000" dirty="0"/>
              <a:t>nd</a:t>
            </a:r>
            <a:r>
              <a:rPr lang="en-US" altLang="en-US" sz="3600" dirty="0"/>
              <a:t> car – small box truck – 2 adults – front end crushed – smoke coming from engine</a:t>
            </a:r>
            <a:endParaRPr lang="en-US" altLang="en-US" dirty="0"/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A37B73CB-B6BB-32DD-AAAE-FB62DFA44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4478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400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Size Up Completed</a:t>
            </a:r>
          </a:p>
        </p:txBody>
      </p:sp>
    </p:spTree>
    <p:extLst>
      <p:ext uri="{BB962C8B-B14F-4D97-AF65-F5344CB8AC3E}">
        <p14:creationId xmlns:p14="http://schemas.microsoft.com/office/powerpoint/2010/main" val="364430662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3F1123C-4660-C213-DA6C-B0D63C48B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B42FDEC-3579-4F55-DD8D-609E3584D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2C54088-AEDF-CB60-3FB1-77859CD2A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4901" name="Rectangle 5">
            <a:extLst>
              <a:ext uri="{FF2B5EF4-FFF2-40B4-BE49-F238E27FC236}">
                <a16:creationId xmlns:a16="http://schemas.microsoft.com/office/drawing/2014/main" id="{E8704385-E38F-7CA6-CE5B-447C52557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8" y="533400"/>
            <a:ext cx="10285412" cy="1443038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b="0" i="1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ICS General Tasks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A56AABB3-0B66-20D8-CE6A-771336181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2209800"/>
            <a:ext cx="7029452" cy="4343400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Establish Incident Command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Identify the Incident Command Post (ICP)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Establish an ICS Organization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Ensure safe work practices</a:t>
            </a:r>
            <a:endParaRPr lang="en-US" altLang="en-US" sz="2400" baseline="30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Determine Objectives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Maintain span of control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Manage resources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Coordinate activities</a:t>
            </a:r>
          </a:p>
          <a:p>
            <a:pPr>
              <a:lnSpc>
                <a:spcPct val="12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A4BAC931-8042-4EC9-F6CB-BC4014DB2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2209800"/>
            <a:ext cx="4572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38E418B-E530-E0B3-F770-B7F669A1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C8D949BB-1B74-6751-AFF5-9BE4F4EBE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905000"/>
            <a:ext cx="9829800" cy="4572000"/>
          </a:xfrm>
        </p:spPr>
        <p:txBody>
          <a:bodyPr/>
          <a:lstStyle/>
          <a:p>
            <a:pPr>
              <a:defRPr/>
            </a:pPr>
            <a:r>
              <a:rPr lang="en-US" altLang="en-US" sz="3600" dirty="0"/>
              <a:t>Rescue started. 3 children are trapped under a crushed bench seat.</a:t>
            </a:r>
          </a:p>
          <a:p>
            <a:pPr marL="0" indent="0">
              <a:buNone/>
              <a:defRPr/>
            </a:pPr>
            <a:endParaRPr lang="en-US" altLang="en-US" sz="3600" dirty="0"/>
          </a:p>
          <a:p>
            <a:pPr>
              <a:defRPr/>
            </a:pPr>
            <a:r>
              <a:rPr lang="en-US" altLang="en-US" sz="3600" dirty="0"/>
              <a:t>One of the box truck adults, with a bloody head runs off into the woods.</a:t>
            </a:r>
          </a:p>
          <a:p>
            <a:pPr marL="0" indent="0">
              <a:buNone/>
              <a:defRPr/>
            </a:pPr>
            <a:endParaRPr lang="en-US" altLang="en-US" sz="3600" dirty="0"/>
          </a:p>
          <a:p>
            <a:pPr>
              <a:defRPr/>
            </a:pPr>
            <a:r>
              <a:rPr lang="en-US" altLang="en-US" sz="3600" dirty="0"/>
              <a:t>BDN Reporter shows up.</a:t>
            </a:r>
          </a:p>
          <a:p>
            <a:pPr marL="0" indent="0">
              <a:buNone/>
              <a:defRPr/>
            </a:pPr>
            <a:endParaRPr lang="en-US" altLang="en-US" sz="3600" dirty="0"/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7DF61AF3-7362-F445-E2E3-3BC2B5E01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4478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400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Follow-up Information</a:t>
            </a:r>
          </a:p>
        </p:txBody>
      </p:sp>
    </p:spTree>
    <p:extLst>
      <p:ext uri="{BB962C8B-B14F-4D97-AF65-F5344CB8AC3E}">
        <p14:creationId xmlns:p14="http://schemas.microsoft.com/office/powerpoint/2010/main" val="316791504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C9847F-EA4F-1D02-F979-735CB7C8B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66132B49-AA97-DC4B-6D34-857AB2B57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905000"/>
            <a:ext cx="9829800" cy="4572000"/>
          </a:xfrm>
        </p:spPr>
        <p:txBody>
          <a:bodyPr/>
          <a:lstStyle/>
          <a:p>
            <a:pPr>
              <a:defRPr/>
            </a:pPr>
            <a:r>
              <a:rPr lang="en-US" altLang="en-US" sz="3600" dirty="0"/>
              <a:t>Triage, treatment and transport underway.</a:t>
            </a:r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r>
              <a:rPr lang="en-US" altLang="en-US" sz="3600" dirty="0"/>
              <a:t>1 child still trapped in van.</a:t>
            </a:r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r>
              <a:rPr lang="en-US" altLang="en-US" sz="3600" dirty="0"/>
              <a:t>The van cargo area was opened to look for fire extension.  A damaged Meth Lab lies broken on the floor of the cargo truck.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CB5885D9-1489-D0E1-ED65-859AF1860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4478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400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Follow-up Information</a:t>
            </a:r>
          </a:p>
        </p:txBody>
      </p:sp>
    </p:spTree>
    <p:extLst>
      <p:ext uri="{BB962C8B-B14F-4D97-AF65-F5344CB8AC3E}">
        <p14:creationId xmlns:p14="http://schemas.microsoft.com/office/powerpoint/2010/main" val="298803240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5CFC18E-63FC-E257-18A2-8335FFD65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5148962D-2817-F5B3-3947-3A019E4AF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905000"/>
            <a:ext cx="9829800" cy="45720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All the victims have left the scene by ambulance.</a:t>
            </a:r>
          </a:p>
          <a:p>
            <a:pPr>
              <a:defRPr/>
            </a:pPr>
            <a:r>
              <a:rPr lang="en-US" altLang="en-US" dirty="0"/>
              <a:t>The area is now cordoned off with a 1,000-foot cordon.</a:t>
            </a:r>
          </a:p>
          <a:p>
            <a:pPr>
              <a:defRPr/>
            </a:pPr>
            <a:r>
              <a:rPr lang="en-US" altLang="en-US" dirty="0"/>
              <a:t>Waiting on DEP HazMat Team. </a:t>
            </a:r>
          </a:p>
          <a:p>
            <a:pPr>
              <a:defRPr/>
            </a:pPr>
            <a:r>
              <a:rPr lang="en-US" altLang="en-US" dirty="0"/>
              <a:t>MSP on scene with crime investigation crew/truck.</a:t>
            </a:r>
          </a:p>
          <a:p>
            <a:pPr>
              <a:defRPr/>
            </a:pPr>
            <a:r>
              <a:rPr lang="en-US" altLang="en-US" dirty="0"/>
              <a:t>Firefighters performing traffic control and standby fire suppression. </a:t>
            </a:r>
          </a:p>
          <a:p>
            <a:pPr>
              <a:defRPr/>
            </a:pPr>
            <a:r>
              <a:rPr lang="en-US" altLang="en-US" dirty="0"/>
              <a:t>EMS crew and ambulance on standby for responders.</a:t>
            </a:r>
          </a:p>
          <a:p>
            <a:pPr>
              <a:defRPr/>
            </a:pPr>
            <a:r>
              <a:rPr lang="en-US" altLang="en-US" dirty="0"/>
              <a:t>Sun has set.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CEBA6F33-1B63-1655-9683-789F8FA56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4478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400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Follow-up Information</a:t>
            </a:r>
          </a:p>
        </p:txBody>
      </p:sp>
    </p:spTree>
    <p:extLst>
      <p:ext uri="{BB962C8B-B14F-4D97-AF65-F5344CB8AC3E}">
        <p14:creationId xmlns:p14="http://schemas.microsoft.com/office/powerpoint/2010/main" val="325844291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B0D88FC-41C4-90AF-FE58-D234E502E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D4D12275-853A-E5E2-D345-07F2E520F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905000"/>
            <a:ext cx="9829800" cy="4572000"/>
          </a:xfrm>
        </p:spPr>
        <p:txBody>
          <a:bodyPr/>
          <a:lstStyle/>
          <a:p>
            <a:pPr>
              <a:defRPr/>
            </a:pPr>
            <a:r>
              <a:rPr lang="en-US" altLang="en-US" sz="3600" dirty="0"/>
              <a:t>What worked well?</a:t>
            </a:r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r>
              <a:rPr lang="en-US" altLang="en-US" sz="3600" dirty="0"/>
              <a:t>What can be improved?</a:t>
            </a:r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r>
              <a:rPr lang="en-US" altLang="en-US" sz="3600" dirty="0"/>
              <a:t>Was objectives, organization, resource mgmt., span of control, unity of command, and communications effective?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F34A3813-5AE2-431B-FB85-F7AB41211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4478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400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After-Action Review</a:t>
            </a:r>
          </a:p>
        </p:txBody>
      </p:sp>
    </p:spTree>
    <p:extLst>
      <p:ext uri="{BB962C8B-B14F-4D97-AF65-F5344CB8AC3E}">
        <p14:creationId xmlns:p14="http://schemas.microsoft.com/office/powerpoint/2010/main" val="276086841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BE7A1624-4466-5263-68FE-92D9F1CA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D3DFB2E5-1205-0568-A149-EF46BAE4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Rectangle 1028">
            <a:extLst>
              <a:ext uri="{FF2B5EF4-FFF2-40B4-BE49-F238E27FC236}">
                <a16:creationId xmlns:a16="http://schemas.microsoft.com/office/drawing/2014/main" id="{7AF5E0D1-69D1-9910-27F1-CAE6BCF6B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4181" name="Rectangle 1029">
            <a:extLst>
              <a:ext uri="{FF2B5EF4-FFF2-40B4-BE49-F238E27FC236}">
                <a16:creationId xmlns:a16="http://schemas.microsoft.com/office/drawing/2014/main" id="{92F54263-C0DA-9D73-5059-D9E555461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0287000" cy="13716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b="0" i="1" dirty="0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ICS Concepts</a:t>
            </a:r>
          </a:p>
        </p:txBody>
      </p:sp>
      <p:graphicFrame>
        <p:nvGraphicFramePr>
          <p:cNvPr id="21510" name="Object 1032">
            <a:extLst>
              <a:ext uri="{FF2B5EF4-FFF2-40B4-BE49-F238E27FC236}">
                <a16:creationId xmlns:a16="http://schemas.microsoft.com/office/drawing/2014/main" id="{6734AD82-ABC6-4CC9-8446-CF70FA059A47}"/>
              </a:ext>
            </a:extLst>
          </p:cNvPr>
          <p:cNvGraphicFramePr>
            <a:graphicFrameLocks noGrp="1" noChangeAspect="1"/>
          </p:cNvGraphicFramePr>
          <p:nvPr>
            <p:ph type="dgm" idx="1"/>
          </p:nvPr>
        </p:nvGraphicFramePr>
        <p:xfrm>
          <a:off x="1828800" y="1905000"/>
          <a:ext cx="7772400" cy="306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S Org Chart" r:id="rId3" imgW="8087557" imgH="3195961" progId="OrgPlusWOPX.4">
                  <p:embed followColorScheme="full"/>
                </p:oleObj>
              </mc:Choice>
              <mc:Fallback>
                <p:oleObj name="MS Org Chart" r:id="rId3" imgW="8087557" imgH="3195961" progId="OrgPlusWOPX.4">
                  <p:embed followColorScheme="full"/>
                  <p:pic>
                    <p:nvPicPr>
                      <p:cNvPr id="21510" name="Object 1032">
                        <a:extLst>
                          <a:ext uri="{FF2B5EF4-FFF2-40B4-BE49-F238E27FC236}">
                            <a16:creationId xmlns:a16="http://schemas.microsoft.com/office/drawing/2014/main" id="{6734AD82-ABC6-4CC9-8446-CF70FA059A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05000"/>
                        <a:ext cx="7772400" cy="306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1034">
            <a:extLst>
              <a:ext uri="{FF2B5EF4-FFF2-40B4-BE49-F238E27FC236}">
                <a16:creationId xmlns:a16="http://schemas.microsoft.com/office/drawing/2014/main" id="{4E59FF0C-3C87-3608-0374-EA885E78E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0"/>
            <a:ext cx="4381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>
                <a:solidFill>
                  <a:schemeClr val="tx1"/>
                </a:solidFill>
              </a:rPr>
              <a:t>Unity of Command:</a:t>
            </a:r>
            <a:r>
              <a:rPr lang="en-US" altLang="en-US" sz="3200">
                <a:solidFill>
                  <a:schemeClr val="tx1"/>
                </a:solidFill>
              </a:rPr>
              <a:t> </a:t>
            </a:r>
            <a:r>
              <a:rPr lang="en-US" altLang="en-US" sz="2400" b="0">
                <a:solidFill>
                  <a:schemeClr val="tx1"/>
                </a:solidFill>
              </a:rPr>
              <a:t>Everyone has one designated supervisor</a:t>
            </a:r>
            <a:endParaRPr lang="en-US" altLang="en-US" sz="2400" b="0" baseline="30000">
              <a:solidFill>
                <a:schemeClr val="tx1"/>
              </a:solidFill>
            </a:endParaRPr>
          </a:p>
        </p:txBody>
      </p:sp>
      <p:sp>
        <p:nvSpPr>
          <p:cNvPr id="21512" name="Rectangle 1035">
            <a:extLst>
              <a:ext uri="{FF2B5EF4-FFF2-40B4-BE49-F238E27FC236}">
                <a16:creationId xmlns:a16="http://schemas.microsoft.com/office/drawing/2014/main" id="{286DC927-0A15-9449-2D15-D155C41E4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029200"/>
            <a:ext cx="5715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>
                <a:solidFill>
                  <a:schemeClr val="tx1"/>
                </a:solidFill>
              </a:rPr>
              <a:t>Chain of Command:</a:t>
            </a:r>
            <a:r>
              <a:rPr lang="en-US" altLang="en-US" sz="3200">
                <a:solidFill>
                  <a:schemeClr val="tx1"/>
                </a:solidFill>
              </a:rPr>
              <a:t> </a:t>
            </a:r>
            <a:r>
              <a:rPr lang="en-US" altLang="en-US" sz="2400" b="0">
                <a:solidFill>
                  <a:schemeClr val="tx1"/>
                </a:solidFill>
              </a:rPr>
              <a:t>Orderly ranking of management positions in line of authority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1513" name="Rectangle 1036">
            <a:extLst>
              <a:ext uri="{FF2B5EF4-FFF2-40B4-BE49-F238E27FC236}">
                <a16:creationId xmlns:a16="http://schemas.microsoft.com/office/drawing/2014/main" id="{222B7E5A-79FC-45CB-BD91-10B3DB63C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0"/>
            <a:ext cx="3486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Incident Named After Location of Incident.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0F46CBA8-12DA-36D2-879E-192EFFCEA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BCB52E1F-56DF-C9FC-EF0C-3BE6DC48B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621D7E84-E585-6CAB-1CAD-8269D100F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C358D6BC-130F-F229-7738-93A90E9CD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0287000" cy="1143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b="0" i="1" dirty="0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Organizational Format</a:t>
            </a:r>
          </a:p>
        </p:txBody>
      </p:sp>
      <p:sp>
        <p:nvSpPr>
          <p:cNvPr id="24582" name="Rectangle 51">
            <a:extLst>
              <a:ext uri="{FF2B5EF4-FFF2-40B4-BE49-F238E27FC236}">
                <a16:creationId xmlns:a16="http://schemas.microsoft.com/office/drawing/2014/main" id="{845587AF-37D6-75BB-FA65-327660B89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3" name="Rectangle 52">
            <a:extLst>
              <a:ext uri="{FF2B5EF4-FFF2-40B4-BE49-F238E27FC236}">
                <a16:creationId xmlns:a16="http://schemas.microsoft.com/office/drawing/2014/main" id="{D33F0F21-94A0-B203-73C1-945D536FE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584" name="Group 54">
            <a:extLst>
              <a:ext uri="{FF2B5EF4-FFF2-40B4-BE49-F238E27FC236}">
                <a16:creationId xmlns:a16="http://schemas.microsoft.com/office/drawing/2014/main" id="{5001D1B1-2170-11AA-F9B6-ABE4CEB30109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1752600"/>
            <a:ext cx="8791575" cy="4867275"/>
            <a:chOff x="96" y="638"/>
            <a:chExt cx="5538" cy="3066"/>
          </a:xfrm>
        </p:grpSpPr>
        <p:sp>
          <p:nvSpPr>
            <p:cNvPr id="24586" name="Line 55">
              <a:extLst>
                <a:ext uri="{FF2B5EF4-FFF2-40B4-BE49-F238E27FC236}">
                  <a16:creationId xmlns:a16="http://schemas.microsoft.com/office/drawing/2014/main" id="{17121C28-1ED5-8E83-6236-5BAA5AB91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6" y="3368"/>
              <a:ext cx="96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Line 56">
              <a:extLst>
                <a:ext uri="{FF2B5EF4-FFF2-40B4-BE49-F238E27FC236}">
                  <a16:creationId xmlns:a16="http://schemas.microsoft.com/office/drawing/2014/main" id="{C1B73453-D83A-D27E-E498-87267F20E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56"/>
              <a:ext cx="0" cy="19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Line 57">
              <a:extLst>
                <a:ext uri="{FF2B5EF4-FFF2-40B4-BE49-F238E27FC236}">
                  <a16:creationId xmlns:a16="http://schemas.microsoft.com/office/drawing/2014/main" id="{08B32612-DAB5-E3D5-3820-1D0BBEB3A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264"/>
              <a:ext cx="144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589" name="AutoShape 58">
              <a:extLst>
                <a:ext uri="{FF2B5EF4-FFF2-40B4-BE49-F238E27FC236}">
                  <a16:creationId xmlns:a16="http://schemas.microsoft.com/office/drawing/2014/main" id="{FD2ACBB0-68D7-0C99-80A0-4BB3F865C4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18" y="2856"/>
              <a:ext cx="72" cy="811"/>
            </a:xfrm>
            <a:prstGeom prst="bentConnector3">
              <a:avLst>
                <a:gd name="adj1" fmla="val 300000"/>
              </a:avLst>
            </a:prstGeom>
            <a:noFill/>
            <a:ln w="222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4590" name="Line 59">
              <a:extLst>
                <a:ext uri="{FF2B5EF4-FFF2-40B4-BE49-F238E27FC236}">
                  <a16:creationId xmlns:a16="http://schemas.microsoft.com/office/drawing/2014/main" id="{9FDCE8D9-4596-EB25-96BD-D74155E1A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" y="3416"/>
              <a:ext cx="96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Line 60">
              <a:extLst>
                <a:ext uri="{FF2B5EF4-FFF2-40B4-BE49-F238E27FC236}">
                  <a16:creationId xmlns:a16="http://schemas.microsoft.com/office/drawing/2014/main" id="{5A7BB1F4-8C05-A96C-EE36-9B342F316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" y="3176"/>
              <a:ext cx="96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592" name="AutoShape 61">
              <a:extLst>
                <a:ext uri="{FF2B5EF4-FFF2-40B4-BE49-F238E27FC236}">
                  <a16:creationId xmlns:a16="http://schemas.microsoft.com/office/drawing/2014/main" id="{407A59EA-D161-E166-0F7C-DCAE5E2C35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676" y="2481"/>
              <a:ext cx="33" cy="656"/>
            </a:xfrm>
            <a:prstGeom prst="bentConnector3">
              <a:avLst>
                <a:gd name="adj1" fmla="val 533333"/>
              </a:avLst>
            </a:prstGeom>
            <a:noFill/>
            <a:ln w="222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593" name="AutoShape 62">
              <a:extLst>
                <a:ext uri="{FF2B5EF4-FFF2-40B4-BE49-F238E27FC236}">
                  <a16:creationId xmlns:a16="http://schemas.microsoft.com/office/drawing/2014/main" id="{43717208-19B4-6CCE-BB01-34A9C17781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782" y="2001"/>
              <a:ext cx="33" cy="656"/>
            </a:xfrm>
            <a:prstGeom prst="bentConnector3">
              <a:avLst>
                <a:gd name="adj1" fmla="val 536366"/>
              </a:avLst>
            </a:prstGeom>
            <a:noFill/>
            <a:ln w="222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594" name="AutoShape 63">
              <a:extLst>
                <a:ext uri="{FF2B5EF4-FFF2-40B4-BE49-F238E27FC236}">
                  <a16:creationId xmlns:a16="http://schemas.microsoft.com/office/drawing/2014/main" id="{C70DDD17-4DE8-129A-87D1-F01CF49993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839" y="-269"/>
              <a:ext cx="33" cy="4307"/>
            </a:xfrm>
            <a:prstGeom prst="bentConnector3">
              <a:avLst>
                <a:gd name="adj1" fmla="val 536366"/>
              </a:avLst>
            </a:prstGeom>
            <a:noFill/>
            <a:ln w="222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4595" name="Line 64">
              <a:extLst>
                <a:ext uri="{FF2B5EF4-FFF2-40B4-BE49-F238E27FC236}">
                  <a16:creationId xmlns:a16="http://schemas.microsoft.com/office/drawing/2014/main" id="{EFD16630-59F4-034F-F43B-1B3509C4A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" y="1832"/>
              <a:ext cx="0" cy="33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AutoShape 65">
              <a:extLst>
                <a:ext uri="{FF2B5EF4-FFF2-40B4-BE49-F238E27FC236}">
                  <a16:creationId xmlns:a16="http://schemas.microsoft.com/office/drawing/2014/main" id="{6077B7F2-126B-DC41-F1D6-F2479DBD2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" y="2264"/>
              <a:ext cx="570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Branches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597" name="AutoShape 66">
              <a:extLst>
                <a:ext uri="{FF2B5EF4-FFF2-40B4-BE49-F238E27FC236}">
                  <a16:creationId xmlns:a16="http://schemas.microsoft.com/office/drawing/2014/main" id="{98CE65FC-75F4-9A59-97E0-2D783B6C3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2264"/>
              <a:ext cx="582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Air Ops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Branch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598" name="AutoShape 67">
              <a:extLst>
                <a:ext uri="{FF2B5EF4-FFF2-40B4-BE49-F238E27FC236}">
                  <a16:creationId xmlns:a16="http://schemas.microsoft.com/office/drawing/2014/main" id="{254CBA41-8063-9523-36F5-F4F68812C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696"/>
              <a:ext cx="570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Divisions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599" name="AutoShape 68">
              <a:extLst>
                <a:ext uri="{FF2B5EF4-FFF2-40B4-BE49-F238E27FC236}">
                  <a16:creationId xmlns:a16="http://schemas.microsoft.com/office/drawing/2014/main" id="{80F278EA-314F-10DF-8B20-3A6CEE07C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2696"/>
              <a:ext cx="582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Groups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00" name="AutoShape 69">
              <a:extLst>
                <a:ext uri="{FF2B5EF4-FFF2-40B4-BE49-F238E27FC236}">
                  <a16:creationId xmlns:a16="http://schemas.microsoft.com/office/drawing/2014/main" id="{D9A104BB-93D2-71DE-A498-1CF528080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" y="1784"/>
              <a:ext cx="1224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300" b="1">
                  <a:solidFill>
                    <a:srgbClr val="1D3B59"/>
                  </a:solidFill>
                </a:rPr>
                <a:t>Operations Section</a:t>
              </a:r>
            </a:p>
          </p:txBody>
        </p:sp>
        <p:sp>
          <p:nvSpPr>
            <p:cNvPr id="24601" name="AutoShape 70">
              <a:extLst>
                <a:ext uri="{FF2B5EF4-FFF2-40B4-BE49-F238E27FC236}">
                  <a16:creationId xmlns:a16="http://schemas.microsoft.com/office/drawing/2014/main" id="{B147E5B1-328B-D81C-9B90-E76D48225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3512"/>
              <a:ext cx="1008" cy="192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Single Resource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02" name="AutoShape 71">
              <a:extLst>
                <a:ext uri="{FF2B5EF4-FFF2-40B4-BE49-F238E27FC236}">
                  <a16:creationId xmlns:a16="http://schemas.microsoft.com/office/drawing/2014/main" id="{6016C706-987E-BBB5-646D-E7C682075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3296"/>
              <a:ext cx="1008" cy="192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Task Force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03" name="AutoShape 72">
              <a:extLst>
                <a:ext uri="{FF2B5EF4-FFF2-40B4-BE49-F238E27FC236}">
                  <a16:creationId xmlns:a16="http://schemas.microsoft.com/office/drawing/2014/main" id="{FD16A81F-65E8-4051-371F-F86274BB7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3080"/>
              <a:ext cx="1008" cy="192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Strike Team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04" name="Line 73">
              <a:extLst>
                <a:ext uri="{FF2B5EF4-FFF2-40B4-BE49-F238E27FC236}">
                  <a16:creationId xmlns:a16="http://schemas.microsoft.com/office/drawing/2014/main" id="{901013B4-B540-6C3A-7FC4-6865E9EC9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4" y="1724"/>
              <a:ext cx="0" cy="91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Line 74">
              <a:extLst>
                <a:ext uri="{FF2B5EF4-FFF2-40B4-BE49-F238E27FC236}">
                  <a16:creationId xmlns:a16="http://schemas.microsoft.com/office/drawing/2014/main" id="{E68085A6-0021-1C9F-016A-5B95D8636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2" y="2636"/>
              <a:ext cx="144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Line 75">
              <a:extLst>
                <a:ext uri="{FF2B5EF4-FFF2-40B4-BE49-F238E27FC236}">
                  <a16:creationId xmlns:a16="http://schemas.microsoft.com/office/drawing/2014/main" id="{CC1032EA-CA5D-6214-5955-4F4D0E60A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2" y="2264"/>
              <a:ext cx="144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AutoShape 76">
              <a:extLst>
                <a:ext uri="{FF2B5EF4-FFF2-40B4-BE49-F238E27FC236}">
                  <a16:creationId xmlns:a16="http://schemas.microsoft.com/office/drawing/2014/main" id="{563F7D36-65FB-A6B6-ECD7-FEF3C2DBC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2120"/>
              <a:ext cx="582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Resources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08" name="AutoShape 77">
              <a:extLst>
                <a:ext uri="{FF2B5EF4-FFF2-40B4-BE49-F238E27FC236}">
                  <a16:creationId xmlns:a16="http://schemas.microsoft.com/office/drawing/2014/main" id="{0D25650A-775E-61E4-413D-EC8B00D46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784"/>
              <a:ext cx="1224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300" b="1">
                  <a:solidFill>
                    <a:srgbClr val="1D3B59"/>
                  </a:solidFill>
                </a:rPr>
                <a:t>Planning Section</a:t>
              </a:r>
            </a:p>
          </p:txBody>
        </p:sp>
        <p:sp>
          <p:nvSpPr>
            <p:cNvPr id="24609" name="AutoShape 78">
              <a:extLst>
                <a:ext uri="{FF2B5EF4-FFF2-40B4-BE49-F238E27FC236}">
                  <a16:creationId xmlns:a16="http://schemas.microsoft.com/office/drawing/2014/main" id="{F096AABA-E393-5C62-BF32-0DA55F0B9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120"/>
              <a:ext cx="582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Demob.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10" name="AutoShape 79">
              <a:extLst>
                <a:ext uri="{FF2B5EF4-FFF2-40B4-BE49-F238E27FC236}">
                  <a16:creationId xmlns:a16="http://schemas.microsoft.com/office/drawing/2014/main" id="{2E21B2B0-6988-8C04-F3CD-E91BCDF49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2456"/>
              <a:ext cx="582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Situation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11" name="AutoShape 80">
              <a:extLst>
                <a:ext uri="{FF2B5EF4-FFF2-40B4-BE49-F238E27FC236}">
                  <a16:creationId xmlns:a16="http://schemas.microsoft.com/office/drawing/2014/main" id="{FA62DE10-DFCC-F0EF-ED5B-174D0150D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456"/>
              <a:ext cx="582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Doc.</a:t>
              </a:r>
              <a:br>
                <a:rPr lang="en-US" altLang="en-US" sz="1000" b="1">
                  <a:solidFill>
                    <a:srgbClr val="1D3B59"/>
                  </a:solidFill>
                </a:rPr>
              </a:br>
              <a:r>
                <a:rPr lang="en-US" altLang="en-US" sz="1000" b="1">
                  <a:solidFill>
                    <a:srgbClr val="1D3B59"/>
                  </a:solidFill>
                </a:rPr>
                <a:t>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12" name="Line 81">
              <a:extLst>
                <a:ext uri="{FF2B5EF4-FFF2-40B4-BE49-F238E27FC236}">
                  <a16:creationId xmlns:a16="http://schemas.microsoft.com/office/drawing/2014/main" id="{2F8E1561-C955-8BBB-95C1-6278BACC2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1724"/>
              <a:ext cx="0" cy="54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Line 82">
              <a:extLst>
                <a:ext uri="{FF2B5EF4-FFF2-40B4-BE49-F238E27FC236}">
                  <a16:creationId xmlns:a16="http://schemas.microsoft.com/office/drawing/2014/main" id="{54F16163-EB56-88DB-D26F-FC65BCCB0D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0" y="3050"/>
              <a:ext cx="96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Line 83">
              <a:extLst>
                <a:ext uri="{FF2B5EF4-FFF2-40B4-BE49-F238E27FC236}">
                  <a16:creationId xmlns:a16="http://schemas.microsoft.com/office/drawing/2014/main" id="{8A353BAC-48FA-C22C-88A7-F93087529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0" y="2696"/>
              <a:ext cx="96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84">
              <a:extLst>
                <a:ext uri="{FF2B5EF4-FFF2-40B4-BE49-F238E27FC236}">
                  <a16:creationId xmlns:a16="http://schemas.microsoft.com/office/drawing/2014/main" id="{6FE62F20-1DCF-C10D-0FD0-E2CBFD9CB5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8" y="3052"/>
              <a:ext cx="96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Line 85">
              <a:extLst>
                <a:ext uri="{FF2B5EF4-FFF2-40B4-BE49-F238E27FC236}">
                  <a16:creationId xmlns:a16="http://schemas.microsoft.com/office/drawing/2014/main" id="{CE209781-4F1D-9C2F-1BE8-0BB4F3E1A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8" y="2698"/>
              <a:ext cx="96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AutoShape 86">
              <a:extLst>
                <a:ext uri="{FF2B5EF4-FFF2-40B4-BE49-F238E27FC236}">
                  <a16:creationId xmlns:a16="http://schemas.microsoft.com/office/drawing/2014/main" id="{E75015C5-F8F2-5F53-954D-617DDF8F0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1784"/>
              <a:ext cx="1224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300" b="1">
                  <a:solidFill>
                    <a:srgbClr val="1D3B59"/>
                  </a:solidFill>
                </a:rPr>
                <a:t>Logistics Section</a:t>
              </a:r>
            </a:p>
          </p:txBody>
        </p:sp>
        <p:sp>
          <p:nvSpPr>
            <p:cNvPr id="24618" name="AutoShape 87">
              <a:extLst>
                <a:ext uri="{FF2B5EF4-FFF2-40B4-BE49-F238E27FC236}">
                  <a16:creationId xmlns:a16="http://schemas.microsoft.com/office/drawing/2014/main" id="{134387DB-73C6-71DB-7AD8-FCF1298F3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552"/>
              <a:ext cx="576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Supply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19" name="AutoShape 88">
              <a:extLst>
                <a:ext uri="{FF2B5EF4-FFF2-40B4-BE49-F238E27FC236}">
                  <a16:creationId xmlns:a16="http://schemas.microsoft.com/office/drawing/2014/main" id="{22DF2C28-73E7-0908-97E3-5DB3B61D4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888"/>
              <a:ext cx="576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Facilities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20" name="AutoShape 89">
              <a:extLst>
                <a:ext uri="{FF2B5EF4-FFF2-40B4-BE49-F238E27FC236}">
                  <a16:creationId xmlns:a16="http://schemas.microsoft.com/office/drawing/2014/main" id="{5F9C76BF-183C-8010-0B7E-C258475BA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3224"/>
              <a:ext cx="576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Ground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Support</a:t>
              </a:r>
              <a:br>
                <a:rPr lang="en-US" altLang="en-US" sz="1000" b="1">
                  <a:solidFill>
                    <a:srgbClr val="1D3B59"/>
                  </a:solidFill>
                </a:rPr>
              </a:br>
              <a:r>
                <a:rPr lang="en-US" altLang="en-US" sz="1000" b="1">
                  <a:solidFill>
                    <a:srgbClr val="1D3B59"/>
                  </a:solidFill>
                </a:rPr>
                <a:t>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21" name="Line 90">
              <a:extLst>
                <a:ext uri="{FF2B5EF4-FFF2-40B4-BE49-F238E27FC236}">
                  <a16:creationId xmlns:a16="http://schemas.microsoft.com/office/drawing/2014/main" id="{97CD6C49-3C0C-0E7E-8858-4BFE30EE0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4" y="2072"/>
              <a:ext cx="0" cy="54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Line 91">
              <a:extLst>
                <a:ext uri="{FF2B5EF4-FFF2-40B4-BE49-F238E27FC236}">
                  <a16:creationId xmlns:a16="http://schemas.microsoft.com/office/drawing/2014/main" id="{D9FE22CE-7E00-5EBA-344E-BF5AB94A3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6" y="2264"/>
              <a:ext cx="144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Line 92">
              <a:extLst>
                <a:ext uri="{FF2B5EF4-FFF2-40B4-BE49-F238E27FC236}">
                  <a16:creationId xmlns:a16="http://schemas.microsoft.com/office/drawing/2014/main" id="{9C559704-FEAB-720C-E775-003E3861D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6" y="2612"/>
              <a:ext cx="144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AutoShape 93">
              <a:extLst>
                <a:ext uri="{FF2B5EF4-FFF2-40B4-BE49-F238E27FC236}">
                  <a16:creationId xmlns:a16="http://schemas.microsoft.com/office/drawing/2014/main" id="{4F1D9846-38C2-ACE2-BB87-F80ACAACF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1784"/>
              <a:ext cx="1230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300" b="1">
                  <a:solidFill>
                    <a:srgbClr val="1D3B59"/>
                  </a:solidFill>
                </a:rPr>
                <a:t>Finance/Admin.</a:t>
              </a:r>
              <a:br>
                <a:rPr lang="en-US" altLang="en-US" sz="1300" b="1">
                  <a:solidFill>
                    <a:srgbClr val="1D3B59"/>
                  </a:solidFill>
                </a:rPr>
              </a:br>
              <a:r>
                <a:rPr lang="en-US" altLang="en-US" sz="1300" b="1">
                  <a:solidFill>
                    <a:srgbClr val="1D3B59"/>
                  </a:solidFill>
                </a:rPr>
                <a:t>Section</a:t>
              </a:r>
            </a:p>
          </p:txBody>
        </p:sp>
        <p:sp>
          <p:nvSpPr>
            <p:cNvPr id="24625" name="AutoShape 94">
              <a:extLst>
                <a:ext uri="{FF2B5EF4-FFF2-40B4-BE49-F238E27FC236}">
                  <a16:creationId xmlns:a16="http://schemas.microsoft.com/office/drawing/2014/main" id="{1BDBEAE6-811A-AC6A-5FD5-90C4923FF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" y="2120"/>
              <a:ext cx="606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Time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26" name="AutoShape 95">
              <a:extLst>
                <a:ext uri="{FF2B5EF4-FFF2-40B4-BE49-F238E27FC236}">
                  <a16:creationId xmlns:a16="http://schemas.microsoft.com/office/drawing/2014/main" id="{6CD404B5-CB4F-F98B-9310-6F70BFC20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120"/>
              <a:ext cx="594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Compensation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Claims 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27" name="AutoShape 96">
              <a:extLst>
                <a:ext uri="{FF2B5EF4-FFF2-40B4-BE49-F238E27FC236}">
                  <a16:creationId xmlns:a16="http://schemas.microsoft.com/office/drawing/2014/main" id="{CF40E240-CB8F-D9F7-A16A-F96C3FF5F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" y="2456"/>
              <a:ext cx="606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Procurement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28" name="AutoShape 97">
              <a:extLst>
                <a:ext uri="{FF2B5EF4-FFF2-40B4-BE49-F238E27FC236}">
                  <a16:creationId xmlns:a16="http://schemas.microsoft.com/office/drawing/2014/main" id="{B27A0C56-B4C5-3EA6-6666-AA9044467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456"/>
              <a:ext cx="594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Cost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 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29" name="Line 98">
              <a:extLst>
                <a:ext uri="{FF2B5EF4-FFF2-40B4-BE49-F238E27FC236}">
                  <a16:creationId xmlns:a16="http://schemas.microsoft.com/office/drawing/2014/main" id="{F5C34281-8710-F855-9B4C-E5860A4B4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0" y="920"/>
              <a:ext cx="0" cy="81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Line 99">
              <a:extLst>
                <a:ext uri="{FF2B5EF4-FFF2-40B4-BE49-F238E27FC236}">
                  <a16:creationId xmlns:a16="http://schemas.microsoft.com/office/drawing/2014/main" id="{54853080-8228-EAB4-EF72-2242A9B7D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6" y="1232"/>
              <a:ext cx="336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Line 100">
              <a:extLst>
                <a:ext uri="{FF2B5EF4-FFF2-40B4-BE49-F238E27FC236}">
                  <a16:creationId xmlns:a16="http://schemas.microsoft.com/office/drawing/2014/main" id="{EDEBA4CC-13A3-EE88-7811-5A2DB81C5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4" y="1526"/>
              <a:ext cx="336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AutoShape 101">
              <a:extLst>
                <a:ext uri="{FF2B5EF4-FFF2-40B4-BE49-F238E27FC236}">
                  <a16:creationId xmlns:a16="http://schemas.microsoft.com/office/drawing/2014/main" id="{F4B5C561-47BF-8B78-0DDC-E534F6997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638"/>
              <a:ext cx="1200" cy="336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200" b="1">
                  <a:solidFill>
                    <a:srgbClr val="1D3B59"/>
                  </a:solidFill>
                </a:rPr>
                <a:t>Incident Commander</a:t>
              </a:r>
            </a:p>
          </p:txBody>
        </p:sp>
        <p:sp>
          <p:nvSpPr>
            <p:cNvPr id="24633" name="AutoShape 102">
              <a:extLst>
                <a:ext uri="{FF2B5EF4-FFF2-40B4-BE49-F238E27FC236}">
                  <a16:creationId xmlns:a16="http://schemas.microsoft.com/office/drawing/2014/main" id="{740AD2A2-45CE-3453-7A8F-9B666F2B3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1070"/>
              <a:ext cx="1056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200" b="1">
                  <a:solidFill>
                    <a:srgbClr val="1D3B59"/>
                  </a:solidFill>
                </a:rPr>
                <a:t>Public Information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200" b="1">
                  <a:solidFill>
                    <a:srgbClr val="1D3B59"/>
                  </a:solidFill>
                </a:rPr>
                <a:t>Officer</a:t>
              </a:r>
            </a:p>
          </p:txBody>
        </p:sp>
        <p:sp>
          <p:nvSpPr>
            <p:cNvPr id="24634" name="AutoShape 103">
              <a:extLst>
                <a:ext uri="{FF2B5EF4-FFF2-40B4-BE49-F238E27FC236}">
                  <a16:creationId xmlns:a16="http://schemas.microsoft.com/office/drawing/2014/main" id="{9EB8FA47-D6D4-753D-142D-84B5B8B98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1070"/>
              <a:ext cx="1056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200" b="1">
                  <a:solidFill>
                    <a:srgbClr val="1D3B59"/>
                  </a:solidFill>
                </a:rPr>
                <a:t>Liaison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200" b="1">
                  <a:solidFill>
                    <a:srgbClr val="1D3B59"/>
                  </a:solidFill>
                </a:rPr>
                <a:t>Officer</a:t>
              </a:r>
            </a:p>
          </p:txBody>
        </p:sp>
        <p:sp>
          <p:nvSpPr>
            <p:cNvPr id="24635" name="AutoShape 104">
              <a:extLst>
                <a:ext uri="{FF2B5EF4-FFF2-40B4-BE49-F238E27FC236}">
                  <a16:creationId xmlns:a16="http://schemas.microsoft.com/office/drawing/2014/main" id="{F42D9E3C-EA96-5AEA-F51A-83C316CE7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1376"/>
              <a:ext cx="1056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200" b="1">
                  <a:solidFill>
                    <a:srgbClr val="1D3B59"/>
                  </a:solidFill>
                </a:rPr>
                <a:t>Safety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200" b="1">
                  <a:solidFill>
                    <a:srgbClr val="1D3B59"/>
                  </a:solidFill>
                </a:rPr>
                <a:t>Officer</a:t>
              </a:r>
            </a:p>
          </p:txBody>
        </p:sp>
        <p:sp>
          <p:nvSpPr>
            <p:cNvPr id="24636" name="Line 105">
              <a:extLst>
                <a:ext uri="{FF2B5EF4-FFF2-40B4-BE49-F238E27FC236}">
                  <a16:creationId xmlns:a16="http://schemas.microsoft.com/office/drawing/2014/main" id="{05168E9C-4BA5-B72F-CA01-B64B63B54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3386"/>
              <a:ext cx="96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7" name="AutoShape 106">
              <a:extLst>
                <a:ext uri="{FF2B5EF4-FFF2-40B4-BE49-F238E27FC236}">
                  <a16:creationId xmlns:a16="http://schemas.microsoft.com/office/drawing/2014/main" id="{BE6E4DCE-46B0-458C-70AD-778A95E4C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552"/>
              <a:ext cx="576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Commun.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38" name="AutoShape 107">
              <a:extLst>
                <a:ext uri="{FF2B5EF4-FFF2-40B4-BE49-F238E27FC236}">
                  <a16:creationId xmlns:a16="http://schemas.microsoft.com/office/drawing/2014/main" id="{21D048E4-40C6-E7DE-9AC4-B32E6695C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888"/>
              <a:ext cx="576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Medical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39" name="AutoShape 108">
              <a:extLst>
                <a:ext uri="{FF2B5EF4-FFF2-40B4-BE49-F238E27FC236}">
                  <a16:creationId xmlns:a16="http://schemas.microsoft.com/office/drawing/2014/main" id="{0D776161-40CB-6C62-3AB4-30494EF2A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224"/>
              <a:ext cx="576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Food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Unit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40" name="Line 109">
              <a:extLst>
                <a:ext uri="{FF2B5EF4-FFF2-40B4-BE49-F238E27FC236}">
                  <a16:creationId xmlns:a16="http://schemas.microsoft.com/office/drawing/2014/main" id="{9D2B3F4E-9336-A73C-6AC8-4C6471CC5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74"/>
              <a:ext cx="0" cy="91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1" name="Line 110">
              <a:extLst>
                <a:ext uri="{FF2B5EF4-FFF2-40B4-BE49-F238E27FC236}">
                  <a16:creationId xmlns:a16="http://schemas.microsoft.com/office/drawing/2014/main" id="{858BB94B-79F1-3E73-1FDF-68281F559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74"/>
              <a:ext cx="336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2" name="Line 111">
              <a:extLst>
                <a:ext uri="{FF2B5EF4-FFF2-40B4-BE49-F238E27FC236}">
                  <a16:creationId xmlns:a16="http://schemas.microsoft.com/office/drawing/2014/main" id="{99A5AF6A-F7AE-D0F4-6CE0-82DD61EC3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6" y="2474"/>
              <a:ext cx="336" cy="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3" name="Line 112">
              <a:extLst>
                <a:ext uri="{FF2B5EF4-FFF2-40B4-BE49-F238E27FC236}">
                  <a16:creationId xmlns:a16="http://schemas.microsoft.com/office/drawing/2014/main" id="{0B4DAF02-F359-6E01-2ADA-797B555CF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4" y="2465"/>
              <a:ext cx="0" cy="91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4" name="Line 113">
              <a:extLst>
                <a:ext uri="{FF2B5EF4-FFF2-40B4-BE49-F238E27FC236}">
                  <a16:creationId xmlns:a16="http://schemas.microsoft.com/office/drawing/2014/main" id="{733650A7-9C31-704C-FB85-3A1C94862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282"/>
              <a:ext cx="0" cy="19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5" name="AutoShape 114">
              <a:extLst>
                <a:ext uri="{FF2B5EF4-FFF2-40B4-BE49-F238E27FC236}">
                  <a16:creationId xmlns:a16="http://schemas.microsoft.com/office/drawing/2014/main" id="{8FA57CA8-CCDD-57D6-3A7C-37FDD868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2120"/>
              <a:ext cx="552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Service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Branch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  <p:sp>
          <p:nvSpPr>
            <p:cNvPr id="24646" name="Line 115">
              <a:extLst>
                <a:ext uri="{FF2B5EF4-FFF2-40B4-BE49-F238E27FC236}">
                  <a16:creationId xmlns:a16="http://schemas.microsoft.com/office/drawing/2014/main" id="{65B938BB-F28C-12A3-F1CB-E4DFD860F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7" y="2291"/>
              <a:ext cx="0" cy="19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7" name="AutoShape 116">
              <a:extLst>
                <a:ext uri="{FF2B5EF4-FFF2-40B4-BE49-F238E27FC236}">
                  <a16:creationId xmlns:a16="http://schemas.microsoft.com/office/drawing/2014/main" id="{B919261E-2369-4193-FA2B-2052BC602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2120"/>
              <a:ext cx="576" cy="288"/>
            </a:xfrm>
            <a:prstGeom prst="cube">
              <a:avLst>
                <a:gd name="adj" fmla="val 1131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Support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000" b="1">
                  <a:solidFill>
                    <a:srgbClr val="1D3B59"/>
                  </a:solidFill>
                </a:rPr>
                <a:t>Branch</a:t>
              </a:r>
              <a:endParaRPr lang="en-US" altLang="en-US" sz="1300" b="1">
                <a:solidFill>
                  <a:srgbClr val="1D3B59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2A88B1-A283-DD99-A699-16DBD154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9CEA61C8-EC27-6945-DE83-2DF1F3660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F21ADF05-ABAE-1D51-A4D8-DB83CFBCF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4382DC43-A9F8-88EC-AFB7-FBEA01A60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44B775E5-4ECC-4C64-79C4-DFB66E901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5858"/>
            <a:ext cx="10287000" cy="1143000"/>
          </a:xfrm>
          <a:gradFill rotWithShape="0">
            <a:gsLst>
              <a:gs pos="0">
                <a:srgbClr val="4002D4">
                  <a:gamma/>
                  <a:shade val="29804"/>
                  <a:invGamma/>
                </a:srgbClr>
              </a:gs>
              <a:gs pos="50000">
                <a:srgbClr val="4002D4"/>
              </a:gs>
              <a:gs pos="100000">
                <a:srgbClr val="4002D4">
                  <a:gamma/>
                  <a:shade val="2980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altLang="en-US" sz="4800" b="0" i="1" dirty="0">
                <a:solidFill>
                  <a:srgbClr val="D1D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Organizational Format</a:t>
            </a:r>
          </a:p>
        </p:txBody>
      </p:sp>
      <p:sp>
        <p:nvSpPr>
          <p:cNvPr id="24582" name="Rectangle 51">
            <a:extLst>
              <a:ext uri="{FF2B5EF4-FFF2-40B4-BE49-F238E27FC236}">
                <a16:creationId xmlns:a16="http://schemas.microsoft.com/office/drawing/2014/main" id="{D3E1784E-68AF-DCA6-BDF6-0B4D034A4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3" name="Rectangle 52">
            <a:extLst>
              <a:ext uri="{FF2B5EF4-FFF2-40B4-BE49-F238E27FC236}">
                <a16:creationId xmlns:a16="http://schemas.microsoft.com/office/drawing/2014/main" id="{AC7DF80B-230D-0DFA-9032-C8F5C072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BCBCB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53A2A-906B-5ACB-98BE-CCA2655A7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790" y="1524000"/>
            <a:ext cx="6062510" cy="51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449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raining">
  <a:themeElements>
    <a:clrScheme name="">
      <a:dk1>
        <a:srgbClr val="6E0043"/>
      </a:dk1>
      <a:lt1>
        <a:srgbClr val="FAFD00"/>
      </a:lt1>
      <a:dk2>
        <a:srgbClr val="000066"/>
      </a:dk2>
      <a:lt2>
        <a:srgbClr val="FFFFFF"/>
      </a:lt2>
      <a:accent1>
        <a:srgbClr val="00B7A5"/>
      </a:accent1>
      <a:accent2>
        <a:srgbClr val="618FFD"/>
      </a:accent2>
      <a:accent3>
        <a:srgbClr val="AAAAB8"/>
      </a:accent3>
      <a:accent4>
        <a:srgbClr val="D6D800"/>
      </a:accent4>
      <a:accent5>
        <a:srgbClr val="AAD8CF"/>
      </a:accent5>
      <a:accent6>
        <a:srgbClr val="5781E5"/>
      </a:accent6>
      <a:hlink>
        <a:srgbClr val="CECECE"/>
      </a:hlink>
      <a:folHlink>
        <a:srgbClr val="D93192"/>
      </a:folHlink>
    </a:clrScheme>
    <a:fontScheme name="Trai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6E0043"/>
    </a:dk1>
    <a:lt1>
      <a:srgbClr val="FAFD00"/>
    </a:lt1>
    <a:dk2>
      <a:srgbClr val="000066"/>
    </a:dk2>
    <a:lt2>
      <a:srgbClr val="FFFFFF"/>
    </a:lt2>
    <a:accent1>
      <a:srgbClr val="00B7A5"/>
    </a:accent1>
    <a:accent2>
      <a:srgbClr val="618FFD"/>
    </a:accent2>
    <a:accent3>
      <a:srgbClr val="AAAAB8"/>
    </a:accent3>
    <a:accent4>
      <a:srgbClr val="D6D800"/>
    </a:accent4>
    <a:accent5>
      <a:srgbClr val="AAD8CF"/>
    </a:accent5>
    <a:accent6>
      <a:srgbClr val="5781E5"/>
    </a:accent6>
    <a:hlink>
      <a:srgbClr val="CECECE"/>
    </a:hlink>
    <a:folHlink>
      <a:srgbClr val="D931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Pages>115</Pages>
  <Words>2167</Words>
  <Application>Microsoft Office PowerPoint</Application>
  <PresentationFormat>35mm Slides</PresentationFormat>
  <Paragraphs>507</Paragraphs>
  <Slides>63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Arial Black</vt:lpstr>
      <vt:lpstr>Training</vt:lpstr>
      <vt:lpstr>MS Org Chart</vt:lpstr>
      <vt:lpstr>Image</vt:lpstr>
      <vt:lpstr>W195T – Overview of the Incident Command System (ICS)</vt:lpstr>
      <vt:lpstr>Incident Command System</vt:lpstr>
      <vt:lpstr>Incident Command System</vt:lpstr>
      <vt:lpstr>Purpose</vt:lpstr>
      <vt:lpstr>The ICS process must</vt:lpstr>
      <vt:lpstr>ICS General Tasks</vt:lpstr>
      <vt:lpstr>ICS Concepts</vt:lpstr>
      <vt:lpstr>Organizational Format</vt:lpstr>
      <vt:lpstr>Organizational Format</vt:lpstr>
      <vt:lpstr>Maintain Accountability</vt:lpstr>
      <vt:lpstr>Span of Control</vt:lpstr>
      <vt:lpstr>PowerPoint Presentation</vt:lpstr>
      <vt:lpstr>Typical Organizational Structure</vt:lpstr>
      <vt:lpstr>Expanding Incident Structure</vt:lpstr>
      <vt:lpstr>PowerPoint Presentation</vt:lpstr>
      <vt:lpstr>Common Terminology</vt:lpstr>
      <vt:lpstr>PowerPoint Presentation</vt:lpstr>
      <vt:lpstr>ICS Management Functions </vt:lpstr>
      <vt:lpstr>PowerPoint Presentation</vt:lpstr>
      <vt:lpstr>PowerPoint Presentation</vt:lpstr>
      <vt:lpstr>Command &amp; General Staff</vt:lpstr>
      <vt:lpstr>Incident Commander</vt:lpstr>
      <vt:lpstr>Public Information Officer</vt:lpstr>
      <vt:lpstr>Safety Officer</vt:lpstr>
      <vt:lpstr>Liaison Officer </vt:lpstr>
      <vt:lpstr>Operations Section</vt:lpstr>
      <vt:lpstr>Operations Section</vt:lpstr>
      <vt:lpstr>Divisions (Geographic)</vt:lpstr>
      <vt:lpstr>Groups</vt:lpstr>
      <vt:lpstr>Staging</vt:lpstr>
      <vt:lpstr>Staging Areas</vt:lpstr>
      <vt:lpstr>Strike Team</vt:lpstr>
      <vt:lpstr>Task Force</vt:lpstr>
      <vt:lpstr>Single Resource</vt:lpstr>
      <vt:lpstr>Planning Section</vt:lpstr>
      <vt:lpstr>PowerPoint Presentation</vt:lpstr>
      <vt:lpstr>Finance/Admin Section</vt:lpstr>
      <vt:lpstr>Incident Facilities</vt:lpstr>
      <vt:lpstr>Incident Command Post</vt:lpstr>
      <vt:lpstr>Base</vt:lpstr>
      <vt:lpstr>Emergency Operations Center</vt:lpstr>
      <vt:lpstr>Incident Action Plan</vt:lpstr>
      <vt:lpstr>Management by Objectives</vt:lpstr>
      <vt:lpstr>ICS Tools</vt:lpstr>
      <vt:lpstr>ICS Form 201 Incident Briefing</vt:lpstr>
      <vt:lpstr>Resource Management</vt:lpstr>
      <vt:lpstr>Resource Management</vt:lpstr>
      <vt:lpstr>Checking In (Tagging In)</vt:lpstr>
      <vt:lpstr>Incident Typing</vt:lpstr>
      <vt:lpstr>Incident Typing Overview</vt:lpstr>
      <vt:lpstr>Type “5” Incident</vt:lpstr>
      <vt:lpstr>Type “4” Incident</vt:lpstr>
      <vt:lpstr>Type “3” Incident</vt:lpstr>
      <vt:lpstr>Type “2” Incident</vt:lpstr>
      <vt:lpstr>Type “1” Incident</vt:lpstr>
      <vt:lpstr>Incident Management Assistance Teams (IMATs)</vt:lpstr>
      <vt:lpstr>Incident Command System</vt:lpstr>
      <vt:lpstr>Dispatch</vt:lpstr>
      <vt:lpstr>Size Up Completed</vt:lpstr>
      <vt:lpstr>Follow-up Information</vt:lpstr>
      <vt:lpstr>Follow-up Information</vt:lpstr>
      <vt:lpstr>Follow-up Information</vt:lpstr>
      <vt:lpstr>After-Action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 Management System</dc:title>
  <dc:subject/>
  <dc:creator>Dale Rowley</dc:creator>
  <cp:keywords/>
  <dc:description/>
  <cp:lastModifiedBy>Dale Rowley</cp:lastModifiedBy>
  <cp:revision>76</cp:revision>
  <cp:lastPrinted>1996-05-22T13:04:26Z</cp:lastPrinted>
  <dcterms:created xsi:type="dcterms:W3CDTF">1995-06-16T09:39:54Z</dcterms:created>
  <dcterms:modified xsi:type="dcterms:W3CDTF">2026-01-30T20:24:18Z</dcterms:modified>
</cp:coreProperties>
</file>