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0"/>
  </p:notesMasterIdLst>
  <p:handoutMasterIdLst>
    <p:handoutMasterId r:id="rId61"/>
  </p:handoutMasterIdLst>
  <p:sldIdLst>
    <p:sldId id="257" r:id="rId3"/>
    <p:sldId id="266" r:id="rId4"/>
    <p:sldId id="317" r:id="rId5"/>
    <p:sldId id="337" r:id="rId6"/>
    <p:sldId id="271" r:id="rId7"/>
    <p:sldId id="330" r:id="rId8"/>
    <p:sldId id="357" r:id="rId9"/>
    <p:sldId id="356" r:id="rId10"/>
    <p:sldId id="316" r:id="rId11"/>
    <p:sldId id="306" r:id="rId12"/>
    <p:sldId id="307" r:id="rId13"/>
    <p:sldId id="328" r:id="rId14"/>
    <p:sldId id="302" r:id="rId15"/>
    <p:sldId id="303" r:id="rId16"/>
    <p:sldId id="358" r:id="rId17"/>
    <p:sldId id="359" r:id="rId18"/>
    <p:sldId id="360" r:id="rId19"/>
    <p:sldId id="361" r:id="rId20"/>
    <p:sldId id="362" r:id="rId21"/>
    <p:sldId id="363" r:id="rId22"/>
    <p:sldId id="364" r:id="rId23"/>
    <p:sldId id="365" r:id="rId24"/>
    <p:sldId id="366" r:id="rId25"/>
    <p:sldId id="367" r:id="rId26"/>
    <p:sldId id="368" r:id="rId27"/>
    <p:sldId id="371" r:id="rId28"/>
    <p:sldId id="319" r:id="rId29"/>
    <p:sldId id="372" r:id="rId30"/>
    <p:sldId id="373" r:id="rId31"/>
    <p:sldId id="322" r:id="rId32"/>
    <p:sldId id="323" r:id="rId33"/>
    <p:sldId id="325" r:id="rId34"/>
    <p:sldId id="326" r:id="rId35"/>
    <p:sldId id="309" r:id="rId36"/>
    <p:sldId id="334" r:id="rId37"/>
    <p:sldId id="260" r:id="rId38"/>
    <p:sldId id="263" r:id="rId39"/>
    <p:sldId id="273" r:id="rId40"/>
    <p:sldId id="274" r:id="rId41"/>
    <p:sldId id="278" r:id="rId42"/>
    <p:sldId id="338" r:id="rId43"/>
    <p:sldId id="280" r:id="rId44"/>
    <p:sldId id="281" r:id="rId45"/>
    <p:sldId id="333" r:id="rId46"/>
    <p:sldId id="339" r:id="rId47"/>
    <p:sldId id="335" r:id="rId48"/>
    <p:sldId id="282" r:id="rId49"/>
    <p:sldId id="340" r:id="rId50"/>
    <p:sldId id="293" r:id="rId51"/>
    <p:sldId id="345" r:id="rId52"/>
    <p:sldId id="348" r:id="rId53"/>
    <p:sldId id="308" r:id="rId54"/>
    <p:sldId id="313" r:id="rId55"/>
    <p:sldId id="349" r:id="rId56"/>
    <p:sldId id="318" r:id="rId57"/>
    <p:sldId id="320" r:id="rId58"/>
    <p:sldId id="374" r:id="rId59"/>
  </p:sldIdLst>
  <p:sldSz cx="9144000" cy="6858000" type="screen4x3"/>
  <p:notesSz cx="7099300" cy="93853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2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95097" autoAdjust="0"/>
  </p:normalViewPr>
  <p:slideViewPr>
    <p:cSldViewPr showGuides="1">
      <p:cViewPr varScale="1">
        <p:scale>
          <a:sx n="76" d="100"/>
          <a:sy n="76" d="100"/>
        </p:scale>
        <p:origin x="989" y="5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8352"/>
    </p:cViewPr>
  </p:sorterViewPr>
  <p:notesViewPr>
    <p:cSldViewPr showGuides="1">
      <p:cViewPr>
        <p:scale>
          <a:sx n="100" d="100"/>
          <a:sy n="100" d="100"/>
        </p:scale>
        <p:origin x="2270" y="-1181"/>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1"/>
            <a:ext cx="7099300" cy="468644"/>
          </a:xfrm>
          <a:prstGeom prst="rect">
            <a:avLst/>
          </a:prstGeom>
          <a:noFill/>
          <a:ln w="9525">
            <a:noFill/>
            <a:miter lim="800000"/>
            <a:headEnd/>
            <a:tailEnd/>
          </a:ln>
          <a:effectLst/>
        </p:spPr>
        <p:txBody>
          <a:bodyPr vert="horz" wrap="square" lIns="89097" tIns="44548" rIns="89097" bIns="44548"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8" name="Rectangle 7"/>
          <p:cNvSpPr/>
          <p:nvPr/>
        </p:nvSpPr>
        <p:spPr>
          <a:xfrm>
            <a:off x="0" y="1"/>
            <a:ext cx="7099300" cy="498385"/>
          </a:xfrm>
          <a:prstGeom prst="rect">
            <a:avLst/>
          </a:prstGeom>
        </p:spPr>
        <p:txBody>
          <a:bodyPr lIns="94185" tIns="47093" rIns="94185" bIns="47093">
            <a:spAutoFit/>
          </a:bodyPr>
          <a:lstStyle/>
          <a:p>
            <a:pPr>
              <a:defRPr/>
            </a:pPr>
            <a:r>
              <a:rPr lang="en-US" sz="1300" b="1" dirty="0"/>
              <a:t>ICS-402: Incident Command System (ICS) Overview for Executives/Senior Officials (</a:t>
            </a:r>
            <a:r>
              <a:rPr lang="en-US" sz="1300" b="1" dirty="0" err="1"/>
              <a:t>G402</a:t>
            </a:r>
            <a:r>
              <a:rPr lang="en-US" sz="1300" b="1" dirty="0"/>
              <a:t>)</a:t>
            </a:r>
            <a:endParaRPr lang="en-US" sz="6200" b="1" dirty="0">
              <a:solidFill>
                <a:schemeClr val="bg1"/>
              </a:solidFill>
            </a:endParaRPr>
          </a:p>
        </p:txBody>
      </p:sp>
      <p:sp>
        <p:nvSpPr>
          <p:cNvPr id="22" name="Rectangle 6"/>
          <p:cNvSpPr>
            <a:spLocks noChangeArrowheads="1"/>
          </p:cNvSpPr>
          <p:nvPr/>
        </p:nvSpPr>
        <p:spPr bwMode="auto">
          <a:xfrm>
            <a:off x="1" y="9150979"/>
            <a:ext cx="3076672" cy="251392"/>
          </a:xfrm>
          <a:prstGeom prst="rect">
            <a:avLst/>
          </a:prstGeom>
          <a:noFill/>
          <a:ln w="9525">
            <a:noFill/>
            <a:miter lim="800000"/>
            <a:headEnd/>
            <a:tailEnd/>
          </a:ln>
        </p:spPr>
        <p:txBody>
          <a:bodyPr lIns="94185" tIns="47093" rIns="94185" bIns="47093"/>
          <a:lstStyle>
            <a:lvl1pPr>
              <a:defRPr sz="1100" b="1">
                <a:latin typeface="Arial" pitchFamily="34" charset="0"/>
                <a:cs typeface="Arial" pitchFamily="34" charset="0"/>
              </a:defRPr>
            </a:lvl1pPr>
          </a:lstStyle>
          <a:p>
            <a:pPr>
              <a:defRPr/>
            </a:pPr>
            <a:r>
              <a:rPr lang="en-US" dirty="0">
                <a:solidFill>
                  <a:prstClr val="black"/>
                </a:solidFill>
              </a:rPr>
              <a:t>October 2013</a:t>
            </a:r>
          </a:p>
        </p:txBody>
      </p:sp>
      <p:cxnSp>
        <p:nvCxnSpPr>
          <p:cNvPr id="10" name="Straight Connector 9"/>
          <p:cNvCxnSpPr/>
          <p:nvPr/>
        </p:nvCxnSpPr>
        <p:spPr>
          <a:xfrm>
            <a:off x="0" y="307256"/>
            <a:ext cx="7099300" cy="1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9172704"/>
            <a:ext cx="7099300" cy="1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859" name="Rectangle 7"/>
          <p:cNvSpPr txBox="1">
            <a:spLocks noGrp="1" noChangeArrowheads="1"/>
          </p:cNvSpPr>
          <p:nvPr/>
        </p:nvSpPr>
        <p:spPr bwMode="auto">
          <a:xfrm>
            <a:off x="6231917" y="9150979"/>
            <a:ext cx="865843" cy="234321"/>
          </a:xfrm>
          <a:prstGeom prst="rect">
            <a:avLst/>
          </a:prstGeom>
          <a:noFill/>
          <a:ln w="9525">
            <a:noFill/>
            <a:miter lim="800000"/>
            <a:headEnd/>
            <a:tailEnd/>
          </a:ln>
        </p:spPr>
        <p:txBody>
          <a:bodyPr lIns="94185" tIns="47093" rIns="94185" bIns="47093"/>
          <a:lstStyle/>
          <a:p>
            <a:pPr algn="r">
              <a:defRPr/>
            </a:pPr>
            <a:r>
              <a:rPr lang="en-US" sz="1100" b="1" dirty="0"/>
              <a:t>Page </a:t>
            </a:r>
            <a:fld id="{7E79144C-726E-418E-9AAA-320046B7C799}" type="slidenum">
              <a:rPr lang="en-US" sz="1100" b="1"/>
              <a:pPr algn="r">
                <a:defRPr/>
              </a:pPr>
              <a:t>‹#›</a:t>
            </a:fld>
            <a:endParaRPr lang="en-US" sz="1100" b="1" dirty="0"/>
          </a:p>
        </p:txBody>
      </p:sp>
    </p:spTree>
    <p:extLst>
      <p:ext uri="{BB962C8B-B14F-4D97-AF65-F5344CB8AC3E}">
        <p14:creationId xmlns:p14="http://schemas.microsoft.com/office/powerpoint/2010/main" val="12723927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theme" Target="../theme/theme3.xml"/><Relationship Id="rId5" Type="http://schemas.openxmlformats.org/officeDocument/2006/relationships/image" Target="../media/image4.emf"/><Relationship Id="rId4" Type="http://schemas.openxmlformats.org/officeDocument/2006/relationships/oleObject" Target="../embeddings/oleObject2.bin"/></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03325" y="547688"/>
            <a:ext cx="4770438" cy="3578225"/>
          </a:xfrm>
          <a:prstGeom prst="rect">
            <a:avLst/>
          </a:prstGeom>
          <a:noFill/>
          <a:ln w="12700">
            <a:solidFill>
              <a:prstClr val="black"/>
            </a:solidFill>
          </a:ln>
        </p:spPr>
        <p:txBody>
          <a:bodyPr vert="horz" lIns="94185" tIns="47093" rIns="94185" bIns="47093" rtlCol="0" anchor="ctr"/>
          <a:lstStyle/>
          <a:p>
            <a:pPr lvl="0"/>
            <a:endParaRPr lang="en-US" noProof="0" dirty="0"/>
          </a:p>
        </p:txBody>
      </p:sp>
      <p:sp>
        <p:nvSpPr>
          <p:cNvPr id="5" name="Notes Placeholder 4"/>
          <p:cNvSpPr>
            <a:spLocks noGrp="1"/>
          </p:cNvSpPr>
          <p:nvPr>
            <p:ph type="body" sz="quarter" idx="3"/>
          </p:nvPr>
        </p:nvSpPr>
        <p:spPr>
          <a:xfrm>
            <a:off x="710240" y="4692650"/>
            <a:ext cx="5678823" cy="4379186"/>
          </a:xfrm>
          <a:prstGeom prst="rect">
            <a:avLst/>
          </a:prstGeom>
          <a:noFill/>
        </p:spPr>
        <p:txBody>
          <a:bodyPr vert="horz" lIns="94185" tIns="47093" rIns="94185" bIns="4709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Rectangle 7"/>
          <p:cNvSpPr/>
          <p:nvPr/>
        </p:nvSpPr>
        <p:spPr>
          <a:xfrm>
            <a:off x="0" y="1"/>
            <a:ext cx="7099300" cy="498385"/>
          </a:xfrm>
          <a:prstGeom prst="rect">
            <a:avLst/>
          </a:prstGeom>
        </p:spPr>
        <p:txBody>
          <a:bodyPr lIns="94185" tIns="47093" rIns="94185" bIns="47093">
            <a:spAutoFit/>
          </a:bodyPr>
          <a:lstStyle/>
          <a:p>
            <a:pPr>
              <a:defRPr/>
            </a:pPr>
            <a:r>
              <a:rPr lang="en-US" sz="1300" b="1" dirty="0"/>
              <a:t>ICS-402: Incident Command System (ICS) Overview for Executives/Senior Officials (</a:t>
            </a:r>
            <a:r>
              <a:rPr lang="en-US" sz="1300" b="1" dirty="0" err="1"/>
              <a:t>G402</a:t>
            </a:r>
            <a:r>
              <a:rPr lang="en-US" sz="1300" b="1" dirty="0"/>
              <a:t>)</a:t>
            </a:r>
            <a:endParaRPr lang="en-US" sz="6200" b="1" dirty="0">
              <a:solidFill>
                <a:schemeClr val="bg1"/>
              </a:solidFill>
            </a:endParaRPr>
          </a:p>
        </p:txBody>
      </p:sp>
      <p:cxnSp>
        <p:nvCxnSpPr>
          <p:cNvPr id="10" name="Straight Connector 9"/>
          <p:cNvCxnSpPr/>
          <p:nvPr/>
        </p:nvCxnSpPr>
        <p:spPr>
          <a:xfrm>
            <a:off x="0" y="307256"/>
            <a:ext cx="7099300" cy="1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4222455"/>
            <a:ext cx="7099300" cy="1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26" name="Object 2"/>
          <p:cNvGraphicFramePr>
            <a:graphicFrameLocks noChangeAspect="1"/>
          </p:cNvGraphicFramePr>
          <p:nvPr/>
        </p:nvGraphicFramePr>
        <p:xfrm>
          <a:off x="365134" y="662620"/>
          <a:ext cx="511495" cy="507439"/>
        </p:xfrm>
        <a:graphic>
          <a:graphicData uri="http://schemas.openxmlformats.org/presentationml/2006/ole">
            <mc:AlternateContent xmlns:mc="http://schemas.openxmlformats.org/markup-compatibility/2006">
              <mc:Choice xmlns:v="urn:schemas-microsoft-com:vml" Requires="v">
                <p:oleObj name="Document" r:id="rId2" imgW="467380" imgH="450609" progId="Word.Document.8">
                  <p:embed/>
                </p:oleObj>
              </mc:Choice>
              <mc:Fallback>
                <p:oleObj name="Document" r:id="rId2" imgW="467380" imgH="450609"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4" y="662620"/>
                        <a:ext cx="511495" cy="50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9"/>
          <p:cNvSpPr txBox="1">
            <a:spLocks noChangeArrowheads="1"/>
          </p:cNvSpPr>
          <p:nvPr/>
        </p:nvSpPr>
        <p:spPr bwMode="auto">
          <a:xfrm>
            <a:off x="246504" y="1107987"/>
            <a:ext cx="1053802" cy="509046"/>
          </a:xfrm>
          <a:prstGeom prst="rect">
            <a:avLst/>
          </a:prstGeom>
          <a:noFill/>
          <a:ln w="9525">
            <a:noFill/>
            <a:miter lim="800000"/>
            <a:headEnd/>
            <a:tailEnd/>
          </a:ln>
          <a:effectLst/>
        </p:spPr>
        <p:txBody>
          <a:bodyPr lIns="104755" tIns="52378" rIns="104755" bIns="52378">
            <a:spAutoFit/>
          </a:bodyPr>
          <a:lstStyle/>
          <a:p>
            <a:pPr defTabSz="1048131" eaLnBrk="0" fontAlgn="auto" hangingPunct="0">
              <a:spcBef>
                <a:spcPct val="50000"/>
              </a:spcBef>
              <a:spcAft>
                <a:spcPts val="0"/>
              </a:spcAft>
              <a:defRPr/>
            </a:pPr>
            <a:r>
              <a:rPr lang="en-US" sz="1300" b="1" dirty="0">
                <a:cs typeface="+mn-cs"/>
              </a:rPr>
              <a:t>Display </a:t>
            </a:r>
            <a:br>
              <a:rPr lang="en-US" sz="1300" b="1" dirty="0">
                <a:cs typeface="+mn-cs"/>
              </a:rPr>
            </a:br>
            <a:r>
              <a:rPr lang="en-US" sz="1300" b="1" dirty="0">
                <a:cs typeface="+mn-cs"/>
              </a:rPr>
              <a:t>the Visual</a:t>
            </a:r>
            <a:endParaRPr lang="en-US" dirty="0">
              <a:latin typeface="Times New Roman" pitchFamily="18" charset="0"/>
              <a:cs typeface="+mn-cs"/>
            </a:endParaRPr>
          </a:p>
        </p:txBody>
      </p:sp>
      <p:graphicFrame>
        <p:nvGraphicFramePr>
          <p:cNvPr id="1027" name="Object 3"/>
          <p:cNvGraphicFramePr>
            <a:graphicFrameLocks noChangeAspect="1"/>
          </p:cNvGraphicFramePr>
          <p:nvPr/>
        </p:nvGraphicFramePr>
        <p:xfrm>
          <a:off x="237260" y="4301596"/>
          <a:ext cx="523819" cy="476404"/>
        </p:xfrm>
        <a:graphic>
          <a:graphicData uri="http://schemas.openxmlformats.org/presentationml/2006/ole">
            <mc:AlternateContent xmlns:mc="http://schemas.openxmlformats.org/markup-compatibility/2006">
              <mc:Choice xmlns:v="urn:schemas-microsoft-com:vml" Requires="v">
                <p:oleObj name="Document" r:id="rId4" imgW="471344" imgH="430094" progId="Word.Document.8">
                  <p:embed/>
                </p:oleObj>
              </mc:Choice>
              <mc:Fallback>
                <p:oleObj name="Document" r:id="rId4" imgW="471344" imgH="430094"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60" y="4301596"/>
                        <a:ext cx="523819" cy="47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2"/>
          <p:cNvSpPr txBox="1">
            <a:spLocks noChangeArrowheads="1"/>
          </p:cNvSpPr>
          <p:nvPr/>
        </p:nvSpPr>
        <p:spPr bwMode="auto">
          <a:xfrm>
            <a:off x="658768" y="4376561"/>
            <a:ext cx="1506472" cy="301647"/>
          </a:xfrm>
          <a:prstGeom prst="rect">
            <a:avLst/>
          </a:prstGeom>
          <a:noFill/>
          <a:ln w="9525">
            <a:noFill/>
            <a:miter lim="800000"/>
            <a:headEnd/>
            <a:tailEnd/>
          </a:ln>
          <a:effectLst/>
        </p:spPr>
        <p:txBody>
          <a:bodyPr wrap="none" lIns="99095" tIns="49549" rIns="99095" bIns="49549" anchor="ctr">
            <a:spAutoFit/>
          </a:bodyPr>
          <a:lstStyle/>
          <a:p>
            <a:pPr algn="ctr" defTabSz="990900" eaLnBrk="0" fontAlgn="auto" hangingPunct="0">
              <a:spcBef>
                <a:spcPct val="50000"/>
              </a:spcBef>
              <a:spcAft>
                <a:spcPts val="0"/>
              </a:spcAft>
              <a:defRPr/>
            </a:pPr>
            <a:r>
              <a:rPr lang="en-US" sz="1300" b="1" dirty="0">
                <a:cs typeface="+mn-cs"/>
              </a:rPr>
              <a:t>Instructor Notes</a:t>
            </a:r>
          </a:p>
        </p:txBody>
      </p:sp>
      <p:cxnSp>
        <p:nvCxnSpPr>
          <p:cNvPr id="16" name="Straight Connector 15"/>
          <p:cNvCxnSpPr/>
          <p:nvPr/>
        </p:nvCxnSpPr>
        <p:spPr>
          <a:xfrm>
            <a:off x="0" y="9172704"/>
            <a:ext cx="7099300" cy="1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6"/>
          <p:cNvSpPr>
            <a:spLocks noGrp="1" noChangeArrowheads="1"/>
          </p:cNvSpPr>
          <p:nvPr>
            <p:ph type="ftr" sz="quarter" idx="4"/>
          </p:nvPr>
        </p:nvSpPr>
        <p:spPr>
          <a:xfrm>
            <a:off x="1" y="9150979"/>
            <a:ext cx="3076672" cy="251392"/>
          </a:xfrm>
          <a:prstGeom prst="rect">
            <a:avLst/>
          </a:prstGeom>
          <a:ln/>
        </p:spPr>
        <p:txBody>
          <a:bodyPr lIns="94185" tIns="47093" rIns="94185" bIns="47093"/>
          <a:lstStyle>
            <a:lvl1pPr>
              <a:defRPr sz="1100" b="1">
                <a:solidFill>
                  <a:prstClr val="black"/>
                </a:solidFill>
                <a:latin typeface="Arial" pitchFamily="34" charset="0"/>
                <a:cs typeface="Arial" pitchFamily="34" charset="0"/>
              </a:defRPr>
            </a:lvl1pPr>
          </a:lstStyle>
          <a:p>
            <a:pPr>
              <a:defRPr/>
            </a:pPr>
            <a:endParaRPr lang="en-US" dirty="0"/>
          </a:p>
        </p:txBody>
      </p:sp>
      <p:sp>
        <p:nvSpPr>
          <p:cNvPr id="23" name="Rectangle 7"/>
          <p:cNvSpPr>
            <a:spLocks noGrp="1" noChangeArrowheads="1"/>
          </p:cNvSpPr>
          <p:nvPr>
            <p:ph type="sldNum" sz="quarter" idx="5"/>
          </p:nvPr>
        </p:nvSpPr>
        <p:spPr>
          <a:xfrm>
            <a:off x="6231917" y="9150979"/>
            <a:ext cx="865843" cy="234321"/>
          </a:xfrm>
          <a:prstGeom prst="rect">
            <a:avLst/>
          </a:prstGeom>
          <a:ln/>
        </p:spPr>
        <p:txBody>
          <a:bodyPr lIns="94185" tIns="47093" rIns="94185" bIns="47093"/>
          <a:lstStyle>
            <a:lvl1pPr algn="r">
              <a:defRPr sz="1100" b="1">
                <a:solidFill>
                  <a:prstClr val="black"/>
                </a:solidFill>
                <a:latin typeface="Arial" pitchFamily="34" charset="0"/>
                <a:cs typeface="Arial" pitchFamily="34" charset="0"/>
              </a:defRPr>
            </a:lvl1pPr>
          </a:lstStyle>
          <a:p>
            <a:pPr>
              <a:defRPr/>
            </a:pPr>
            <a:r>
              <a:rPr lang="en-US"/>
              <a:t>Page </a:t>
            </a:r>
            <a:fld id="{6646A442-4241-4CE8-B844-3FC1B2BDD76F}" type="slidenum">
              <a:rPr lang="en-US"/>
              <a:pPr>
                <a:defRPr/>
              </a:pPr>
              <a:t>‹#›</a:t>
            </a:fld>
            <a:endParaRPr lang="en-US"/>
          </a:p>
        </p:txBody>
      </p:sp>
    </p:spTree>
    <p:extLst>
      <p:ext uri="{BB962C8B-B14F-4D97-AF65-F5344CB8AC3E}">
        <p14:creationId xmlns:p14="http://schemas.microsoft.com/office/powerpoint/2010/main" val="345651775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000" kern="1200">
        <a:solidFill>
          <a:schemeClr val="tx1"/>
        </a:solidFill>
        <a:latin typeface="Arial" pitchFamily="34" charset="0"/>
        <a:ea typeface="+mn-ea"/>
        <a:cs typeface="Arial" pitchFamily="34" charset="0"/>
      </a:defRPr>
    </a:lvl1pPr>
    <a:lvl2pPr marL="234950" indent="-176213" algn="l" rtl="0" eaLnBrk="0" fontAlgn="base" hangingPunct="0">
      <a:spcBef>
        <a:spcPct val="30000"/>
      </a:spcBef>
      <a:spcAft>
        <a:spcPct val="0"/>
      </a:spcAft>
      <a:buChar char="•"/>
      <a:defRPr lang="en-US" sz="1000" kern="1200" dirty="0">
        <a:solidFill>
          <a:schemeClr val="tx1"/>
        </a:solidFill>
        <a:latin typeface="Arial" pitchFamily="34" charset="0"/>
        <a:ea typeface="+mn-ea"/>
        <a:cs typeface="Arial" pitchFamily="34" charset="0"/>
      </a:defRPr>
    </a:lvl2pPr>
    <a:lvl3pPr marL="457200" indent="-176213" algn="l" rtl="0" eaLnBrk="0" fontAlgn="base" hangingPunct="0">
      <a:spcBef>
        <a:spcPct val="30000"/>
      </a:spcBef>
      <a:spcAft>
        <a:spcPct val="0"/>
      </a:spcAft>
      <a:buChar char="•"/>
      <a:defRPr lang="en-US" sz="1000" kern="1200" dirty="0">
        <a:solidFill>
          <a:schemeClr val="tx1"/>
        </a:solidFill>
        <a:latin typeface="Arial" pitchFamily="34" charset="0"/>
        <a:ea typeface="+mn-ea"/>
        <a:cs typeface="Arial" pitchFamily="34" charset="0"/>
      </a:defRPr>
    </a:lvl3pPr>
    <a:lvl4pPr marL="692150" indent="-176213" algn="l" rtl="0" eaLnBrk="0" fontAlgn="base" hangingPunct="0">
      <a:spcBef>
        <a:spcPct val="30000"/>
      </a:spcBef>
      <a:spcAft>
        <a:spcPct val="0"/>
      </a:spcAft>
      <a:buChar char="•"/>
      <a:defRPr lang="en-US" sz="1000" kern="1200" dirty="0">
        <a:solidFill>
          <a:schemeClr val="tx1"/>
        </a:solidFill>
        <a:latin typeface="Arial" pitchFamily="34" charset="0"/>
        <a:ea typeface="+mn-ea"/>
        <a:cs typeface="Arial" pitchFamily="34" charset="0"/>
      </a:defRPr>
    </a:lvl4pPr>
    <a:lvl5pPr marL="914400" indent="-222250" algn="l" rtl="0" eaLnBrk="0" fontAlgn="base" hangingPunct="0">
      <a:spcBef>
        <a:spcPct val="30000"/>
      </a:spcBef>
      <a:spcAft>
        <a:spcPct val="0"/>
      </a:spcAft>
      <a:buChar char="•"/>
      <a:defRPr lang="en-US" sz="1000" kern="1200" dirty="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sz="900" dirty="0">
                <a:latin typeface="Arial" charset="0"/>
                <a:cs typeface="Arial" charset="0"/>
              </a:rPr>
              <a:t>Purpose: The purpose of this course is to provide an orientation to the Incident Command System (ICS) for Executives and Senior Officials (including elected officials, city/county managers, agency administrators, etc.). </a:t>
            </a:r>
            <a:br>
              <a:rPr lang="en-US" sz="900" dirty="0">
                <a:latin typeface="Arial" charset="0"/>
                <a:cs typeface="Arial" charset="0"/>
              </a:rPr>
            </a:br>
            <a:br>
              <a:rPr lang="en-US" sz="900" dirty="0">
                <a:latin typeface="Arial" charset="0"/>
                <a:cs typeface="Arial" charset="0"/>
              </a:rPr>
            </a:br>
            <a:r>
              <a:rPr lang="en-US" sz="900" dirty="0">
                <a:latin typeface="Arial" charset="0"/>
                <a:cs typeface="Arial" charset="0"/>
              </a:rPr>
              <a:t>Time: 2 hours</a:t>
            </a:r>
            <a:br>
              <a:rPr lang="en-US" sz="900" dirty="0">
                <a:latin typeface="Arial" charset="0"/>
                <a:cs typeface="Arial" charset="0"/>
              </a:rPr>
            </a:br>
            <a:br>
              <a:rPr lang="en-US" sz="900" dirty="0">
                <a:latin typeface="Arial" charset="0"/>
                <a:cs typeface="Arial" charset="0"/>
              </a:rPr>
            </a:br>
            <a:r>
              <a:rPr lang="en-US" sz="900" dirty="0">
                <a:latin typeface="Arial" charset="0"/>
                <a:cs typeface="Arial" charset="0"/>
              </a:rPr>
              <a:t>Content Outline: This presentation includes the following major topics:</a:t>
            </a:r>
          </a:p>
          <a:p>
            <a:pPr lvl="1" eaLnBrk="1" hangingPunct="1"/>
            <a:r>
              <a:rPr sz="900" dirty="0">
                <a:latin typeface="Arial" charset="0"/>
                <a:cs typeface="Arial" charset="0"/>
              </a:rPr>
              <a:t>Part 1:</a:t>
            </a:r>
            <a:r>
              <a:rPr lang="en-US" sz="900" dirty="0">
                <a:latin typeface="Arial" charset="0"/>
                <a:cs typeface="Arial" charset="0"/>
              </a:rPr>
              <a:t> </a:t>
            </a:r>
            <a:r>
              <a:rPr sz="900" dirty="0">
                <a:latin typeface="Arial" charset="0"/>
                <a:cs typeface="Arial" charset="0"/>
              </a:rPr>
              <a:t>What Is ICS?</a:t>
            </a:r>
          </a:p>
          <a:p>
            <a:pPr lvl="1" eaLnBrk="1" hangingPunct="1"/>
            <a:r>
              <a:rPr sz="900" dirty="0">
                <a:latin typeface="Arial" charset="0"/>
                <a:cs typeface="Arial" charset="0"/>
              </a:rPr>
              <a:t>Part 2:</a:t>
            </a:r>
            <a:r>
              <a:rPr lang="en-US" sz="900" dirty="0">
                <a:latin typeface="Arial" charset="0"/>
                <a:cs typeface="Arial" charset="0"/>
              </a:rPr>
              <a:t> </a:t>
            </a:r>
            <a:r>
              <a:rPr sz="900" dirty="0">
                <a:latin typeface="Arial" charset="0"/>
                <a:cs typeface="Arial" charset="0"/>
              </a:rPr>
              <a:t>ICS Organization &amp; Features</a:t>
            </a:r>
          </a:p>
          <a:p>
            <a:pPr lvl="1" eaLnBrk="1" hangingPunct="1"/>
            <a:r>
              <a:rPr sz="900" dirty="0">
                <a:latin typeface="Arial" charset="0"/>
                <a:cs typeface="Arial" charset="0"/>
              </a:rPr>
              <a:t>Part 3:</a:t>
            </a:r>
            <a:r>
              <a:rPr lang="en-US" sz="900" dirty="0">
                <a:latin typeface="Arial" charset="0"/>
                <a:cs typeface="Arial" charset="0"/>
              </a:rPr>
              <a:t> </a:t>
            </a:r>
            <a:r>
              <a:rPr sz="900" dirty="0">
                <a:latin typeface="Arial" charset="0"/>
                <a:cs typeface="Arial" charset="0"/>
              </a:rPr>
              <a:t>Unified &amp; Area Command</a:t>
            </a:r>
          </a:p>
          <a:p>
            <a:pPr lvl="1" eaLnBrk="1" hangingPunct="1"/>
            <a:r>
              <a:rPr sz="900" dirty="0">
                <a:latin typeface="Arial" charset="0"/>
                <a:cs typeface="Arial" charset="0"/>
              </a:rPr>
              <a:t>Part 4:</a:t>
            </a:r>
            <a:r>
              <a:rPr lang="en-US" sz="900" dirty="0">
                <a:latin typeface="Arial" charset="0"/>
                <a:cs typeface="Arial" charset="0"/>
              </a:rPr>
              <a:t> </a:t>
            </a:r>
            <a:r>
              <a:rPr sz="900" dirty="0">
                <a:latin typeface="Arial" charset="0"/>
                <a:cs typeface="Arial" charset="0"/>
              </a:rPr>
              <a:t>Coordination &amp; Incident Management Assessment</a:t>
            </a:r>
          </a:p>
          <a:p>
            <a:pPr lvl="1" eaLnBrk="1" hangingPunct="1"/>
            <a:r>
              <a:rPr sz="900" dirty="0">
                <a:latin typeface="Arial" charset="0"/>
                <a:cs typeface="Arial" charset="0"/>
              </a:rPr>
              <a:t>Part 5:</a:t>
            </a:r>
            <a:r>
              <a:rPr lang="en-US" sz="900" dirty="0">
                <a:latin typeface="Arial" charset="0"/>
                <a:cs typeface="Arial" charset="0"/>
              </a:rPr>
              <a:t> </a:t>
            </a:r>
            <a:r>
              <a:rPr sz="900" dirty="0">
                <a:latin typeface="Arial" charset="0"/>
                <a:cs typeface="Arial" charset="0"/>
              </a:rPr>
              <a:t>NIMS Preparedness</a:t>
            </a:r>
          </a:p>
          <a:p>
            <a:pPr eaLnBrk="1" hangingPunct="1">
              <a:spcBef>
                <a:spcPct val="0"/>
              </a:spcBef>
            </a:pPr>
            <a:br>
              <a:rPr lang="en-US" sz="900" dirty="0">
                <a:latin typeface="Arial" charset="0"/>
                <a:cs typeface="Arial" charset="0"/>
              </a:rPr>
            </a:br>
            <a:r>
              <a:rPr lang="en-US" sz="900" dirty="0">
                <a:latin typeface="Arial" charset="0"/>
                <a:cs typeface="Arial" charset="0"/>
              </a:rPr>
              <a:t>Equipment: </a:t>
            </a:r>
          </a:p>
          <a:p>
            <a:pPr lvl="1" eaLnBrk="1" hangingPunct="1"/>
            <a:r>
              <a:rPr sz="900" dirty="0">
                <a:latin typeface="Arial" charset="0"/>
                <a:cs typeface="Arial" charset="0"/>
              </a:rPr>
              <a:t>Computer and projector</a:t>
            </a:r>
          </a:p>
          <a:p>
            <a:pPr lvl="1" eaLnBrk="1" hangingPunct="1"/>
            <a:r>
              <a:rPr sz="900" dirty="0">
                <a:latin typeface="Arial" charset="0"/>
                <a:cs typeface="Arial" charset="0"/>
              </a:rPr>
              <a:t>Extension cord and power strip (if needed) </a:t>
            </a:r>
            <a:br>
              <a:rPr sz="900" dirty="0">
                <a:latin typeface="Arial" charset="0"/>
                <a:cs typeface="Arial" charset="0"/>
              </a:rPr>
            </a:br>
            <a:endParaRPr sz="900" dirty="0">
              <a:latin typeface="Arial" charset="0"/>
              <a:cs typeface="Arial" charset="0"/>
            </a:endParaRPr>
          </a:p>
          <a:p>
            <a:pPr eaLnBrk="1" hangingPunct="1">
              <a:spcBef>
                <a:spcPct val="0"/>
              </a:spcBef>
            </a:pPr>
            <a:r>
              <a:rPr lang="en-US" sz="900" dirty="0">
                <a:latin typeface="Arial" charset="0"/>
                <a:cs typeface="Arial" charset="0"/>
              </a:rPr>
              <a:t>Materials:</a:t>
            </a:r>
          </a:p>
          <a:p>
            <a:pPr lvl="1" eaLnBrk="1" hangingPunct="1"/>
            <a:r>
              <a:rPr sz="900" dirty="0">
                <a:latin typeface="Arial" charset="0"/>
                <a:cs typeface="Arial" charset="0"/>
              </a:rPr>
              <a:t>Copies of the Briefing Package - Recommend printing 2 slides per page in color.</a:t>
            </a:r>
            <a:r>
              <a:rPr lang="en-US" sz="900" dirty="0">
                <a:latin typeface="Arial" charset="0"/>
                <a:cs typeface="Arial" charset="0"/>
              </a:rPr>
              <a:t> </a:t>
            </a:r>
            <a:r>
              <a:rPr sz="900" dirty="0">
                <a:latin typeface="Arial" charset="0"/>
                <a:cs typeface="Arial" charset="0"/>
              </a:rPr>
              <a:t>You can use the accompanying PDF file to ensure proper printing.</a:t>
            </a:r>
          </a:p>
          <a:p>
            <a:pPr lvl="1" eaLnBrk="1" hangingPunct="1"/>
            <a:r>
              <a:rPr sz="900" dirty="0">
                <a:latin typeface="Arial" charset="0"/>
                <a:cs typeface="Arial" charset="0"/>
              </a:rPr>
              <a:t>Handout:</a:t>
            </a:r>
            <a:r>
              <a:rPr lang="en-US" sz="900" dirty="0">
                <a:latin typeface="Arial" charset="0"/>
                <a:cs typeface="Arial" charset="0"/>
              </a:rPr>
              <a:t> </a:t>
            </a:r>
            <a:r>
              <a:rPr sz="900" dirty="0">
                <a:latin typeface="Arial" charset="0"/>
                <a:cs typeface="Arial" charset="0"/>
              </a:rPr>
              <a:t>Resource Information and Checklists for Executives/Senior Officials (can be found at the end of this document)</a:t>
            </a:r>
          </a:p>
          <a:p>
            <a:pPr lvl="1" eaLnBrk="1" hangingPunct="1"/>
            <a:r>
              <a:rPr sz="900" dirty="0">
                <a:latin typeface="Arial" charset="0"/>
                <a:cs typeface="Arial" charset="0"/>
              </a:rPr>
              <a:t>Handout:</a:t>
            </a:r>
            <a:r>
              <a:rPr lang="en-US" sz="900" dirty="0">
                <a:latin typeface="Arial" charset="0"/>
                <a:cs typeface="Arial" charset="0"/>
              </a:rPr>
              <a:t> </a:t>
            </a:r>
            <a:r>
              <a:rPr sz="900" dirty="0">
                <a:latin typeface="Arial" charset="0"/>
                <a:cs typeface="Arial" charset="0"/>
              </a:rPr>
              <a:t>Sample Delegation of Authority</a:t>
            </a:r>
          </a:p>
          <a:p>
            <a:pPr lvl="1" eaLnBrk="1" hangingPunct="1"/>
            <a:r>
              <a:rPr sz="900" dirty="0">
                <a:latin typeface="Arial" charset="0"/>
                <a:cs typeface="Arial" charset="0"/>
              </a:rPr>
              <a:t>Suggested handout:</a:t>
            </a:r>
            <a:r>
              <a:rPr lang="en-US" sz="900" dirty="0">
                <a:latin typeface="Arial" charset="0"/>
                <a:cs typeface="Arial" charset="0"/>
              </a:rPr>
              <a:t> </a:t>
            </a:r>
            <a:r>
              <a:rPr sz="900" dirty="0">
                <a:latin typeface="Arial" charset="0"/>
                <a:cs typeface="Arial" charset="0"/>
              </a:rPr>
              <a:t>Local and State laws/policies relevant to incident management (if available)</a:t>
            </a:r>
          </a:p>
          <a:p>
            <a:pPr lvl="1" eaLnBrk="1" hangingPunct="1"/>
            <a:r>
              <a:rPr sz="900" dirty="0">
                <a:latin typeface="Arial" charset="0"/>
                <a:cs typeface="Arial" charset="0"/>
              </a:rPr>
              <a:t>Suggested handout:</a:t>
            </a:r>
            <a:r>
              <a:rPr lang="en-US" sz="900" dirty="0">
                <a:latin typeface="Arial" charset="0"/>
                <a:cs typeface="Arial" charset="0"/>
              </a:rPr>
              <a:t> </a:t>
            </a:r>
            <a:r>
              <a:rPr sz="900" dirty="0">
                <a:latin typeface="Arial" charset="0"/>
                <a:cs typeface="Arial" charset="0"/>
              </a:rPr>
              <a:t>Local and State incident management roles and responsibilities (if available)</a:t>
            </a:r>
          </a:p>
          <a:p>
            <a:pPr lvl="1" eaLnBrk="1" hangingPunct="1"/>
            <a:r>
              <a:rPr sz="900" dirty="0">
                <a:latin typeface="Arial" charset="0"/>
                <a:cs typeface="Arial" charset="0"/>
              </a:rPr>
              <a:t>Suggested handout:</a:t>
            </a:r>
            <a:r>
              <a:rPr lang="en-US" sz="900" dirty="0">
                <a:latin typeface="Arial" charset="0"/>
                <a:cs typeface="Arial" charset="0"/>
              </a:rPr>
              <a:t> </a:t>
            </a:r>
            <a:r>
              <a:rPr sz="900" dirty="0">
                <a:latin typeface="Arial" charset="0"/>
                <a:cs typeface="Arial" charset="0"/>
              </a:rPr>
              <a:t>Emergency Operations Center procedures</a:t>
            </a:r>
          </a:p>
          <a:p>
            <a:pPr lvl="1" eaLnBrk="1" hangingPunct="1"/>
            <a:r>
              <a:rPr sz="900" dirty="0">
                <a:latin typeface="Arial" charset="0"/>
                <a:cs typeface="Arial" charset="0"/>
              </a:rPr>
              <a:t>PowerPoint visuals (1 through 72)</a:t>
            </a:r>
          </a:p>
          <a:p>
            <a:pPr lvl="1" eaLnBrk="1" hangingPunct="1"/>
            <a:endParaRPr sz="900" dirty="0">
              <a:latin typeface="Arial" charset="0"/>
              <a:cs typeface="Arial" charset="0"/>
            </a:endParaRPr>
          </a:p>
          <a:p>
            <a:pPr eaLnBrk="1" hangingPunct="1">
              <a:spcBef>
                <a:spcPct val="0"/>
              </a:spcBef>
            </a:pPr>
            <a:endParaRPr lang="en-US" sz="900" dirty="0">
              <a:latin typeface="Arial" charset="0"/>
              <a:cs typeface="Arial" charset="0"/>
            </a:endParaRPr>
          </a:p>
          <a:p>
            <a:pPr eaLnBrk="1" hangingPunct="1">
              <a:spcBef>
                <a:spcPct val="0"/>
              </a:spcBef>
            </a:pPr>
            <a:endParaRPr lang="en-US" sz="900" dirty="0">
              <a:latin typeface="Arial" charset="0"/>
              <a:cs typeface="Arial" charset="0"/>
            </a:endParaRPr>
          </a:p>
        </p:txBody>
      </p:sp>
      <p:sp>
        <p:nvSpPr>
          <p:cNvPr id="92165" name="Slide Image Placeholder 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33630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56633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bwMode="auto">
          <a:xfrm>
            <a:off x="1203325" y="522288"/>
            <a:ext cx="4694238" cy="3519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Summarize by noting that Executives/Senior Officials have an important leadership role. This leadership role means providing motivation and support to allow the trained, on-scene responders to accomplish difficult tasks under dangerous, stressful circumstances. It also means instilling confidence in the public that the incident is being managed effectively.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Refer the participants to the handout at the end of the briefing package.</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Ask the participants if they have any questions. After addressing any questions, thank the group for their participation.</a:t>
            </a: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850018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Note that preparedness plans may take many forms, but the most common include:</a:t>
            </a:r>
          </a:p>
          <a:p>
            <a:pPr lvl="1" eaLnBrk="1" hangingPunct="1"/>
            <a:r>
              <a:rPr dirty="0">
                <a:latin typeface="Arial" charset="0"/>
                <a:cs typeface="Arial" charset="0"/>
              </a:rPr>
              <a:t>Federal, State, or local emergency plans.</a:t>
            </a:r>
            <a:r>
              <a:rPr lang="en-US" dirty="0">
                <a:latin typeface="Arial" charset="0"/>
                <a:cs typeface="Arial" charset="0"/>
              </a:rPr>
              <a:t> </a:t>
            </a:r>
            <a:r>
              <a:rPr u="sng" dirty="0">
                <a:latin typeface="Arial" charset="0"/>
                <a:cs typeface="Arial" charset="0"/>
              </a:rPr>
              <a:t>Note</a:t>
            </a:r>
            <a:r>
              <a:rPr dirty="0">
                <a:latin typeface="Arial" charset="0"/>
                <a:cs typeface="Arial" charset="0"/>
              </a:rPr>
              <a:t>:</a:t>
            </a:r>
            <a:r>
              <a:rPr lang="en-US" dirty="0">
                <a:latin typeface="Arial" charset="0"/>
                <a:cs typeface="Arial" charset="0"/>
              </a:rPr>
              <a:t> </a:t>
            </a:r>
            <a:r>
              <a:rPr dirty="0">
                <a:latin typeface="Arial" charset="0"/>
                <a:cs typeface="Arial" charset="0"/>
              </a:rPr>
              <a:t>Emergency plans are developed at the Federal, State, and local levels to provide a uniform response to all hazards that a community may face.</a:t>
            </a:r>
            <a:r>
              <a:rPr lang="en-US" dirty="0">
                <a:latin typeface="Arial" charset="0"/>
                <a:cs typeface="Arial" charset="0"/>
              </a:rPr>
              <a:t> </a:t>
            </a:r>
            <a:r>
              <a:rPr dirty="0">
                <a:latin typeface="Arial" charset="0"/>
                <a:cs typeface="Arial" charset="0"/>
              </a:rPr>
              <a:t>Preparedness plans must be consistent with the National Incident Management System (NIMS). </a:t>
            </a:r>
          </a:p>
          <a:p>
            <a:pPr lvl="1" eaLnBrk="1" hangingPunct="1"/>
            <a:r>
              <a:rPr dirty="0">
                <a:latin typeface="Arial" charset="0"/>
                <a:cs typeface="Arial" charset="0"/>
              </a:rPr>
              <a:t>Standard operating guidelines (</a:t>
            </a:r>
            <a:r>
              <a:rPr dirty="0" err="1">
                <a:latin typeface="Arial" charset="0"/>
                <a:cs typeface="Arial" charset="0"/>
              </a:rPr>
              <a:t>SOGs</a:t>
            </a:r>
            <a:r>
              <a:rPr dirty="0">
                <a:latin typeface="Arial" charset="0"/>
                <a:cs typeface="Arial" charset="0"/>
              </a:rPr>
              <a:t>).</a:t>
            </a:r>
          </a:p>
          <a:p>
            <a:pPr lvl="1" eaLnBrk="1" hangingPunct="1"/>
            <a:r>
              <a:rPr dirty="0">
                <a:latin typeface="Arial" charset="0"/>
                <a:cs typeface="Arial" charset="0"/>
              </a:rPr>
              <a:t>Standard operating procedures (SOPs).</a:t>
            </a:r>
          </a:p>
          <a:p>
            <a:pPr lvl="1" eaLnBrk="1" hangingPunct="1"/>
            <a:r>
              <a:rPr dirty="0">
                <a:latin typeface="Arial" charset="0"/>
                <a:cs typeface="Arial" charset="0"/>
              </a:rPr>
              <a:t>Jurisdictional or agency policies.</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Explain that Executives/Senior Officials should ensure that their jurisdiction’s preparedness plans, policies, and laws:</a:t>
            </a:r>
          </a:p>
          <a:p>
            <a:pPr lvl="1" eaLnBrk="1" hangingPunct="1"/>
            <a:r>
              <a:rPr dirty="0">
                <a:latin typeface="Arial" charset="0"/>
                <a:cs typeface="Arial" charset="0"/>
              </a:rPr>
              <a:t>Comply with NIMS, including ICS. </a:t>
            </a:r>
          </a:p>
          <a:p>
            <a:pPr lvl="1" eaLnBrk="1" hangingPunct="1"/>
            <a:r>
              <a:rPr dirty="0">
                <a:latin typeface="Arial" charset="0"/>
                <a:cs typeface="Arial" charset="0"/>
              </a:rPr>
              <a:t>Cover all hazards and are based on risk assessments. </a:t>
            </a:r>
          </a:p>
          <a:p>
            <a:pPr lvl="1" eaLnBrk="1" hangingPunct="1"/>
            <a:r>
              <a:rPr dirty="0">
                <a:latin typeface="Arial" charset="0"/>
                <a:cs typeface="Arial" charset="0"/>
              </a:rPr>
              <a:t>Include delegations of authority (as appropriate).</a:t>
            </a:r>
          </a:p>
          <a:p>
            <a:pPr lvl="1" eaLnBrk="1" hangingPunct="1"/>
            <a:r>
              <a:rPr dirty="0">
                <a:latin typeface="Arial" charset="0"/>
                <a:cs typeface="Arial" charset="0"/>
              </a:rPr>
              <a:t>Include up-to-date information about:</a:t>
            </a:r>
          </a:p>
          <a:p>
            <a:pPr lvl="2" eaLnBrk="1" hangingPunct="1"/>
            <a:r>
              <a:rPr dirty="0">
                <a:latin typeface="Arial" charset="0"/>
                <a:cs typeface="Arial" charset="0"/>
              </a:rPr>
              <a:t>Resources in the area.</a:t>
            </a:r>
          </a:p>
          <a:p>
            <a:pPr lvl="2" eaLnBrk="1" hangingPunct="1"/>
            <a:r>
              <a:rPr dirty="0">
                <a:latin typeface="Arial" charset="0"/>
                <a:cs typeface="Arial" charset="0"/>
              </a:rPr>
              <a:t>Contact information for agency administrators and response personnel.</a:t>
            </a:r>
          </a:p>
          <a:p>
            <a:pPr lvl="1" eaLnBrk="1" hangingPunct="1"/>
            <a:endParaRPr dirty="0">
              <a:latin typeface="Arial" charset="0"/>
              <a:cs typeface="Arial" charset="0"/>
            </a:endParaRPr>
          </a:p>
          <a:p>
            <a:pPr lvl="1" eaLnBrk="1" hangingPunct="1"/>
            <a:endParaRPr dirty="0">
              <a:latin typeface="Arial" charset="0"/>
              <a:cs typeface="Arial" charset="0"/>
            </a:endParaRPr>
          </a:p>
          <a:p>
            <a:pPr lvl="1" eaLnBrk="1" hangingPunct="1">
              <a:buFontTx/>
              <a:buNone/>
            </a:pPr>
            <a:endParaRPr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348060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Tell the participants that they should check to see if their jurisdictions have protocols and procedures for:</a:t>
            </a:r>
          </a:p>
          <a:p>
            <a:pPr lvl="1" eaLnBrk="1" hangingPunct="1"/>
            <a:r>
              <a:rPr dirty="0">
                <a:latin typeface="Arial" charset="0"/>
                <a:cs typeface="Arial" charset="0"/>
              </a:rPr>
              <a:t>Formulating and disseminating indications and warnings.</a:t>
            </a:r>
          </a:p>
          <a:p>
            <a:pPr lvl="1" eaLnBrk="1" hangingPunct="1"/>
            <a:r>
              <a:rPr dirty="0">
                <a:latin typeface="Arial" charset="0"/>
                <a:cs typeface="Arial" charset="0"/>
              </a:rPr>
              <a:t>Formulating, executing, and communicating operational decisions.</a:t>
            </a:r>
          </a:p>
          <a:p>
            <a:pPr lvl="1" eaLnBrk="1" hangingPunct="1"/>
            <a:r>
              <a:rPr dirty="0">
                <a:latin typeface="Arial" charset="0"/>
                <a:cs typeface="Arial" charset="0"/>
              </a:rPr>
              <a:t>Preparing for potential requirements and requests supporting incident management activities.</a:t>
            </a:r>
          </a:p>
          <a:p>
            <a:pPr lvl="1" eaLnBrk="1" hangingPunct="1"/>
            <a:r>
              <a:rPr dirty="0">
                <a:latin typeface="Arial" charset="0"/>
                <a:cs typeface="Arial" charset="0"/>
              </a:rPr>
              <a:t>Developing and maintaining situation awareness.</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Explain that Executives/Senior Officials should confirm that responders from different agencies (e.g., fire, police, public works) or mutual aid and assistance partners can communicate with one another. They should also ensure that their jurisdiction has a plan and/or budget for maintaining and replacing emergency communication systems.</a:t>
            </a: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412660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Executives/Senior Officials must ensure that incident responders are well trained and qualified. Tell them they must consider:</a:t>
            </a:r>
          </a:p>
          <a:p>
            <a:pPr lvl="1" eaLnBrk="1" hangingPunct="1"/>
            <a:r>
              <a:rPr b="1" dirty="0">
                <a:latin typeface="Arial" charset="0"/>
                <a:cs typeface="Arial" charset="0"/>
              </a:rPr>
              <a:t>If there are sufficient qualified personnel to assume ICS Command and General Staff positions.</a:t>
            </a:r>
          </a:p>
          <a:p>
            <a:pPr lvl="2" eaLnBrk="1" hangingPunct="1"/>
            <a:r>
              <a:rPr dirty="0">
                <a:latin typeface="Arial" charset="0"/>
                <a:cs typeface="Arial" charset="0"/>
              </a:rPr>
              <a:t>Explain that Executives/Senior Officials are responsible for ensuring that a qualified Incident Commander has been designated for the incident.</a:t>
            </a:r>
            <a:r>
              <a:rPr lang="en-US" dirty="0">
                <a:latin typeface="Arial" charset="0"/>
                <a:cs typeface="Arial" charset="0"/>
              </a:rPr>
              <a:t> </a:t>
            </a:r>
            <a:r>
              <a:rPr dirty="0">
                <a:latin typeface="Arial" charset="0"/>
                <a:cs typeface="Arial" charset="0"/>
              </a:rPr>
              <a:t>Some agencies and jurisdictions maintain a roster of qualified Incident Commanders based on the complexity of the incident.</a:t>
            </a:r>
          </a:p>
          <a:p>
            <a:pPr lvl="2" eaLnBrk="1" hangingPunct="1"/>
            <a:r>
              <a:rPr dirty="0">
                <a:latin typeface="Arial" charset="0"/>
                <a:cs typeface="Arial" charset="0"/>
              </a:rPr>
              <a:t>Ask the participants to identify the qualities of an effective Incident Commander.</a:t>
            </a:r>
            <a:r>
              <a:rPr lang="en-US" dirty="0">
                <a:latin typeface="Arial" charset="0"/>
                <a:cs typeface="Arial" charset="0"/>
              </a:rPr>
              <a:t> </a:t>
            </a:r>
            <a:r>
              <a:rPr dirty="0">
                <a:latin typeface="Arial" charset="0"/>
                <a:cs typeface="Arial" charset="0"/>
              </a:rPr>
              <a:t>If not mentioned by the participants, add any of the following qualities:</a:t>
            </a:r>
            <a:r>
              <a:rPr lang="en-US" dirty="0">
                <a:latin typeface="Arial" charset="0"/>
                <a:cs typeface="Arial" charset="0"/>
              </a:rPr>
              <a:t> </a:t>
            </a:r>
            <a:r>
              <a:rPr dirty="0">
                <a:latin typeface="Arial" charset="0"/>
                <a:cs typeface="Arial" charset="0"/>
              </a:rPr>
              <a:t>skilled/experienced in directing tactical response operations; command presence; understanding of ICS; proven management record; strong </a:t>
            </a:r>
            <a:r>
              <a:rPr dirty="0" err="1">
                <a:latin typeface="Arial" charset="0"/>
                <a:cs typeface="Arial" charset="0"/>
              </a:rPr>
              <a:t>decisionmaker</a:t>
            </a:r>
            <a:r>
              <a:rPr dirty="0">
                <a:latin typeface="Arial" charset="0"/>
                <a:cs typeface="Arial" charset="0"/>
              </a:rPr>
              <a:t>; calm but quick-thinking; good communication skills; adaptability and flexibility; realistic about personal limitations; and political awareness.</a:t>
            </a:r>
            <a:r>
              <a:rPr lang="en-US" dirty="0">
                <a:latin typeface="Arial" charset="0"/>
                <a:cs typeface="Arial" charset="0"/>
              </a:rPr>
              <a:t> </a:t>
            </a:r>
            <a:endParaRPr dirty="0">
              <a:latin typeface="Arial" charset="0"/>
              <a:cs typeface="Arial" charset="0"/>
            </a:endParaRPr>
          </a:p>
          <a:p>
            <a:pPr eaLnBrk="1" hangingPunct="1">
              <a:spcBef>
                <a:spcPct val="0"/>
              </a:spcBef>
            </a:pPr>
            <a:endParaRPr lang="en-US" dirty="0">
              <a:latin typeface="Arial" charset="0"/>
              <a:cs typeface="Arial" charset="0"/>
            </a:endParaRPr>
          </a:p>
          <a:p>
            <a:pPr lvl="1" eaLnBrk="1" hangingPunct="1"/>
            <a:r>
              <a:rPr b="1" dirty="0">
                <a:latin typeface="Arial" charset="0"/>
                <a:cs typeface="Arial" charset="0"/>
              </a:rPr>
              <a:t>If they can verify that personnel meet established professional standards for:</a:t>
            </a:r>
          </a:p>
          <a:p>
            <a:pPr lvl="2" eaLnBrk="1" hangingPunct="1"/>
            <a:r>
              <a:rPr dirty="0">
                <a:latin typeface="Arial" charset="0"/>
                <a:cs typeface="Arial" charset="0"/>
              </a:rPr>
              <a:t>Training.</a:t>
            </a:r>
          </a:p>
          <a:p>
            <a:pPr lvl="2" eaLnBrk="1" hangingPunct="1"/>
            <a:r>
              <a:rPr dirty="0">
                <a:latin typeface="Arial" charset="0"/>
                <a:cs typeface="Arial" charset="0"/>
              </a:rPr>
              <a:t>Experience.</a:t>
            </a:r>
          </a:p>
          <a:p>
            <a:pPr lvl="2" eaLnBrk="1" hangingPunct="1"/>
            <a:r>
              <a:rPr dirty="0">
                <a:latin typeface="Arial" charset="0"/>
                <a:cs typeface="Arial" charset="0"/>
              </a:rPr>
              <a:t>Performance.</a:t>
            </a:r>
          </a:p>
          <a:p>
            <a:pPr eaLnBrk="1" hangingPunct="1">
              <a:spcBef>
                <a:spcPct val="0"/>
              </a:spcBef>
            </a:pPr>
            <a:endParaRPr lang="en-US" dirty="0">
              <a:latin typeface="Arial" charset="0"/>
              <a:cs typeface="Arial" charset="0"/>
            </a:endParaRPr>
          </a:p>
          <a:p>
            <a:pPr lvl="1" eaLnBrk="1" hangingPunct="1"/>
            <a:r>
              <a:rPr b="1" dirty="0">
                <a:latin typeface="Arial" charset="0"/>
                <a:cs typeface="Arial" charset="0"/>
              </a:rPr>
              <a:t>When the last tabletop or functional exercise was conducted to practice command and coordination functions.</a:t>
            </a:r>
            <a:r>
              <a:rPr lang="en-US" dirty="0">
                <a:latin typeface="Arial" charset="0"/>
                <a:cs typeface="Arial" charset="0"/>
              </a:rPr>
              <a:t> </a:t>
            </a:r>
            <a:r>
              <a:rPr dirty="0">
                <a:latin typeface="Arial" charset="0"/>
                <a:cs typeface="Arial" charset="0"/>
              </a:rPr>
              <a:t>Note that Executives/Senior Officials should participate in these exercises.</a:t>
            </a:r>
            <a:r>
              <a:rPr lang="en-US" dirty="0">
                <a:latin typeface="Arial" charset="0"/>
                <a:cs typeface="Arial" charset="0"/>
              </a:rPr>
              <a:t> </a:t>
            </a:r>
            <a:endParaRPr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34391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kern="1200" dirty="0">
                <a:effectLst/>
                <a:ea typeface="ＭＳ Ｐゴシック" charset="-128"/>
                <a:cs typeface="ＭＳ Ｐゴシック"/>
              </a:rPr>
              <a:t>The MAC Group/Policy Group plays an important</a:t>
            </a:r>
            <a:r>
              <a:rPr lang="en-US" kern="1200" baseline="0" dirty="0">
                <a:effectLst/>
                <a:ea typeface="ＭＳ Ｐゴシック" charset="-128"/>
                <a:cs typeface="ＭＳ Ｐゴシック"/>
              </a:rPr>
              <a:t> role in </a:t>
            </a:r>
            <a:r>
              <a:rPr lang="en-US" kern="1200" dirty="0">
                <a:effectLst/>
                <a:ea typeface="ＭＳ Ｐゴシック" charset="-128"/>
                <a:cs typeface="ＭＳ Ｐゴシック"/>
              </a:rPr>
              <a:t>managing large incidents. Note that not all jurisdictions</a:t>
            </a:r>
            <a:r>
              <a:rPr lang="en-US" kern="1200" baseline="0" dirty="0">
                <a:effectLst/>
                <a:ea typeface="ＭＳ Ｐゴシック" charset="-128"/>
                <a:cs typeface="ＭＳ Ｐゴシック"/>
              </a:rPr>
              <a:t> refer to the group as a MAC Group; other terms include Executive Leadership Group, Policy Group, and Agency Coordination Group.</a:t>
            </a:r>
          </a:p>
          <a:p>
            <a:pPr lvl="0"/>
            <a:endParaRPr lang="en-US" kern="1200" dirty="0">
              <a:effectLst/>
              <a:ea typeface="ＭＳ Ｐゴシック" charset="-128"/>
              <a:cs typeface="ＭＳ Ｐゴシック"/>
            </a:endParaRPr>
          </a:p>
          <a:p>
            <a:pPr defTabSz="940439">
              <a:defRPr/>
            </a:pPr>
            <a:r>
              <a:rPr lang="en-US" dirty="0"/>
              <a:t>The </a:t>
            </a:r>
            <a:r>
              <a:rPr lang="en-US" i="1" dirty="0"/>
              <a:t>{MAC Group/Policy Group}</a:t>
            </a:r>
            <a:r>
              <a:rPr lang="en-US" dirty="0"/>
              <a:t>: </a:t>
            </a:r>
          </a:p>
          <a:p>
            <a:pPr marL="176333" indent="-176333">
              <a:buFont typeface="Arial" panose="020B0604020202020204" pitchFamily="34" charset="0"/>
              <a:buChar char="•"/>
            </a:pPr>
            <a:r>
              <a:rPr lang="en-US" dirty="0"/>
              <a:t>Serves as a policy-level body during incidents</a:t>
            </a:r>
          </a:p>
          <a:p>
            <a:pPr marL="176333" indent="-176333">
              <a:buFont typeface="Arial" panose="020B0604020202020204" pitchFamily="34" charset="0"/>
              <a:buChar char="•"/>
            </a:pPr>
            <a:r>
              <a:rPr lang="en-US" dirty="0"/>
              <a:t>Supports resource prioritization and allocation </a:t>
            </a:r>
            <a:r>
              <a:rPr lang="en-US" i="1" dirty="0"/>
              <a:t>{so, for example, if … }</a:t>
            </a:r>
          </a:p>
          <a:p>
            <a:pPr marL="176333" indent="-176333">
              <a:buFont typeface="Arial" panose="020B0604020202020204" pitchFamily="34" charset="0"/>
              <a:buChar char="•"/>
            </a:pPr>
            <a:r>
              <a:rPr lang="en-US" dirty="0"/>
              <a:t>Enables decision-making among elected and appointed officials </a:t>
            </a:r>
          </a:p>
          <a:p>
            <a:endParaRPr lang="en-US" i="1" kern="1200" dirty="0">
              <a:effectLst/>
              <a:ea typeface="ＭＳ Ｐゴシック" charset="-128"/>
              <a:cs typeface="ＭＳ Ｐゴシック"/>
            </a:endParaRPr>
          </a:p>
          <a:p>
            <a:r>
              <a:rPr lang="en-US" i="1" kern="1200" dirty="0">
                <a:effectLst/>
                <a:ea typeface="ＭＳ Ｐゴシック" charset="-128"/>
                <a:cs typeface="ＭＳ Ｐゴシック"/>
              </a:rPr>
              <a:t>Describe the kinds of decisions</a:t>
            </a:r>
            <a:r>
              <a:rPr lang="en-US" i="1" kern="1200" baseline="0" dirty="0">
                <a:effectLst/>
                <a:ea typeface="ＭＳ Ｐゴシック" charset="-128"/>
                <a:cs typeface="ＭＳ Ｐゴシック"/>
              </a:rPr>
              <a:t> that a MAC Group might make in your organization.</a:t>
            </a:r>
          </a:p>
          <a:p>
            <a:endParaRPr lang="en-US" kern="1200" dirty="0">
              <a:effectLst/>
              <a:ea typeface="ＭＳ Ｐゴシック" charset="-128"/>
              <a:cs typeface="ＭＳ Ｐゴシック"/>
            </a:endParaRPr>
          </a:p>
          <a:p>
            <a:pPr lvl="0" eaLnBrk="0" fontAlgn="base" hangingPunct="0">
              <a:spcBef>
                <a:spcPct val="30000"/>
              </a:spcBef>
              <a:spcAft>
                <a:spcPct val="0"/>
              </a:spcAft>
              <a:defRPr/>
            </a:pPr>
            <a:r>
              <a:rPr lang="en-US" i="1" kern="1200" dirty="0">
                <a:effectLst/>
                <a:ea typeface="ＭＳ Ｐゴシック" charset="-128"/>
                <a:cs typeface="ＭＳ Ｐゴシック"/>
              </a:rPr>
              <a:t>Insert an overview of the senior leader/elected official’s role in the MAC Group. Explain MAC Group activation procedures. Review relevant</a:t>
            </a:r>
            <a:r>
              <a:rPr lang="en-US" i="1" kern="1200" baseline="0" dirty="0">
                <a:effectLst/>
                <a:ea typeface="ＭＳ Ｐゴシック" charset="-128"/>
                <a:cs typeface="ＭＳ Ｐゴシック"/>
              </a:rPr>
              <a:t> jurisdictional or </a:t>
            </a:r>
            <a:r>
              <a:rPr lang="en-US" i="1" dirty="0">
                <a:ea typeface="ＭＳ Ｐゴシック" charset="-128"/>
                <a:cs typeface="ＭＳ Ｐゴシック"/>
              </a:rPr>
              <a:t>organizational plans—such </a:t>
            </a:r>
            <a:r>
              <a:rPr lang="en-US" i="1" kern="1200" baseline="0" dirty="0">
                <a:effectLst/>
                <a:ea typeface="ＭＳ Ｐゴシック" charset="-128"/>
                <a:cs typeface="ＭＳ Ｐゴシック"/>
              </a:rPr>
              <a:t>as your EOP—that explain the senior leader/elected official’s role.</a:t>
            </a:r>
            <a:endParaRPr lang="en-US" i="1" kern="1200" dirty="0">
              <a:effectLst/>
              <a:ea typeface="ＭＳ Ｐゴシック" charset="-128"/>
              <a:cs typeface="ＭＳ Ｐゴシック"/>
            </a:endParaRPr>
          </a:p>
          <a:p>
            <a:pPr defTabSz="940439">
              <a:defRPr/>
            </a:pPr>
            <a:endParaRPr lang="en-US" i="1" kern="1200" dirty="0">
              <a:effectLst/>
              <a:ea typeface="ＭＳ Ｐゴシック" charset="-128"/>
              <a:cs typeface="ＭＳ Ｐゴシック"/>
            </a:endParaRPr>
          </a:p>
          <a:p>
            <a:pPr defTabSz="940439">
              <a:defRPr/>
            </a:pPr>
            <a:r>
              <a:rPr lang="en-US" i="1" kern="1200" dirty="0">
                <a:effectLst/>
                <a:ea typeface="ＭＳ Ｐゴシック" charset="-128"/>
                <a:cs typeface="ＭＳ Ｐゴシック"/>
              </a:rPr>
              <a:t>If the Policy Group</a:t>
            </a:r>
            <a:r>
              <a:rPr lang="en-US" i="1" kern="1200" baseline="0" dirty="0">
                <a:effectLst/>
                <a:ea typeface="ＭＳ Ｐゴシック" charset="-128"/>
                <a:cs typeface="ＭＳ Ｐゴシック"/>
              </a:rPr>
              <a:t> has a non-incident role or function, describe it.</a:t>
            </a:r>
            <a:endParaRPr lang="en-US" i="1" kern="1200" dirty="0">
              <a:effectLst/>
              <a:ea typeface="ＭＳ Ｐゴシック" charset="-128"/>
              <a:cs typeface="ＭＳ Ｐゴシック"/>
            </a:endParaRPr>
          </a:p>
        </p:txBody>
      </p:sp>
    </p:spTree>
    <p:extLst>
      <p:ext uri="{BB962C8B-B14F-4D97-AF65-F5344CB8AC3E}">
        <p14:creationId xmlns:p14="http://schemas.microsoft.com/office/powerpoint/2010/main" val="3339632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recovery</a:t>
            </a:r>
            <a:r>
              <a:rPr lang="en-US" baseline="0" dirty="0"/>
              <a:t> and provide examples. </a:t>
            </a:r>
            <a:endParaRPr lang="en-US" dirty="0"/>
          </a:p>
        </p:txBody>
      </p:sp>
    </p:spTree>
    <p:extLst>
      <p:ext uri="{BB962C8B-B14F-4D97-AF65-F5344CB8AC3E}">
        <p14:creationId xmlns:p14="http://schemas.microsoft.com/office/powerpoint/2010/main" val="4145662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this presentation is divided into the following parts:</a:t>
            </a:r>
          </a:p>
          <a:p>
            <a:pPr lvl="1" eaLnBrk="1" hangingPunct="1"/>
            <a:r>
              <a:rPr dirty="0">
                <a:latin typeface="Arial" charset="0"/>
                <a:cs typeface="Arial" charset="0"/>
              </a:rPr>
              <a:t>Part 1:</a:t>
            </a:r>
            <a:r>
              <a:rPr lang="en-US" dirty="0">
                <a:latin typeface="Arial" charset="0"/>
                <a:cs typeface="Arial" charset="0"/>
              </a:rPr>
              <a:t> </a:t>
            </a:r>
            <a:r>
              <a:rPr dirty="0">
                <a:latin typeface="Arial" charset="0"/>
                <a:cs typeface="Arial" charset="0"/>
              </a:rPr>
              <a:t>What Is ICS?</a:t>
            </a:r>
          </a:p>
          <a:p>
            <a:pPr lvl="1" eaLnBrk="1" hangingPunct="1"/>
            <a:r>
              <a:rPr dirty="0">
                <a:latin typeface="Arial" charset="0"/>
                <a:cs typeface="Arial" charset="0"/>
              </a:rPr>
              <a:t>Part 2:</a:t>
            </a:r>
            <a:r>
              <a:rPr lang="en-US" dirty="0">
                <a:latin typeface="Arial" charset="0"/>
                <a:cs typeface="Arial" charset="0"/>
              </a:rPr>
              <a:t> </a:t>
            </a:r>
            <a:r>
              <a:rPr dirty="0">
                <a:latin typeface="Arial" charset="0"/>
                <a:cs typeface="Arial" charset="0"/>
              </a:rPr>
              <a:t>ICS Organization &amp; Features</a:t>
            </a:r>
          </a:p>
          <a:p>
            <a:pPr lvl="1" eaLnBrk="1" hangingPunct="1"/>
            <a:r>
              <a:rPr dirty="0">
                <a:latin typeface="Arial" charset="0"/>
                <a:cs typeface="Arial" charset="0"/>
              </a:rPr>
              <a:t>Part 3:</a:t>
            </a:r>
            <a:r>
              <a:rPr lang="en-US" dirty="0">
                <a:latin typeface="Arial" charset="0"/>
                <a:cs typeface="Arial" charset="0"/>
              </a:rPr>
              <a:t> </a:t>
            </a:r>
            <a:r>
              <a:rPr dirty="0">
                <a:latin typeface="Arial" charset="0"/>
                <a:cs typeface="Arial" charset="0"/>
              </a:rPr>
              <a:t>Unified &amp; Area Command</a:t>
            </a:r>
          </a:p>
          <a:p>
            <a:pPr lvl="1" eaLnBrk="1" hangingPunct="1"/>
            <a:r>
              <a:rPr dirty="0">
                <a:latin typeface="Arial" charset="0"/>
                <a:cs typeface="Arial" charset="0"/>
              </a:rPr>
              <a:t>Part 4:</a:t>
            </a:r>
            <a:r>
              <a:rPr lang="en-US" dirty="0">
                <a:latin typeface="Arial" charset="0"/>
                <a:cs typeface="Arial" charset="0"/>
              </a:rPr>
              <a:t> </a:t>
            </a:r>
            <a:r>
              <a:rPr dirty="0">
                <a:latin typeface="Arial" charset="0"/>
                <a:cs typeface="Arial" charset="0"/>
              </a:rPr>
              <a:t>Coordination &amp; Incident Management Assessment</a:t>
            </a:r>
          </a:p>
          <a:p>
            <a:pPr lvl="1" eaLnBrk="1" hangingPunct="1"/>
            <a:r>
              <a:rPr dirty="0">
                <a:latin typeface="Arial" charset="0"/>
                <a:cs typeface="Arial" charset="0"/>
              </a:rPr>
              <a:t>Part 5:</a:t>
            </a:r>
            <a:r>
              <a:rPr lang="en-US" dirty="0">
                <a:latin typeface="Arial" charset="0"/>
                <a:cs typeface="Arial" charset="0"/>
              </a:rPr>
              <a:t> </a:t>
            </a:r>
            <a:r>
              <a:rPr dirty="0">
                <a:latin typeface="Arial" charset="0"/>
                <a:cs typeface="Arial" charset="0"/>
              </a:rPr>
              <a:t>NIMS Preparedness</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Note that the first part presents background information on the Incident Command System, or ICS.</a:t>
            </a:r>
          </a:p>
        </p:txBody>
      </p:sp>
      <p:sp>
        <p:nvSpPr>
          <p:cNvPr id="95237" name="Slide Image Placeholder 10"/>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79703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xfrm>
            <a:off x="710239" y="4692651"/>
            <a:ext cx="5916083" cy="45359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dirty="0">
                <a:latin typeface="Arial" charset="0"/>
                <a:cs typeface="Arial" charset="0"/>
              </a:rPr>
              <a:t>Elaborate on the points on the visual using the information below: </a:t>
            </a:r>
          </a:p>
          <a:p>
            <a:pPr lvl="1" eaLnBrk="1" hangingPunct="1">
              <a:lnSpc>
                <a:spcPct val="90000"/>
              </a:lnSpc>
            </a:pPr>
            <a:r>
              <a:rPr b="1" dirty="0">
                <a:latin typeface="Arial" charset="0"/>
                <a:cs typeface="Arial" charset="0"/>
              </a:rPr>
              <a:t>The Incident Command System, or ICS, is a standardized, on-scene, all-hazards incident management concept.</a:t>
            </a:r>
            <a:r>
              <a:rPr lang="en-US" b="1" dirty="0">
                <a:latin typeface="Arial" charset="0"/>
                <a:cs typeface="Arial" charset="0"/>
              </a:rPr>
              <a:t> </a:t>
            </a:r>
            <a:r>
              <a:rPr dirty="0">
                <a:latin typeface="Arial" charset="0"/>
                <a:cs typeface="Arial" charset="0"/>
              </a:rPr>
              <a:t>ICS allows its users to adopt an integrated organizational structure to match the complexities and demands of single or multiple incidents without being hindered by jurisdictional boundaries.</a:t>
            </a:r>
          </a:p>
          <a:p>
            <a:pPr lvl="1" eaLnBrk="1" hangingPunct="1">
              <a:lnSpc>
                <a:spcPct val="90000"/>
              </a:lnSpc>
            </a:pPr>
            <a:r>
              <a:rPr b="1" dirty="0">
                <a:latin typeface="Arial" charset="0"/>
                <a:cs typeface="Arial" charset="0"/>
              </a:rPr>
              <a:t>ICS has considerable internal flexibility.</a:t>
            </a:r>
            <a:r>
              <a:rPr lang="en-US" dirty="0">
                <a:latin typeface="Arial" charset="0"/>
                <a:cs typeface="Arial" charset="0"/>
              </a:rPr>
              <a:t> </a:t>
            </a:r>
            <a:r>
              <a:rPr dirty="0">
                <a:latin typeface="Arial" charset="0"/>
                <a:cs typeface="Arial" charset="0"/>
              </a:rPr>
              <a:t>It can grow or shrink to meet different needs.</a:t>
            </a:r>
            <a:r>
              <a:rPr lang="en-US" dirty="0">
                <a:latin typeface="Arial" charset="0"/>
                <a:cs typeface="Arial" charset="0"/>
              </a:rPr>
              <a:t> </a:t>
            </a:r>
            <a:r>
              <a:rPr dirty="0">
                <a:latin typeface="Arial" charset="0"/>
                <a:cs typeface="Arial" charset="0"/>
              </a:rPr>
              <a:t>This flexibility makes it a very cost-effective and efficient management approach for both small and large situations. </a:t>
            </a:r>
            <a:br>
              <a:rPr dirty="0">
                <a:latin typeface="Arial" charset="0"/>
                <a:cs typeface="Arial" charset="0"/>
              </a:rPr>
            </a:br>
            <a:endParaRPr dirty="0">
              <a:latin typeface="Arial" charset="0"/>
              <a:cs typeface="Arial" charset="0"/>
            </a:endParaRPr>
          </a:p>
          <a:p>
            <a:pPr eaLnBrk="1" hangingPunct="1">
              <a:lnSpc>
                <a:spcPct val="90000"/>
              </a:lnSpc>
              <a:spcBef>
                <a:spcPct val="0"/>
              </a:spcBef>
            </a:pPr>
            <a:r>
              <a:rPr lang="en-US" dirty="0">
                <a:latin typeface="Arial" charset="0"/>
                <a:cs typeface="Arial" charset="0"/>
              </a:rPr>
              <a:t>Briefly cover the development of ICS. </a:t>
            </a:r>
          </a:p>
          <a:p>
            <a:pPr lvl="1" eaLnBrk="1" hangingPunct="1">
              <a:lnSpc>
                <a:spcPct val="90000"/>
              </a:lnSpc>
            </a:pPr>
            <a:r>
              <a:rPr dirty="0">
                <a:latin typeface="Arial" charset="0"/>
                <a:cs typeface="Arial" charset="0"/>
              </a:rPr>
              <a:t>ICS was developed in the 1970s following a series of catastrophic fires in California's urban/wildland interface.</a:t>
            </a:r>
            <a:r>
              <a:rPr lang="en-US" b="1" dirty="0">
                <a:latin typeface="Arial" charset="0"/>
                <a:cs typeface="Arial" charset="0"/>
              </a:rPr>
              <a:t> </a:t>
            </a:r>
            <a:r>
              <a:rPr dirty="0">
                <a:latin typeface="Arial" charset="0"/>
                <a:cs typeface="Arial" charset="0"/>
              </a:rPr>
              <a:t>Property damage ran into the millions, and many people died or were injured.</a:t>
            </a:r>
            <a:r>
              <a:rPr lang="en-US" dirty="0">
                <a:latin typeface="Arial" charset="0"/>
                <a:cs typeface="Arial" charset="0"/>
              </a:rPr>
              <a:t> </a:t>
            </a:r>
            <a:r>
              <a:rPr dirty="0">
                <a:latin typeface="Arial" charset="0"/>
                <a:cs typeface="Arial" charset="0"/>
              </a:rPr>
              <a:t>The personnel assigned to determine the causes of this disaster studied the case histories and discovered that response problems could rarely be attributed to lack of resources or failure of tactics. </a:t>
            </a:r>
          </a:p>
          <a:p>
            <a:pPr lvl="1" eaLnBrk="1" hangingPunct="1">
              <a:lnSpc>
                <a:spcPct val="90000"/>
              </a:lnSpc>
            </a:pPr>
            <a:r>
              <a:rPr dirty="0">
                <a:latin typeface="Arial" charset="0"/>
                <a:cs typeface="Arial" charset="0"/>
              </a:rPr>
              <a:t>Surprisingly, studies found that response problems were far more likely to result from </a:t>
            </a:r>
            <a:r>
              <a:rPr u="sng" dirty="0">
                <a:latin typeface="Arial" charset="0"/>
                <a:cs typeface="Arial" charset="0"/>
              </a:rPr>
              <a:t>inadequate management</a:t>
            </a:r>
            <a:r>
              <a:rPr dirty="0">
                <a:latin typeface="Arial" charset="0"/>
                <a:cs typeface="Arial" charset="0"/>
              </a:rPr>
              <a:t> than from any other single reason.</a:t>
            </a:r>
            <a:r>
              <a:rPr lang="en-US" dirty="0">
                <a:latin typeface="Arial" charset="0"/>
                <a:cs typeface="Arial" charset="0"/>
              </a:rPr>
              <a:t> </a:t>
            </a:r>
            <a:r>
              <a:rPr dirty="0">
                <a:latin typeface="Arial" charset="0"/>
                <a:cs typeface="Arial" charset="0"/>
              </a:rPr>
              <a:t>Weaknesses in incident management were often due to:</a:t>
            </a:r>
          </a:p>
          <a:p>
            <a:pPr lvl="2" eaLnBrk="1" hangingPunct="1">
              <a:lnSpc>
                <a:spcPct val="90000"/>
              </a:lnSpc>
            </a:pPr>
            <a:r>
              <a:rPr dirty="0">
                <a:latin typeface="Arial" charset="0"/>
                <a:cs typeface="Arial" charset="0"/>
              </a:rPr>
              <a:t>Lack of accountability, including unclear chains of command and supervision. </a:t>
            </a:r>
          </a:p>
          <a:p>
            <a:pPr lvl="2" eaLnBrk="1" hangingPunct="1">
              <a:lnSpc>
                <a:spcPct val="90000"/>
              </a:lnSpc>
            </a:pPr>
            <a:r>
              <a:rPr dirty="0">
                <a:latin typeface="Arial" charset="0"/>
                <a:cs typeface="Arial" charset="0"/>
              </a:rPr>
              <a:t>Poor communication due to both inefficient uses of available communications systems and conflicting codes and terminology. </a:t>
            </a:r>
          </a:p>
          <a:p>
            <a:pPr lvl="2" eaLnBrk="1" hangingPunct="1">
              <a:lnSpc>
                <a:spcPct val="90000"/>
              </a:lnSpc>
            </a:pPr>
            <a:r>
              <a:rPr dirty="0">
                <a:latin typeface="Arial" charset="0"/>
                <a:cs typeface="Arial" charset="0"/>
              </a:rPr>
              <a:t>Lack of an orderly, systematic planning process. </a:t>
            </a:r>
          </a:p>
          <a:p>
            <a:pPr lvl="2" eaLnBrk="1" hangingPunct="1">
              <a:lnSpc>
                <a:spcPct val="90000"/>
              </a:lnSpc>
            </a:pPr>
            <a:r>
              <a:rPr dirty="0">
                <a:latin typeface="Arial" charset="0"/>
                <a:cs typeface="Arial" charset="0"/>
              </a:rPr>
              <a:t>No common, flexible, predesigned management structure that enables commanders to delegate responsibilities and manage workloads efficiently. </a:t>
            </a:r>
          </a:p>
          <a:p>
            <a:pPr lvl="2" eaLnBrk="1" hangingPunct="1">
              <a:lnSpc>
                <a:spcPct val="90000"/>
              </a:lnSpc>
            </a:pPr>
            <a:r>
              <a:rPr dirty="0">
                <a:latin typeface="Arial" charset="0"/>
                <a:cs typeface="Arial" charset="0"/>
              </a:rPr>
              <a:t>No predefined methods to integrate interagency requirements into the management structure and planning process effectively. </a:t>
            </a:r>
          </a:p>
          <a:p>
            <a:pPr eaLnBrk="1" hangingPunct="1">
              <a:lnSpc>
                <a:spcPct val="90000"/>
              </a:lnSpc>
              <a:spcBef>
                <a:spcPct val="0"/>
              </a:spcBef>
            </a:pPr>
            <a:endParaRPr lang="en-US" dirty="0">
              <a:latin typeface="Arial" charset="0"/>
              <a:cs typeface="Arial" charset="0"/>
            </a:endParaRPr>
          </a:p>
          <a:p>
            <a:pPr eaLnBrk="1" hangingPunct="1">
              <a:lnSpc>
                <a:spcPct val="90000"/>
              </a:lnSpc>
              <a:spcBef>
                <a:spcPct val="0"/>
              </a:spcBef>
            </a:pPr>
            <a:r>
              <a:rPr lang="en-US" dirty="0">
                <a:latin typeface="Arial" charset="0"/>
                <a:cs typeface="Arial" charset="0"/>
              </a:rPr>
              <a:t>Point out that a poorly managed incident response can be devastating to our economy and our health and safety. </a:t>
            </a:r>
          </a:p>
          <a:p>
            <a:pPr eaLnBrk="1" hangingPunct="1">
              <a:lnSpc>
                <a:spcPct val="90000"/>
              </a:lnSpc>
              <a:spcBef>
                <a:spcPct val="0"/>
              </a:spcBef>
            </a:pPr>
            <a:endParaRPr lang="en-US" dirty="0">
              <a:latin typeface="Arial" charset="0"/>
              <a:cs typeface="Arial" charset="0"/>
            </a:endParaRPr>
          </a:p>
          <a:p>
            <a:pPr eaLnBrk="1" hangingPunct="1">
              <a:lnSpc>
                <a:spcPct val="90000"/>
              </a:lnSpc>
              <a:spcBef>
                <a:spcPct val="0"/>
              </a:spcBef>
            </a:pPr>
            <a:endParaRPr lang="en-US" dirty="0">
              <a:latin typeface="Arial" charset="0"/>
              <a:cs typeface="Arial" charset="0"/>
            </a:endParaRPr>
          </a:p>
        </p:txBody>
      </p:sp>
    </p:spTree>
    <p:extLst>
      <p:ext uri="{BB962C8B-B14F-4D97-AF65-F5344CB8AC3E}">
        <p14:creationId xmlns:p14="http://schemas.microsoft.com/office/powerpoint/2010/main" val="192527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Refer to the following examples of the types of incidents that have been managed using ICS:</a:t>
            </a:r>
          </a:p>
          <a:p>
            <a:pPr lvl="1" eaLnBrk="1" hangingPunct="1"/>
            <a:r>
              <a:rPr dirty="0">
                <a:latin typeface="Arial" charset="0"/>
                <a:cs typeface="Arial" charset="0"/>
              </a:rPr>
              <a:t>Fire, both structural and wildland </a:t>
            </a:r>
          </a:p>
          <a:p>
            <a:pPr lvl="1" eaLnBrk="1" hangingPunct="1"/>
            <a:r>
              <a:rPr dirty="0">
                <a:latin typeface="Arial" charset="0"/>
                <a:cs typeface="Arial" charset="0"/>
              </a:rPr>
              <a:t>Natural disasters, such as tornadoes, floods, ice storms, or earthquakes </a:t>
            </a:r>
          </a:p>
          <a:p>
            <a:pPr lvl="1" eaLnBrk="1" hangingPunct="1"/>
            <a:r>
              <a:rPr dirty="0">
                <a:latin typeface="Arial" charset="0"/>
                <a:cs typeface="Arial" charset="0"/>
              </a:rPr>
              <a:t>Human and animal disease outbreaks</a:t>
            </a:r>
          </a:p>
          <a:p>
            <a:pPr lvl="1" eaLnBrk="1" hangingPunct="1"/>
            <a:r>
              <a:rPr dirty="0">
                <a:latin typeface="Arial" charset="0"/>
                <a:cs typeface="Arial" charset="0"/>
              </a:rPr>
              <a:t>Search and rescue missions</a:t>
            </a:r>
          </a:p>
          <a:p>
            <a:pPr lvl="1" eaLnBrk="1" hangingPunct="1"/>
            <a:r>
              <a:rPr dirty="0">
                <a:latin typeface="Arial" charset="0"/>
                <a:cs typeface="Arial" charset="0"/>
              </a:rPr>
              <a:t>Hazardous materials incidents</a:t>
            </a:r>
          </a:p>
          <a:p>
            <a:pPr lvl="1" eaLnBrk="1" hangingPunct="1"/>
            <a:r>
              <a:rPr dirty="0">
                <a:latin typeface="Arial" charset="0"/>
                <a:cs typeface="Arial" charset="0"/>
              </a:rPr>
              <a:t>Criminal acts and crime scene investigations</a:t>
            </a:r>
          </a:p>
          <a:p>
            <a:pPr lvl="1" eaLnBrk="1" hangingPunct="1"/>
            <a:r>
              <a:rPr dirty="0">
                <a:latin typeface="Arial" charset="0"/>
                <a:cs typeface="Arial" charset="0"/>
              </a:rPr>
              <a:t>Terrorist incidents, including the use of weapons of mass destruction</a:t>
            </a:r>
          </a:p>
          <a:p>
            <a:pPr lvl="1" eaLnBrk="1" hangingPunct="1"/>
            <a:r>
              <a:rPr dirty="0">
                <a:latin typeface="Arial" charset="0"/>
                <a:cs typeface="Arial" charset="0"/>
              </a:rPr>
              <a:t>National Special Security Events, such as Presidential visits or the Super Bowl</a:t>
            </a:r>
          </a:p>
          <a:p>
            <a:pPr lvl="1" eaLnBrk="1" hangingPunct="1"/>
            <a:r>
              <a:rPr dirty="0">
                <a:latin typeface="Arial" charset="0"/>
                <a:cs typeface="Arial" charset="0"/>
              </a:rPr>
              <a:t>Other planned events, such as parades or demonstrations</a:t>
            </a:r>
          </a:p>
          <a:p>
            <a:pPr eaLnBrk="1" hangingPunct="1">
              <a:spcBef>
                <a:spcPct val="0"/>
              </a:spcBef>
            </a:pPr>
            <a:endParaRPr lang="en-US" dirty="0">
              <a:latin typeface="Arial" charset="0"/>
              <a:cs typeface="Arial" charset="0"/>
            </a:endParaRPr>
          </a:p>
          <a:p>
            <a:pPr lvl="1" eaLnBrk="1" hangingPunct="1">
              <a:spcBef>
                <a:spcPct val="40000"/>
              </a:spcBef>
              <a:buFontTx/>
              <a:buNone/>
            </a:pPr>
            <a:r>
              <a:rPr dirty="0">
                <a:latin typeface="Arial" charset="0"/>
                <a:cs typeface="Arial" charset="0"/>
              </a:rPr>
              <a:t>Review the following best practice or add an example from your jurisdiction/agency:</a:t>
            </a:r>
          </a:p>
          <a:p>
            <a:pPr lvl="1" eaLnBrk="1" hangingPunct="1">
              <a:spcBef>
                <a:spcPct val="60000"/>
              </a:spcBef>
              <a:buFontTx/>
              <a:buNone/>
            </a:pPr>
            <a:r>
              <a:rPr dirty="0">
                <a:latin typeface="Arial" charset="0"/>
                <a:cs typeface="Arial" charset="0"/>
              </a:rPr>
              <a:t>	The greater Boston area conducts special events as “planned disasters” by employing ICS and integrating portions of the region’s disaster plans into the event’s operations plans.</a:t>
            </a:r>
            <a:r>
              <a:rPr lang="en-US" dirty="0">
                <a:latin typeface="Arial" charset="0"/>
                <a:cs typeface="Arial" charset="0"/>
              </a:rPr>
              <a:t> </a:t>
            </a:r>
            <a:r>
              <a:rPr dirty="0">
                <a:latin typeface="Arial" charset="0"/>
                <a:cs typeface="Arial" charset="0"/>
              </a:rPr>
              <a:t>This approach improves coordination during event planning and operations, strengthens relationships between the many agencies and organizations involved in disaster operations, and facilitates the enhancement of regional disaster plans.</a:t>
            </a:r>
            <a:r>
              <a:rPr lang="en-US" dirty="0">
                <a:latin typeface="Arial" charset="0"/>
                <a:cs typeface="Arial" charset="0"/>
              </a:rPr>
              <a:t> </a:t>
            </a:r>
            <a:r>
              <a:rPr dirty="0">
                <a:latin typeface="Arial" charset="0"/>
                <a:cs typeface="Arial" charset="0"/>
              </a:rPr>
              <a:t>The Boston area uses ICS to conduct its three regularly occurring events (First Night festivities, the Boston Marathon, and Fourth of July celebrations) and one to two special events (e.g., Super Bowl rallies and Sail Boston) as “planned disasters.”</a:t>
            </a:r>
            <a:r>
              <a:rPr lang="en-US" dirty="0">
                <a:latin typeface="Arial" charset="0"/>
                <a:cs typeface="Arial" charset="0"/>
              </a:rPr>
              <a:t> </a:t>
            </a:r>
            <a:r>
              <a:rPr dirty="0">
                <a:latin typeface="Arial" charset="0"/>
                <a:cs typeface="Arial" charset="0"/>
              </a:rPr>
              <a:t>Many of these events can attract crowds of one million or more participants and spectators, providing an optimal environment to test and improve disaster plans.</a:t>
            </a:r>
          </a:p>
          <a:p>
            <a:pPr eaLnBrk="1" hangingPunct="1">
              <a:spcBef>
                <a:spcPct val="0"/>
              </a:spcBef>
            </a:pPr>
            <a:endParaRPr lang="en-US" dirty="0">
              <a:latin typeface="Arial" charset="0"/>
              <a:cs typeface="Arial" charset="0"/>
            </a:endParaRPr>
          </a:p>
        </p:txBody>
      </p:sp>
      <p:sp>
        <p:nvSpPr>
          <p:cNvPr id="108549" name="Slide Image Placeholder 10"/>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9381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Transition to this visual by explaining that the National Response Framework provides the broad response doctrine, while the National Incident Management System includes greater detail on the processes used to manage a response.</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Explain that NIMS:</a:t>
            </a:r>
          </a:p>
          <a:p>
            <a:pPr lvl="1" eaLnBrk="1" hangingPunct="1"/>
            <a:r>
              <a:rPr dirty="0">
                <a:latin typeface="Arial" charset="0"/>
                <a:cs typeface="Arial" charset="0"/>
              </a:rPr>
              <a:t>Defines what needs to be done to prepare for, prevent, protect against, respond to, and recover from a major event, how it needs to be done, and how well it needs to be done.</a:t>
            </a:r>
            <a:r>
              <a:rPr lang="en-US" dirty="0">
                <a:latin typeface="Arial" charset="0"/>
                <a:cs typeface="Arial" charset="0"/>
              </a:rPr>
              <a:t> </a:t>
            </a:r>
            <a:endParaRPr dirty="0">
              <a:latin typeface="Arial" charset="0"/>
              <a:cs typeface="Arial" charset="0"/>
            </a:endParaRPr>
          </a:p>
          <a:p>
            <a:pPr lvl="1" eaLnBrk="1" hangingPunct="1"/>
            <a:r>
              <a:rPr dirty="0">
                <a:latin typeface="Arial" charset="0"/>
                <a:cs typeface="Arial" charset="0"/>
              </a:rPr>
              <a:t>Provides a systematic approach for all levels of government, the private sector, and nongovernmental organizations to work seamlessly together. </a:t>
            </a:r>
          </a:p>
          <a:p>
            <a:pPr lvl="1" eaLnBrk="1" hangingPunct="1"/>
            <a:r>
              <a:rPr dirty="0">
                <a:latin typeface="Arial" charset="0"/>
                <a:cs typeface="Arial" charset="0"/>
              </a:rPr>
              <a:t>Applies to all incidents regardless of cause, size, location, or complexity.</a:t>
            </a:r>
          </a:p>
          <a:p>
            <a:pPr lvl="1" eaLnBrk="1" hangingPunct="1">
              <a:spcBef>
                <a:spcPct val="0"/>
              </a:spcBef>
              <a:buFontTx/>
              <a:buNone/>
            </a:pPr>
            <a:endParaRPr dirty="0">
              <a:latin typeface="Arial" charset="0"/>
              <a:cs typeface="Arial" charset="0"/>
            </a:endParaRPr>
          </a:p>
          <a:p>
            <a:pPr eaLnBrk="1" hangingPunct="1">
              <a:spcBef>
                <a:spcPct val="0"/>
              </a:spcBef>
            </a:pPr>
            <a:r>
              <a:rPr lang="en-US" dirty="0">
                <a:latin typeface="Arial" charset="0"/>
                <a:cs typeface="Arial" charset="0"/>
              </a:rPr>
              <a:t>Emphasize the following points:</a:t>
            </a:r>
          </a:p>
          <a:p>
            <a:pPr lvl="1" eaLnBrk="1" hangingPunct="1"/>
            <a:r>
              <a:rPr dirty="0">
                <a:latin typeface="Arial" charset="0"/>
                <a:cs typeface="Arial" charset="0"/>
              </a:rPr>
              <a:t>NIMS integrates existing best practices into a consistent, nationwide approach to domestic incident management.</a:t>
            </a:r>
          </a:p>
          <a:p>
            <a:pPr lvl="1" eaLnBrk="1" hangingPunct="1"/>
            <a:r>
              <a:rPr dirty="0">
                <a:latin typeface="Arial" charset="0"/>
                <a:cs typeface="Arial" charset="0"/>
              </a:rPr>
              <a:t>NIMS is applicable at all jurisdictional levels and across functional disciplines in an all-hazards context.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Note that the National Response Framework reinforces that incidents should be managed using NIMS principles and structures.</a:t>
            </a:r>
          </a:p>
          <a:p>
            <a:pPr eaLnBrk="1" hangingPunct="1">
              <a:spcBef>
                <a:spcPct val="0"/>
              </a:spcBef>
            </a:pPr>
            <a:endParaRPr lang="en-US" dirty="0">
              <a:latin typeface="Arial" charset="0"/>
              <a:cs typeface="Arial" charset="0"/>
            </a:endParaRPr>
          </a:p>
          <a:p>
            <a:pPr eaLnBrk="1" hangingPunct="1">
              <a:spcBef>
                <a:spcPct val="0"/>
              </a:spcBef>
            </a:pPr>
            <a:r>
              <a:rPr lang="en-US" sz="1200" dirty="0">
                <a:latin typeface="Arial" charset="0"/>
                <a:cs typeface="Arial" charset="0"/>
              </a:rPr>
              <a:t> </a:t>
            </a:r>
          </a:p>
          <a:p>
            <a:pPr eaLnBrk="1" hangingPunct="1">
              <a:spcBef>
                <a:spcPct val="0"/>
              </a:spcBef>
            </a:pPr>
            <a:r>
              <a:rPr lang="en-US" sz="1200" dirty="0">
                <a:latin typeface="Arial" charset="0"/>
                <a:cs typeface="Arial" charset="0"/>
              </a:rPr>
              <a:t> </a:t>
            </a:r>
          </a:p>
          <a:p>
            <a:pPr eaLnBrk="1" hangingPunct="1">
              <a:spcBef>
                <a:spcPct val="0"/>
              </a:spcBef>
            </a:pPr>
            <a:endParaRPr lang="en-US" sz="1200" dirty="0">
              <a:latin typeface="Arial" charset="0"/>
              <a:cs typeface="Arial" charset="0"/>
            </a:endParaRPr>
          </a:p>
        </p:txBody>
      </p:sp>
    </p:spTree>
    <p:extLst>
      <p:ext uri="{BB962C8B-B14F-4D97-AF65-F5344CB8AC3E}">
        <p14:creationId xmlns:p14="http://schemas.microsoft.com/office/powerpoint/2010/main" val="2421574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ICS is designed to be interdisciplinary and organizationally flexible.</a:t>
            </a:r>
            <a:br>
              <a:rPr lang="en-US" dirty="0">
                <a:latin typeface="Arial" charset="0"/>
                <a:cs typeface="Arial" charset="0"/>
              </a:rPr>
            </a:br>
            <a:br>
              <a:rPr lang="en-US" dirty="0">
                <a:latin typeface="Arial" charset="0"/>
                <a:cs typeface="Arial" charset="0"/>
              </a:rPr>
            </a:br>
            <a:r>
              <a:rPr lang="en-US" dirty="0">
                <a:latin typeface="Arial" charset="0"/>
                <a:cs typeface="Arial" charset="0"/>
              </a:rPr>
              <a:t>Point out that ICS:</a:t>
            </a:r>
          </a:p>
          <a:p>
            <a:pPr lvl="1" eaLnBrk="1" hangingPunct="1"/>
            <a:r>
              <a:rPr dirty="0">
                <a:latin typeface="Arial" charset="0"/>
                <a:cs typeface="Arial" charset="0"/>
              </a:rPr>
              <a:t>Meets the needs of incidents of any kind or size.</a:t>
            </a:r>
          </a:p>
          <a:p>
            <a:pPr lvl="1" eaLnBrk="1" hangingPunct="1"/>
            <a:r>
              <a:rPr dirty="0">
                <a:latin typeface="Arial" charset="0"/>
                <a:cs typeface="Arial" charset="0"/>
              </a:rPr>
              <a:t>Allows personnel from a variety of agencies to meld rapidly into a common management structure. </a:t>
            </a:r>
          </a:p>
          <a:p>
            <a:pPr lvl="1" eaLnBrk="1" hangingPunct="1"/>
            <a:r>
              <a:rPr dirty="0">
                <a:latin typeface="Arial" charset="0"/>
                <a:cs typeface="Arial" charset="0"/>
              </a:rPr>
              <a:t>Provides logistical and administrative support to operational staff. </a:t>
            </a:r>
          </a:p>
          <a:p>
            <a:pPr lvl="1" eaLnBrk="1" hangingPunct="1"/>
            <a:r>
              <a:rPr dirty="0">
                <a:latin typeface="Arial" charset="0"/>
                <a:cs typeface="Arial" charset="0"/>
              </a:rPr>
              <a:t>Is cost effective by avoiding duplication of efforts.</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Ask the participants if they can add any benefits to those listed on the visual. Add a personal experience that illustrates the benefits of using ICS.</a:t>
            </a:r>
            <a:br>
              <a:rPr lang="en-US" dirty="0">
                <a:latin typeface="Arial" charset="0"/>
                <a:cs typeface="Arial" charset="0"/>
              </a:rPr>
            </a:br>
            <a:br>
              <a:rPr lang="en-US" dirty="0">
                <a:latin typeface="Arial" charset="0"/>
                <a:cs typeface="Arial" charset="0"/>
              </a:rPr>
            </a:br>
            <a:r>
              <a:rPr lang="en-US" dirty="0">
                <a:latin typeface="Arial" charset="0"/>
                <a:cs typeface="Arial" charset="0"/>
              </a:rPr>
              <a:t>Summarize by noting that any incident can have a mix of political, economic, social, environmental, and cost implications with potentially serious long-term effects. ICS, as a management system, helps to mitigate the risks by providing accurate information, strict accountability, and planning for any incident. </a:t>
            </a:r>
          </a:p>
          <a:p>
            <a:pPr eaLnBrk="1" hangingPunct="1">
              <a:spcBef>
                <a:spcPct val="0"/>
              </a:spcBef>
            </a:pPr>
            <a:endParaRPr lang="en-US" b="1" dirty="0">
              <a:latin typeface="Arial" charset="0"/>
              <a:cs typeface="Arial" charset="0"/>
            </a:endParaRPr>
          </a:p>
          <a:p>
            <a:pPr eaLnBrk="1" hangingPunct="1">
              <a:spcBef>
                <a:spcPct val="0"/>
              </a:spcBef>
            </a:pPr>
            <a:r>
              <a:rPr lang="en-US" b="1" dirty="0">
                <a:latin typeface="Arial" charset="0"/>
                <a:cs typeface="Arial" charset="0"/>
              </a:rPr>
              <a:t>Emphasize that it is critical that Executives and Senior Officials support ICS planning, preparedness, and training activities.</a:t>
            </a:r>
          </a:p>
          <a:p>
            <a:pPr eaLnBrk="1" hangingPunct="1">
              <a:spcBef>
                <a:spcPct val="0"/>
              </a:spcBef>
            </a:pPr>
            <a:endParaRPr lang="en-US" b="1" dirty="0">
              <a:latin typeface="Arial" charset="0"/>
              <a:cs typeface="Arial" charset="0"/>
            </a:endParaRPr>
          </a:p>
        </p:txBody>
      </p:sp>
      <p:sp>
        <p:nvSpPr>
          <p:cNvPr id="109572" name="Rectangle 6"/>
          <p:cNvSpPr txBox="1">
            <a:spLocks noChangeArrowheads="1"/>
          </p:cNvSpPr>
          <p:nvPr/>
        </p:nvSpPr>
        <p:spPr bwMode="auto">
          <a:xfrm>
            <a:off x="1" y="9150979"/>
            <a:ext cx="3076672" cy="25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5" tIns="47093" rIns="94185" bIns="47093"/>
          <a:lstStyle>
            <a:lvl1pPr defTabSz="965200" eaLnBrk="0" hangingPunct="0">
              <a:defRPr>
                <a:solidFill>
                  <a:schemeClr val="tx1"/>
                </a:solidFill>
                <a:latin typeface="Arial" charset="0"/>
                <a:cs typeface="Arial" charset="0"/>
              </a:defRPr>
            </a:lvl1pPr>
            <a:lvl2pPr marL="742950" indent="-285750" defTabSz="965200" eaLnBrk="0" hangingPunct="0">
              <a:defRPr>
                <a:solidFill>
                  <a:schemeClr val="tx1"/>
                </a:solidFill>
                <a:latin typeface="Arial" charset="0"/>
                <a:cs typeface="Arial" charset="0"/>
              </a:defRPr>
            </a:lvl2pPr>
            <a:lvl3pPr marL="1143000" indent="-228600" defTabSz="965200" eaLnBrk="0" hangingPunct="0">
              <a:defRPr>
                <a:solidFill>
                  <a:schemeClr val="tx1"/>
                </a:solidFill>
                <a:latin typeface="Arial" charset="0"/>
                <a:cs typeface="Arial" charset="0"/>
              </a:defRPr>
            </a:lvl3pPr>
            <a:lvl4pPr marL="1600200" indent="-228600" defTabSz="965200" eaLnBrk="0" hangingPunct="0">
              <a:defRPr>
                <a:solidFill>
                  <a:schemeClr val="tx1"/>
                </a:solidFill>
                <a:latin typeface="Arial" charset="0"/>
                <a:cs typeface="Arial" charset="0"/>
              </a:defRPr>
            </a:lvl4pPr>
            <a:lvl5pPr marL="2057400" indent="-228600" defTabSz="965200" eaLnBrk="0" hangingPunct="0">
              <a:defRPr>
                <a:solidFill>
                  <a:schemeClr val="tx1"/>
                </a:solidFill>
                <a:latin typeface="Arial" charset="0"/>
                <a:cs typeface="Arial" charset="0"/>
              </a:defRPr>
            </a:lvl5pPr>
            <a:lvl6pPr marL="2514600" indent="-228600" defTabSz="965200" eaLnBrk="0" fontAlgn="base" hangingPunct="0">
              <a:spcBef>
                <a:spcPct val="0"/>
              </a:spcBef>
              <a:spcAft>
                <a:spcPct val="0"/>
              </a:spcAft>
              <a:defRPr>
                <a:solidFill>
                  <a:schemeClr val="tx1"/>
                </a:solidFill>
                <a:latin typeface="Arial" charset="0"/>
                <a:cs typeface="Arial" charset="0"/>
              </a:defRPr>
            </a:lvl6pPr>
            <a:lvl7pPr marL="2971800" indent="-228600" defTabSz="965200" eaLnBrk="0" fontAlgn="base" hangingPunct="0">
              <a:spcBef>
                <a:spcPct val="0"/>
              </a:spcBef>
              <a:spcAft>
                <a:spcPct val="0"/>
              </a:spcAft>
              <a:defRPr>
                <a:solidFill>
                  <a:schemeClr val="tx1"/>
                </a:solidFill>
                <a:latin typeface="Arial" charset="0"/>
                <a:cs typeface="Arial" charset="0"/>
              </a:defRPr>
            </a:lvl7pPr>
            <a:lvl8pPr marL="3429000" indent="-228600" defTabSz="965200" eaLnBrk="0" fontAlgn="base" hangingPunct="0">
              <a:spcBef>
                <a:spcPct val="0"/>
              </a:spcBef>
              <a:spcAft>
                <a:spcPct val="0"/>
              </a:spcAft>
              <a:defRPr>
                <a:solidFill>
                  <a:schemeClr val="tx1"/>
                </a:solidFill>
                <a:latin typeface="Arial" charset="0"/>
                <a:cs typeface="Arial" charset="0"/>
              </a:defRPr>
            </a:lvl8pPr>
            <a:lvl9pPr marL="3886200" indent="-228600" defTabSz="965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b="1" dirty="0"/>
              <a:t>October 2013</a:t>
            </a:r>
          </a:p>
        </p:txBody>
      </p:sp>
      <p:sp>
        <p:nvSpPr>
          <p:cNvPr id="109573" name="Rectangle 7"/>
          <p:cNvSpPr txBox="1">
            <a:spLocks noChangeArrowheads="1"/>
          </p:cNvSpPr>
          <p:nvPr/>
        </p:nvSpPr>
        <p:spPr bwMode="auto">
          <a:xfrm>
            <a:off x="6231917" y="9150979"/>
            <a:ext cx="865843" cy="23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5" tIns="47093" rIns="94185" bIns="47093"/>
          <a:lstStyle>
            <a:lvl1pPr defTabSz="965200" eaLnBrk="0" hangingPunct="0">
              <a:defRPr>
                <a:solidFill>
                  <a:schemeClr val="tx1"/>
                </a:solidFill>
                <a:latin typeface="Arial" charset="0"/>
                <a:cs typeface="Arial" charset="0"/>
              </a:defRPr>
            </a:lvl1pPr>
            <a:lvl2pPr marL="742950" indent="-285750" defTabSz="965200" eaLnBrk="0" hangingPunct="0">
              <a:defRPr>
                <a:solidFill>
                  <a:schemeClr val="tx1"/>
                </a:solidFill>
                <a:latin typeface="Arial" charset="0"/>
                <a:cs typeface="Arial" charset="0"/>
              </a:defRPr>
            </a:lvl2pPr>
            <a:lvl3pPr marL="1143000" indent="-228600" defTabSz="965200" eaLnBrk="0" hangingPunct="0">
              <a:defRPr>
                <a:solidFill>
                  <a:schemeClr val="tx1"/>
                </a:solidFill>
                <a:latin typeface="Arial" charset="0"/>
                <a:cs typeface="Arial" charset="0"/>
              </a:defRPr>
            </a:lvl3pPr>
            <a:lvl4pPr marL="1600200" indent="-228600" defTabSz="965200" eaLnBrk="0" hangingPunct="0">
              <a:defRPr>
                <a:solidFill>
                  <a:schemeClr val="tx1"/>
                </a:solidFill>
                <a:latin typeface="Arial" charset="0"/>
                <a:cs typeface="Arial" charset="0"/>
              </a:defRPr>
            </a:lvl4pPr>
            <a:lvl5pPr marL="2057400" indent="-228600" defTabSz="965200" eaLnBrk="0" hangingPunct="0">
              <a:defRPr>
                <a:solidFill>
                  <a:schemeClr val="tx1"/>
                </a:solidFill>
                <a:latin typeface="Arial" charset="0"/>
                <a:cs typeface="Arial" charset="0"/>
              </a:defRPr>
            </a:lvl5pPr>
            <a:lvl6pPr marL="2514600" indent="-228600" defTabSz="965200" eaLnBrk="0" fontAlgn="base" hangingPunct="0">
              <a:spcBef>
                <a:spcPct val="0"/>
              </a:spcBef>
              <a:spcAft>
                <a:spcPct val="0"/>
              </a:spcAft>
              <a:defRPr>
                <a:solidFill>
                  <a:schemeClr val="tx1"/>
                </a:solidFill>
                <a:latin typeface="Arial" charset="0"/>
                <a:cs typeface="Arial" charset="0"/>
              </a:defRPr>
            </a:lvl6pPr>
            <a:lvl7pPr marL="2971800" indent="-228600" defTabSz="965200" eaLnBrk="0" fontAlgn="base" hangingPunct="0">
              <a:spcBef>
                <a:spcPct val="0"/>
              </a:spcBef>
              <a:spcAft>
                <a:spcPct val="0"/>
              </a:spcAft>
              <a:defRPr>
                <a:solidFill>
                  <a:schemeClr val="tx1"/>
                </a:solidFill>
                <a:latin typeface="Arial" charset="0"/>
                <a:cs typeface="Arial" charset="0"/>
              </a:defRPr>
            </a:lvl7pPr>
            <a:lvl8pPr marL="3429000" indent="-228600" defTabSz="965200" eaLnBrk="0" fontAlgn="base" hangingPunct="0">
              <a:spcBef>
                <a:spcPct val="0"/>
              </a:spcBef>
              <a:spcAft>
                <a:spcPct val="0"/>
              </a:spcAft>
              <a:defRPr>
                <a:solidFill>
                  <a:schemeClr val="tx1"/>
                </a:solidFill>
                <a:latin typeface="Arial" charset="0"/>
                <a:cs typeface="Arial" charset="0"/>
              </a:defRPr>
            </a:lvl8pPr>
            <a:lvl9pPr marL="3886200" indent="-228600" defTabSz="9652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100" b="1"/>
              <a:t>Page </a:t>
            </a:r>
            <a:fld id="{4B0EB2A1-E6B1-4A98-B182-0E754C05F5B2}" type="slidenum">
              <a:rPr lang="en-US" sz="1100" b="1"/>
              <a:pPr algn="r" eaLnBrk="1" hangingPunct="1"/>
              <a:t>39</a:t>
            </a:fld>
            <a:endParaRPr lang="en-US" sz="1100" b="1"/>
          </a:p>
        </p:txBody>
      </p:sp>
    </p:spTree>
    <p:extLst>
      <p:ext uri="{BB962C8B-B14F-4D97-AF65-F5344CB8AC3E}">
        <p14:creationId xmlns:p14="http://schemas.microsoft.com/office/powerpoint/2010/main" val="231153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within the ICS organization, chain of command and unity of command are maintained. Review the following definitions:</a:t>
            </a:r>
          </a:p>
          <a:p>
            <a:pPr lvl="1" eaLnBrk="1" hangingPunct="1"/>
            <a:r>
              <a:rPr b="1" dirty="0">
                <a:latin typeface="Arial" charset="0"/>
                <a:cs typeface="Arial" charset="0"/>
              </a:rPr>
              <a:t>Chain of command</a:t>
            </a:r>
            <a:r>
              <a:rPr dirty="0">
                <a:latin typeface="Arial" charset="0"/>
                <a:cs typeface="Arial" charset="0"/>
              </a:rPr>
              <a:t> refers to the orderly line of authority within the ranks of the incident management organization.</a:t>
            </a:r>
            <a:r>
              <a:rPr lang="en-US" dirty="0">
                <a:latin typeface="Arial" charset="0"/>
                <a:cs typeface="Arial" charset="0"/>
              </a:rPr>
              <a:t> </a:t>
            </a:r>
            <a:endParaRPr dirty="0">
              <a:latin typeface="Arial" charset="0"/>
              <a:cs typeface="Arial" charset="0"/>
            </a:endParaRPr>
          </a:p>
          <a:p>
            <a:pPr lvl="1" eaLnBrk="1" hangingPunct="1"/>
            <a:r>
              <a:rPr b="1" dirty="0">
                <a:latin typeface="Arial" charset="0"/>
                <a:cs typeface="Arial" charset="0"/>
              </a:rPr>
              <a:t>Unity of command</a:t>
            </a:r>
            <a:r>
              <a:rPr dirty="0">
                <a:latin typeface="Arial" charset="0"/>
                <a:cs typeface="Arial" charset="0"/>
              </a:rPr>
              <a:t> means that every individual has a designated supervisor to whom he or she reports at the scene of the incident.</a:t>
            </a:r>
            <a:r>
              <a:rPr lang="en-US" dirty="0">
                <a:latin typeface="Arial" charset="0"/>
                <a:cs typeface="Arial" charset="0"/>
              </a:rPr>
              <a:t> </a:t>
            </a:r>
            <a:endParaRPr dirty="0">
              <a:latin typeface="Arial" charset="0"/>
              <a:cs typeface="Arial" charset="0"/>
            </a:endParaRPr>
          </a:p>
          <a:p>
            <a:pPr eaLnBrk="1" hangingPunct="1">
              <a:spcBef>
                <a:spcPct val="0"/>
              </a:spcBef>
            </a:pPr>
            <a:br>
              <a:rPr lang="en-US" dirty="0">
                <a:latin typeface="Arial" charset="0"/>
                <a:cs typeface="Arial" charset="0"/>
              </a:rPr>
            </a:br>
            <a:r>
              <a:rPr lang="en-US" dirty="0">
                <a:latin typeface="Arial" charset="0"/>
                <a:cs typeface="Arial" charset="0"/>
              </a:rPr>
              <a:t>These principles clarify reporting relationships and eliminate the confusion caused by multiple, conflicting directives. Incident managers at all levels must be able to control the actions of all personnel under their supervision.</a:t>
            </a:r>
          </a:p>
          <a:p>
            <a:pPr eaLnBrk="1" hangingPunct="1">
              <a:spcBef>
                <a:spcPct val="0"/>
              </a:spcBef>
            </a:pPr>
            <a:br>
              <a:rPr lang="en-US" b="1" dirty="0">
                <a:latin typeface="Arial" charset="0"/>
                <a:cs typeface="Arial" charset="0"/>
              </a:rPr>
            </a:br>
            <a:r>
              <a:rPr lang="en-US" b="1" dirty="0">
                <a:latin typeface="Arial" charset="0"/>
                <a:cs typeface="Arial" charset="0"/>
              </a:rPr>
              <a:t>Emphasize that chain of command must be followed at the incident site and by those not deployed to the incident.</a:t>
            </a:r>
            <a:r>
              <a:rPr lang="en-US" dirty="0">
                <a:latin typeface="Arial" charset="0"/>
                <a:cs typeface="Arial" charset="0"/>
              </a:rPr>
              <a:t> After being deployed and receiving an incident assignment, personnel may be assigned by someone who is not their day-to-day supervisor. In this situation, the responders must take direction from their on-scene ICS supervisors only. In addition, someone who is a day-to-day supervisor may not be assigned or qualified to serve as an on-scene supervisor.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Ask the participants: </a:t>
            </a:r>
            <a:r>
              <a:rPr lang="en-US" b="1" dirty="0">
                <a:latin typeface="Arial" charset="0"/>
                <a:cs typeface="Arial" charset="0"/>
              </a:rPr>
              <a:t>What can Executives and Senior Officials do to ensure that chain of command is maintained? </a:t>
            </a:r>
            <a:r>
              <a:rPr lang="en-US" dirty="0">
                <a:latin typeface="Arial" charset="0"/>
                <a:cs typeface="Arial" charset="0"/>
              </a:rPr>
              <a:t>If not mentioned by the participants, add the following key points:</a:t>
            </a:r>
          </a:p>
          <a:p>
            <a:pPr lvl="1" eaLnBrk="1" hangingPunct="1"/>
            <a:r>
              <a:rPr dirty="0">
                <a:latin typeface="Arial" charset="0"/>
                <a:cs typeface="Arial" charset="0"/>
              </a:rPr>
              <a:t>Ensure that only qualified supervisors are assigned.</a:t>
            </a:r>
          </a:p>
          <a:p>
            <a:pPr lvl="1" eaLnBrk="1" hangingPunct="1"/>
            <a:r>
              <a:rPr dirty="0">
                <a:latin typeface="Arial" charset="0"/>
                <a:cs typeface="Arial" charset="0"/>
              </a:rPr>
              <a:t>Follow the chain of command by working through the Incident Commander rather than calling personnel within the ranks.</a:t>
            </a: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151625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Emphasize that all incident responses begin by establishing command. Explain that upon arriving at an incident, the higher ranking person will either assume command, maintain command as is, or transfer command to a third party. Point out that in some situations, a lower ranking person may be the Incident Commander if he or she is the most qualified person.</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Ask the participants the following question: </a:t>
            </a:r>
            <a:r>
              <a:rPr lang="en-US" b="1" dirty="0">
                <a:latin typeface="Arial" charset="0"/>
                <a:cs typeface="Arial" charset="0"/>
              </a:rPr>
              <a:t>Why is it critical to establish command from the beginning of incident operations? </a:t>
            </a:r>
            <a:r>
              <a:rPr lang="en-US" dirty="0">
                <a:latin typeface="Arial" charset="0"/>
                <a:cs typeface="Arial" charset="0"/>
              </a:rPr>
              <a:t>If not mentioned by the participants, add the following key points:</a:t>
            </a:r>
          </a:p>
          <a:p>
            <a:pPr lvl="1" eaLnBrk="1" hangingPunct="1"/>
            <a:r>
              <a:rPr dirty="0">
                <a:latin typeface="Arial" charset="0"/>
                <a:cs typeface="Arial" charset="0"/>
              </a:rPr>
              <a:t>Lack of command becomes a safety hazard for responders.</a:t>
            </a:r>
          </a:p>
          <a:p>
            <a:pPr lvl="1" eaLnBrk="1" hangingPunct="1"/>
            <a:r>
              <a:rPr dirty="0">
                <a:latin typeface="Arial" charset="0"/>
                <a:cs typeface="Arial" charset="0"/>
              </a:rPr>
              <a:t>Size-up and decisionmaking are impossible without a command structure.</a:t>
            </a:r>
          </a:p>
          <a:p>
            <a:pPr lvl="1" eaLnBrk="1" hangingPunct="1"/>
            <a:r>
              <a:rPr dirty="0">
                <a:latin typeface="Arial" charset="0"/>
                <a:cs typeface="Arial" charset="0"/>
              </a:rPr>
              <a:t>It is difficult to expand a disorganized organization if the incident escalates.</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Tell the participants that the process of moving responsibility for incident command from one Incident Commander to another is called transfer of command. Explain that a transfer of command occurs when: </a:t>
            </a:r>
          </a:p>
          <a:p>
            <a:pPr lvl="1" eaLnBrk="1" hangingPunct="1"/>
            <a:r>
              <a:rPr dirty="0">
                <a:latin typeface="Arial" charset="0"/>
                <a:cs typeface="Arial" charset="0"/>
              </a:rPr>
              <a:t>A more qualified person assumes command. </a:t>
            </a:r>
          </a:p>
          <a:p>
            <a:pPr lvl="1" eaLnBrk="1" hangingPunct="1"/>
            <a:r>
              <a:rPr dirty="0">
                <a:latin typeface="Arial" charset="0"/>
                <a:cs typeface="Arial" charset="0"/>
              </a:rPr>
              <a:t>The incident situation changes over time, resulting in a legal requirement to change command. </a:t>
            </a:r>
          </a:p>
          <a:p>
            <a:pPr lvl="1" eaLnBrk="1" hangingPunct="1"/>
            <a:r>
              <a:rPr dirty="0">
                <a:latin typeface="Arial" charset="0"/>
                <a:cs typeface="Arial" charset="0"/>
              </a:rPr>
              <a:t>There is normal turnover of personnel on extended incidents.</a:t>
            </a:r>
          </a:p>
          <a:p>
            <a:pPr lvl="1" eaLnBrk="1" hangingPunct="1"/>
            <a:r>
              <a:rPr dirty="0">
                <a:latin typeface="Arial" charset="0"/>
                <a:cs typeface="Arial" charset="0"/>
              </a:rPr>
              <a:t>The incident response is concluded and responsibility is transferred to the responsible agency.</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Explain that transfer of command must include a transfer of command briefing – which may be oral, written, or a combination of both.</a:t>
            </a: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2117920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the Incident Commander:</a:t>
            </a:r>
          </a:p>
          <a:p>
            <a:pPr lvl="1" eaLnBrk="1" hangingPunct="1"/>
            <a:r>
              <a:rPr dirty="0">
                <a:latin typeface="Arial" charset="0"/>
                <a:cs typeface="Arial" charset="0"/>
              </a:rPr>
              <a:t>Provides the overall leadership for incident response.</a:t>
            </a:r>
            <a:r>
              <a:rPr lang="en-US" dirty="0">
                <a:latin typeface="Arial" charset="0"/>
                <a:cs typeface="Arial" charset="0"/>
              </a:rPr>
              <a:t> </a:t>
            </a:r>
            <a:r>
              <a:rPr dirty="0">
                <a:latin typeface="Arial" charset="0"/>
                <a:cs typeface="Arial" charset="0"/>
              </a:rPr>
              <a:t>The Incident Commander is in charge of overall management of the incident and must be fully qualified to manage the incident. </a:t>
            </a:r>
          </a:p>
          <a:p>
            <a:pPr lvl="1" eaLnBrk="1" hangingPunct="1"/>
            <a:r>
              <a:rPr dirty="0">
                <a:latin typeface="Arial" charset="0"/>
                <a:cs typeface="Arial" charset="0"/>
              </a:rPr>
              <a:t>Takes policy direction from the Executive/Senior Official. </a:t>
            </a:r>
          </a:p>
          <a:p>
            <a:pPr lvl="1" eaLnBrk="1" hangingPunct="1"/>
            <a:r>
              <a:rPr dirty="0">
                <a:latin typeface="Arial" charset="0"/>
                <a:cs typeface="Arial" charset="0"/>
              </a:rPr>
              <a:t>Delegates authority to others to manage the ICS organization.</a:t>
            </a:r>
            <a:r>
              <a:rPr lang="en-US" dirty="0">
                <a:latin typeface="Arial" charset="0"/>
                <a:cs typeface="Arial" charset="0"/>
              </a:rPr>
              <a:t> </a:t>
            </a:r>
            <a:endParaRPr dirty="0">
              <a:latin typeface="Arial" charset="0"/>
              <a:cs typeface="Arial" charset="0"/>
            </a:endParaRPr>
          </a:p>
          <a:p>
            <a:pPr lvl="1" eaLnBrk="1" hangingPunct="1"/>
            <a:r>
              <a:rPr dirty="0">
                <a:latin typeface="Arial" charset="0"/>
                <a:cs typeface="Arial" charset="0"/>
              </a:rPr>
              <a:t>Ensures the safety of incident responders and the public.</a:t>
            </a:r>
          </a:p>
          <a:p>
            <a:pPr lvl="1" eaLnBrk="1" hangingPunct="1"/>
            <a:r>
              <a:rPr dirty="0">
                <a:latin typeface="Arial" charset="0"/>
                <a:cs typeface="Arial" charset="0"/>
              </a:rPr>
              <a:t>Provides information to internal and external stakeholders. </a:t>
            </a:r>
          </a:p>
          <a:p>
            <a:pPr lvl="1" eaLnBrk="1" hangingPunct="1"/>
            <a:r>
              <a:rPr dirty="0">
                <a:latin typeface="Arial" charset="0"/>
                <a:cs typeface="Arial" charset="0"/>
              </a:rPr>
              <a:t>Establishes and maintains liaison with other agencies participating in the incident. </a:t>
            </a:r>
          </a:p>
          <a:p>
            <a:pPr lvl="1" eaLnBrk="1" hangingPunct="1"/>
            <a:r>
              <a:rPr dirty="0">
                <a:latin typeface="Arial" charset="0"/>
                <a:cs typeface="Arial" charset="0"/>
              </a:rPr>
              <a:t>Establishes incident objectives.</a:t>
            </a:r>
          </a:p>
          <a:p>
            <a:pPr lvl="1" eaLnBrk="1" hangingPunct="1"/>
            <a:r>
              <a:rPr dirty="0">
                <a:latin typeface="Arial" charset="0"/>
                <a:cs typeface="Arial" charset="0"/>
              </a:rPr>
              <a:t>Directs the development of the Incident Action Plan.</a:t>
            </a:r>
          </a:p>
          <a:p>
            <a:pPr eaLnBrk="1" hangingPunct="1">
              <a:spcBef>
                <a:spcPct val="0"/>
              </a:spcBef>
            </a:pPr>
            <a:br>
              <a:rPr lang="en-US" dirty="0">
                <a:latin typeface="Arial" charset="0"/>
                <a:cs typeface="Arial" charset="0"/>
              </a:rPr>
            </a:br>
            <a:r>
              <a:rPr lang="en-US" dirty="0">
                <a:latin typeface="Arial" charset="0"/>
                <a:cs typeface="Arial" charset="0"/>
              </a:rPr>
              <a:t>Note that the Incident Command will size up the incident and assess resource needs. If the incident is complex and/or long term, more staff may be needed. In addition, a Deputy Incident Commander may be assigned. Note that if a Deputy is assigned, he or she must be fully qualified to assume the Incident Commander’s position.</a:t>
            </a:r>
            <a:br>
              <a:rPr lang="en-US" dirty="0">
                <a:latin typeface="Arial" charset="0"/>
                <a:cs typeface="Arial" charset="0"/>
              </a:rPr>
            </a:br>
            <a:br>
              <a:rPr lang="en-US" dirty="0">
                <a:latin typeface="Arial" charset="0"/>
                <a:cs typeface="Arial" charset="0"/>
              </a:rPr>
            </a:br>
            <a:endParaRPr lang="en-US" dirty="0">
              <a:latin typeface="Arial" charset="0"/>
              <a:cs typeface="Arial" charset="0"/>
            </a:endParaRPr>
          </a:p>
        </p:txBody>
      </p:sp>
    </p:spTree>
    <p:extLst>
      <p:ext uri="{BB962C8B-B14F-4D97-AF65-F5344CB8AC3E}">
        <p14:creationId xmlns:p14="http://schemas.microsoft.com/office/powerpoint/2010/main" val="4058173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body" idx="1"/>
          </p:nvPr>
        </p:nvSpPr>
        <p:spPr bwMode="auto">
          <a:xfrm>
            <a:off x="710239" y="4692650"/>
            <a:ext cx="5994655" cy="43791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dirty="0">
                <a:latin typeface="Arial" charset="0"/>
                <a:cs typeface="Arial" charset="0"/>
              </a:rPr>
              <a:t>Present the following key points:</a:t>
            </a:r>
          </a:p>
          <a:p>
            <a:pPr lvl="1" eaLnBrk="1" hangingPunct="1"/>
            <a:r>
              <a:rPr dirty="0">
                <a:latin typeface="Arial" charset="0"/>
                <a:cs typeface="Arial" charset="0"/>
              </a:rPr>
              <a:t>The Executive/Senior Official (elected official, city/county manager, agency administrator, etc.) is responsible for the incident.</a:t>
            </a:r>
            <a:r>
              <a:rPr lang="en-US" dirty="0">
                <a:latin typeface="Arial" charset="0"/>
                <a:cs typeface="Arial" charset="0"/>
              </a:rPr>
              <a:t> </a:t>
            </a:r>
            <a:r>
              <a:rPr dirty="0">
                <a:latin typeface="Arial" charset="0"/>
                <a:cs typeface="Arial" charset="0"/>
              </a:rPr>
              <a:t>In most jurisdictions, responsibility for the protection of the citizens rests with the chief elected official.</a:t>
            </a:r>
            <a:r>
              <a:rPr lang="en-US" dirty="0">
                <a:latin typeface="Arial" charset="0"/>
                <a:cs typeface="Arial" charset="0"/>
              </a:rPr>
              <a:t> </a:t>
            </a:r>
            <a:r>
              <a:rPr dirty="0">
                <a:latin typeface="Arial" charset="0"/>
                <a:cs typeface="Arial" charset="0"/>
              </a:rPr>
              <a:t>Along with this responsibility, by virtue of their office, these people have the authority to make decisions, commit resources, obligate funds, and command the resources necessary to protect the population, stop the spread of damage, and protect the environment. </a:t>
            </a:r>
          </a:p>
          <a:p>
            <a:pPr lvl="1" eaLnBrk="1" hangingPunct="1"/>
            <a:r>
              <a:rPr dirty="0">
                <a:latin typeface="Arial" charset="0"/>
                <a:cs typeface="Arial" charset="0"/>
              </a:rPr>
              <a:t>Having the responsibility does not mean that the Executive/Senior Official assumes a command role over the on-scene incident operation.</a:t>
            </a:r>
            <a:r>
              <a:rPr lang="en-US" dirty="0">
                <a:latin typeface="Arial" charset="0"/>
                <a:cs typeface="Arial" charset="0"/>
              </a:rPr>
              <a:t> </a:t>
            </a:r>
            <a:r>
              <a:rPr dirty="0">
                <a:latin typeface="Arial" charset="0"/>
                <a:cs typeface="Arial" charset="0"/>
              </a:rPr>
              <a:t>Rather, the Executive/Senior Official:</a:t>
            </a:r>
          </a:p>
          <a:p>
            <a:pPr lvl="2" eaLnBrk="1" hangingPunct="1"/>
            <a:r>
              <a:rPr dirty="0">
                <a:latin typeface="Arial" charset="0"/>
                <a:cs typeface="Arial" charset="0"/>
              </a:rPr>
              <a:t>Provides policy guidance on priorities and objectives based on situational needs and the Emergency Plan.</a:t>
            </a:r>
            <a:r>
              <a:rPr lang="en-US" dirty="0">
                <a:latin typeface="Arial" charset="0"/>
                <a:cs typeface="Arial" charset="0"/>
              </a:rPr>
              <a:t> </a:t>
            </a:r>
            <a:endParaRPr dirty="0">
              <a:latin typeface="Arial" charset="0"/>
              <a:cs typeface="Arial" charset="0"/>
            </a:endParaRPr>
          </a:p>
          <a:p>
            <a:pPr lvl="2" eaLnBrk="1" hangingPunct="1"/>
            <a:r>
              <a:rPr dirty="0">
                <a:latin typeface="Arial" charset="0"/>
                <a:cs typeface="Arial" charset="0"/>
              </a:rPr>
              <a:t>Oversees resource coordination and support to the on-scene command from the Emergency Operations Center or through dispatch.</a:t>
            </a:r>
          </a:p>
          <a:p>
            <a:pPr lvl="1" eaLnBrk="1" hangingPunct="1"/>
            <a:r>
              <a:rPr dirty="0">
                <a:latin typeface="Arial" charset="0"/>
                <a:cs typeface="Arial" charset="0"/>
              </a:rPr>
              <a:t>Typically, the Executive/Senior Official is </a:t>
            </a:r>
            <a:r>
              <a:rPr b="1" dirty="0">
                <a:latin typeface="Arial" charset="0"/>
                <a:cs typeface="Arial" charset="0"/>
              </a:rPr>
              <a:t>not</a:t>
            </a:r>
            <a:r>
              <a:rPr dirty="0">
                <a:latin typeface="Arial" charset="0"/>
                <a:cs typeface="Arial" charset="0"/>
              </a:rPr>
              <a:t> at the scene of the incident, but must have the ability to communicate and meet with the Incident Commander as necessary.</a:t>
            </a:r>
            <a:r>
              <a:rPr lang="en-US" dirty="0">
                <a:latin typeface="Arial" charset="0"/>
                <a:cs typeface="Arial" charset="0"/>
              </a:rPr>
              <a:t> </a:t>
            </a:r>
            <a:endParaRPr dirty="0">
              <a:latin typeface="Arial" charset="0"/>
              <a:cs typeface="Arial" charset="0"/>
            </a:endParaRPr>
          </a:p>
          <a:p>
            <a:pPr eaLnBrk="1" hangingPunct="1">
              <a:spcBef>
                <a:spcPct val="0"/>
              </a:spcBef>
            </a:pPr>
            <a:br>
              <a:rPr lang="en-US" dirty="0">
                <a:latin typeface="Arial" charset="0"/>
                <a:cs typeface="Arial" charset="0"/>
              </a:rPr>
            </a:br>
            <a:r>
              <a:rPr lang="en-US" dirty="0">
                <a:latin typeface="Arial" charset="0"/>
                <a:cs typeface="Arial" charset="0"/>
              </a:rPr>
              <a:t>Ask the participants to identify reasons why an Executive’s/Senior Official’s presence at the incident scene may be detrimental. If not mentioned by the participants, add the following key points:</a:t>
            </a:r>
          </a:p>
          <a:p>
            <a:pPr lvl="1" eaLnBrk="1" hangingPunct="1"/>
            <a:r>
              <a:rPr dirty="0">
                <a:latin typeface="Arial" charset="0"/>
                <a:cs typeface="Arial" charset="0"/>
              </a:rPr>
              <a:t>A visit from leadership personnel could draw more media and bystanders into a hazardous area.</a:t>
            </a:r>
          </a:p>
          <a:p>
            <a:pPr lvl="1" eaLnBrk="1" hangingPunct="1"/>
            <a:r>
              <a:rPr dirty="0">
                <a:latin typeface="Arial" charset="0"/>
                <a:cs typeface="Arial" charset="0"/>
              </a:rPr>
              <a:t>Response resources may be diverted away from critical tactical operations to attend to a visiting Executive/Senior Official.</a:t>
            </a:r>
          </a:p>
          <a:p>
            <a:pPr lvl="1" eaLnBrk="1" hangingPunct="1"/>
            <a:r>
              <a:rPr dirty="0">
                <a:latin typeface="Arial" charset="0"/>
                <a:cs typeface="Arial" charset="0"/>
              </a:rPr>
              <a:t>The presence of the Executive/Senior Official could cause confusion about the chain of command (who’s in charge of on-scene operations).</a:t>
            </a:r>
          </a:p>
          <a:p>
            <a:pPr eaLnBrk="1" hangingPunct="1">
              <a:spcBef>
                <a:spcPct val="0"/>
              </a:spcBef>
            </a:pPr>
            <a:br>
              <a:rPr lang="en-US" dirty="0">
                <a:latin typeface="Arial" charset="0"/>
                <a:cs typeface="Arial" charset="0"/>
              </a:rPr>
            </a:br>
            <a:r>
              <a:rPr lang="en-US" dirty="0">
                <a:latin typeface="Arial" charset="0"/>
                <a:cs typeface="Arial" charset="0"/>
              </a:rPr>
              <a:t>Acknowledge that visits to the scene by an Executive/Senior Official may be beneficial to the operation. Tell the participants that those visits must be coordinated with the Incident Commander and not jeopardize the response efforts.</a:t>
            </a:r>
          </a:p>
        </p:txBody>
      </p:sp>
      <p:sp>
        <p:nvSpPr>
          <p:cNvPr id="116741" name="Slide Image Placeholder 1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112067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Ask the participants:</a:t>
            </a:r>
            <a:r>
              <a:rPr lang="en-US" b="1" dirty="0">
                <a:latin typeface="Arial" charset="0"/>
                <a:cs typeface="Arial" charset="0"/>
              </a:rPr>
              <a:t> What is the difference between command and coordination? </a:t>
            </a:r>
            <a:r>
              <a:rPr lang="en-US" dirty="0">
                <a:latin typeface="Arial" charset="0"/>
                <a:cs typeface="Arial" charset="0"/>
              </a:rPr>
              <a:t>If possible, record the participants’ responses on chart paper.</a:t>
            </a:r>
            <a:endParaRPr lang="en-US" b="1" dirty="0">
              <a:latin typeface="Arial" charset="0"/>
              <a:cs typeface="Arial" charset="0"/>
            </a:endParaRPr>
          </a:p>
        </p:txBody>
      </p:sp>
    </p:spTree>
    <p:extLst>
      <p:ext uri="{BB962C8B-B14F-4D97-AF65-F5344CB8AC3E}">
        <p14:creationId xmlns:p14="http://schemas.microsoft.com/office/powerpoint/2010/main" val="824597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charset="0"/>
                <a:cs typeface="Arial" charset="0"/>
              </a:rPr>
              <a:t>Compare the participants’ response to the following definition:</a:t>
            </a:r>
          </a:p>
          <a:p>
            <a:pPr eaLnBrk="1" hangingPunct="1">
              <a:spcBef>
                <a:spcPct val="0"/>
              </a:spcBef>
            </a:pPr>
            <a:endParaRPr lang="en-US" dirty="0">
              <a:latin typeface="Arial" charset="0"/>
              <a:cs typeface="Arial" charset="0"/>
            </a:endParaRPr>
          </a:p>
          <a:p>
            <a:pPr eaLnBrk="1" hangingPunct="1">
              <a:spcBef>
                <a:spcPct val="0"/>
              </a:spcBef>
            </a:pPr>
            <a:r>
              <a:rPr lang="en-US" b="1" dirty="0">
                <a:latin typeface="Arial" charset="0"/>
                <a:cs typeface="Arial" charset="0"/>
              </a:rPr>
              <a:t>Command:</a:t>
            </a:r>
            <a:r>
              <a:rPr lang="en-US" dirty="0">
                <a:latin typeface="Arial" charset="0"/>
                <a:cs typeface="Arial" charset="0"/>
              </a:rPr>
              <a:t> The act of directing, ordering, or controlling by virtue of explicit statutory, regulatory, or delegated authority. In NIMS, responsibility for this process is delegated to the on-scene Incident Commander by the Executive/Senior Official. Examples of command activities include:</a:t>
            </a:r>
          </a:p>
          <a:p>
            <a:pPr lvl="1" eaLnBrk="1" hangingPunct="1"/>
            <a:r>
              <a:rPr dirty="0">
                <a:latin typeface="Arial" charset="0"/>
                <a:cs typeface="Arial" charset="0"/>
              </a:rPr>
              <a:t>Determining incident objectives.</a:t>
            </a:r>
          </a:p>
          <a:p>
            <a:pPr lvl="1" eaLnBrk="1" hangingPunct="1"/>
            <a:r>
              <a:rPr dirty="0">
                <a:latin typeface="Arial" charset="0"/>
                <a:cs typeface="Arial" charset="0"/>
              </a:rPr>
              <a:t>Establishing operational periods.</a:t>
            </a:r>
          </a:p>
          <a:p>
            <a:pPr lvl="1" eaLnBrk="1" hangingPunct="1"/>
            <a:r>
              <a:rPr dirty="0">
                <a:latin typeface="Arial" charset="0"/>
                <a:cs typeface="Arial" charset="0"/>
              </a:rPr>
              <a:t>Assigning and supervising field resources.</a:t>
            </a:r>
          </a:p>
          <a:p>
            <a:pPr eaLnBrk="1" hangingPunct="1"/>
            <a:endParaRPr lang="en-US" dirty="0">
              <a:latin typeface="Arial" charset="0"/>
              <a:cs typeface="Arial" charset="0"/>
            </a:endParaRPr>
          </a:p>
        </p:txBody>
      </p:sp>
    </p:spTree>
    <p:extLst>
      <p:ext uri="{BB962C8B-B14F-4D97-AF65-F5344CB8AC3E}">
        <p14:creationId xmlns:p14="http://schemas.microsoft.com/office/powerpoint/2010/main" val="190179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charset="0"/>
                <a:cs typeface="Arial" charset="0"/>
              </a:rPr>
              <a:t>Compare the participants’ response to the following definition:</a:t>
            </a:r>
          </a:p>
          <a:p>
            <a:pPr eaLnBrk="1" hangingPunct="1">
              <a:spcBef>
                <a:spcPct val="0"/>
              </a:spcBef>
            </a:pPr>
            <a:endParaRPr lang="en-US" dirty="0">
              <a:latin typeface="Arial" charset="0"/>
              <a:cs typeface="Arial" charset="0"/>
            </a:endParaRPr>
          </a:p>
          <a:p>
            <a:pPr eaLnBrk="1" hangingPunct="1">
              <a:spcBef>
                <a:spcPct val="0"/>
              </a:spcBef>
            </a:pPr>
            <a:r>
              <a:rPr lang="en-US" b="1" dirty="0">
                <a:latin typeface="Arial" charset="0"/>
                <a:cs typeface="Arial" charset="0"/>
              </a:rPr>
              <a:t>Coordinate:</a:t>
            </a:r>
            <a:r>
              <a:rPr lang="en-US" dirty="0">
                <a:latin typeface="Arial" charset="0"/>
                <a:cs typeface="Arial" charset="0"/>
              </a:rPr>
              <a:t> To advance systematically an analysis and exchange of information among principals who have or may have a need to know certain information to carry out specific incident management responsibilities. Coordination includes the activities that ensure that the ICS organization(s) receive the resources and support they need when they need them. Coordination takes place in a number of entities and at all levels of government. Examples of coordination activities include:</a:t>
            </a:r>
          </a:p>
          <a:p>
            <a:pPr lvl="1" eaLnBrk="1" hangingPunct="1"/>
            <a:r>
              <a:rPr dirty="0">
                <a:latin typeface="Arial" charset="0"/>
                <a:cs typeface="Arial" charset="0"/>
              </a:rPr>
              <a:t>Adjusting agency budgets, policies, and work priorities to make funds and resources available.</a:t>
            </a:r>
          </a:p>
          <a:p>
            <a:pPr lvl="1" eaLnBrk="1" hangingPunct="1"/>
            <a:r>
              <a:rPr dirty="0">
                <a:latin typeface="Arial" charset="0"/>
                <a:cs typeface="Arial" charset="0"/>
              </a:rPr>
              <a:t>Facilitating interagency decisionmaking.</a:t>
            </a:r>
          </a:p>
          <a:p>
            <a:pPr lvl="1" eaLnBrk="1" hangingPunct="1"/>
            <a:r>
              <a:rPr dirty="0">
                <a:latin typeface="Arial" charset="0"/>
                <a:cs typeface="Arial" charset="0"/>
              </a:rPr>
              <a:t>Coordinating interagency public information.</a:t>
            </a:r>
          </a:p>
          <a:p>
            <a:pPr lvl="1" eaLnBrk="1" hangingPunct="1"/>
            <a:r>
              <a:rPr dirty="0">
                <a:latin typeface="Arial" charset="0"/>
                <a:cs typeface="Arial" charset="0"/>
              </a:rPr>
              <a:t>Dispatching additional resources.</a:t>
            </a:r>
          </a:p>
          <a:p>
            <a:pPr eaLnBrk="1" hangingPunct="1"/>
            <a:endParaRPr lang="en-US" dirty="0">
              <a:latin typeface="Arial" charset="0"/>
              <a:cs typeface="Arial" charset="0"/>
            </a:endParaRPr>
          </a:p>
          <a:p>
            <a:pPr eaLnBrk="1" hangingPunct="1"/>
            <a:endParaRPr lang="en-US" dirty="0">
              <a:latin typeface="Arial" charset="0"/>
              <a:cs typeface="Arial" charset="0"/>
            </a:endParaRPr>
          </a:p>
        </p:txBody>
      </p:sp>
    </p:spTree>
    <p:extLst>
      <p:ext uri="{BB962C8B-B14F-4D97-AF65-F5344CB8AC3E}">
        <p14:creationId xmlns:p14="http://schemas.microsoft.com/office/powerpoint/2010/main" val="1412508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Executives/Senior Officials </a:t>
            </a:r>
            <a:r>
              <a:rPr lang="en-US" b="1" u="sng" dirty="0">
                <a:latin typeface="Arial" charset="0"/>
                <a:cs typeface="Arial" charset="0"/>
              </a:rPr>
              <a:t>delegate</a:t>
            </a:r>
            <a:r>
              <a:rPr lang="en-US" dirty="0">
                <a:latin typeface="Arial" charset="0"/>
                <a:cs typeface="Arial" charset="0"/>
              </a:rPr>
              <a:t> authority to the designated Incident Commander for on-scene operations. The Incident Commander is accountable to the Executive/Senior Official but has the complete authority to direct the operation.</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Emphasize that direct tactical and operational responsibility for conducting incident management activities rests with the Incident Commander, while the Executive/Senior Official plays a vital coordination role.</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Facilitate a discussion of the importance of keeping command and coordination roles clear by asking the following discussion question: </a:t>
            </a:r>
            <a:r>
              <a:rPr lang="en-US" b="1" dirty="0">
                <a:latin typeface="Arial" charset="0"/>
                <a:cs typeface="Arial" charset="0"/>
              </a:rPr>
              <a:t>Why is it important to keep the command role solely with the Incident Command?</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Acknowledge the participants’ input and add any personal experiences that illustrate the teaching points.</a:t>
            </a:r>
          </a:p>
        </p:txBody>
      </p:sp>
    </p:spTree>
    <p:extLst>
      <p:ext uri="{BB962C8B-B14F-4D97-AF65-F5344CB8AC3E}">
        <p14:creationId xmlns:p14="http://schemas.microsoft.com/office/powerpoint/2010/main" val="4218412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noChangeArrowheads="1"/>
          </p:cNvSpPr>
          <p:nvPr>
            <p:ph type="body" idx="1"/>
          </p:nvPr>
        </p:nvSpPr>
        <p:spPr bwMode="auto">
          <a:xfrm>
            <a:off x="710238" y="4692650"/>
            <a:ext cx="5797453" cy="43791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dirty="0">
                <a:latin typeface="Arial" charset="0"/>
                <a:cs typeface="Arial" charset="0"/>
              </a:rPr>
              <a:t>Use the visual to summarize the different roles assumed by the Executive/Senior Official and Incident Commander. Add the following key points:</a:t>
            </a:r>
          </a:p>
          <a:p>
            <a:pPr lvl="1" eaLnBrk="1" hangingPunct="1">
              <a:spcBef>
                <a:spcPct val="40000"/>
              </a:spcBef>
            </a:pPr>
            <a:r>
              <a:rPr dirty="0">
                <a:latin typeface="Arial" charset="0"/>
                <a:cs typeface="Arial" charset="0"/>
              </a:rPr>
              <a:t>The Executive’s/Senior Official’s task is to ensure that you are informed and that your Incident Commander is functioning in a responsible manner.</a:t>
            </a:r>
            <a:r>
              <a:rPr lang="en-US" dirty="0">
                <a:latin typeface="Arial" charset="0"/>
                <a:cs typeface="Arial" charset="0"/>
              </a:rPr>
              <a:t> </a:t>
            </a:r>
            <a:r>
              <a:rPr dirty="0">
                <a:latin typeface="Arial" charset="0"/>
                <a:cs typeface="Arial" charset="0"/>
              </a:rPr>
              <a:t>You set policy, establish the mission to be accomplished, shape the overall direction, and give the trained responders the authority to accomplish the incident objectives.</a:t>
            </a:r>
          </a:p>
          <a:p>
            <a:pPr lvl="1" eaLnBrk="1" hangingPunct="1">
              <a:spcBef>
                <a:spcPct val="40000"/>
              </a:spcBef>
            </a:pPr>
            <a:r>
              <a:rPr dirty="0">
                <a:latin typeface="Arial" charset="0"/>
                <a:cs typeface="Arial" charset="0"/>
              </a:rPr>
              <a:t>The Incident Commander is the primary person in charge at the incident.</a:t>
            </a:r>
            <a:r>
              <a:rPr lang="en-US" dirty="0">
                <a:latin typeface="Arial" charset="0"/>
                <a:cs typeface="Arial" charset="0"/>
              </a:rPr>
              <a:t> </a:t>
            </a:r>
            <a:r>
              <a:rPr dirty="0">
                <a:latin typeface="Arial" charset="0"/>
                <a:cs typeface="Arial" charset="0"/>
              </a:rPr>
              <a:t>In addition to managing the incident scene, he or she is trained to keep you informed and up to date on all important matters pertaining to the incident.</a:t>
            </a:r>
          </a:p>
          <a:p>
            <a:pPr lvl="1" eaLnBrk="1" hangingPunct="1">
              <a:spcBef>
                <a:spcPct val="0"/>
              </a:spcBef>
              <a:buFontTx/>
              <a:buNone/>
            </a:pPr>
            <a:endParaRPr dirty="0">
              <a:latin typeface="Arial" charset="0"/>
              <a:cs typeface="Arial" charset="0"/>
            </a:endParaRPr>
          </a:p>
          <a:p>
            <a:pPr eaLnBrk="1" hangingPunct="1">
              <a:spcBef>
                <a:spcPct val="40000"/>
              </a:spcBef>
            </a:pPr>
            <a:r>
              <a:rPr lang="en-US" u="sng" dirty="0">
                <a:latin typeface="Arial" charset="0"/>
                <a:cs typeface="Arial" charset="0"/>
              </a:rPr>
              <a:t>Present the following example or add one from your jurisdiction</a:t>
            </a:r>
            <a:r>
              <a:rPr lang="en-US" dirty="0">
                <a:latin typeface="Arial" charset="0"/>
                <a:cs typeface="Arial" charset="0"/>
              </a:rPr>
              <a:t>: The Washington area sniper case was one of the most infamous crimes in recent law enforcement history, instilling fear in thousands of people. According to the after-action report, communication was clearly the most compelling concern in the sniper case. Investigations of this kind succeed or fail based on executives’ ability to effectively manage and communicate information in a timely manner. Incident Commanders must balance the incident needs with the obligations of local executives to be responsive to their citizens. In the words of one police chief, “You cannot expect leaders to stop leading.”</a:t>
            </a:r>
            <a:br>
              <a:rPr lang="en-US" dirty="0">
                <a:latin typeface="Arial" charset="0"/>
                <a:cs typeface="Arial" charset="0"/>
              </a:rPr>
            </a:br>
            <a:br>
              <a:rPr lang="en-US" dirty="0">
                <a:latin typeface="Arial" charset="0"/>
                <a:cs typeface="Arial" charset="0"/>
              </a:rPr>
            </a:br>
            <a:r>
              <a:rPr lang="en-US" dirty="0">
                <a:latin typeface="Arial" charset="0"/>
                <a:cs typeface="Arial" charset="0"/>
              </a:rPr>
              <a:t>The final responsibility for the resolution of the incident remains with the chief elected official, chief executive officer, or agency administrator. It is imperative then that the chief elected official, chief executive officer, or agency administrator remain an active participant, supporter, supervisor, and evaluator of the Incident Commander.</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Summarize the discussion by noting that the </a:t>
            </a:r>
            <a:r>
              <a:rPr lang="en-US" b="1" dirty="0">
                <a:latin typeface="Arial" charset="0"/>
                <a:cs typeface="Arial" charset="0"/>
              </a:rPr>
              <a:t>ICS hierarchy of command must be maintained</a:t>
            </a:r>
            <a:r>
              <a:rPr lang="en-US" dirty="0">
                <a:latin typeface="Arial" charset="0"/>
                <a:cs typeface="Arial" charset="0"/>
              </a:rPr>
              <a:t>. After you have clearly articulated the policy you wish followed and delegated certain authorities, the Incident Commander who reports to you will have the necessary authority and guidance to manage the incident.</a:t>
            </a:r>
          </a:p>
        </p:txBody>
      </p:sp>
    </p:spTree>
    <p:extLst>
      <p:ext uri="{BB962C8B-B14F-4D97-AF65-F5344CB8AC3E}">
        <p14:creationId xmlns:p14="http://schemas.microsoft.com/office/powerpoint/2010/main" val="308567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a:t>
            </a:r>
            <a:r>
              <a:rPr lang="en-US" baseline="0" dirty="0"/>
              <a:t> the best support to disaster survivors, responders work at multiple levels. </a:t>
            </a:r>
            <a:r>
              <a:rPr lang="en-US" dirty="0"/>
              <a:t>NIMS describes four main mechanisms that work together to form a comprehensive approach to incident management. Each has its own function and its own team of leaders, who coordinate with one another.</a:t>
            </a:r>
          </a:p>
          <a:p>
            <a:pPr marL="176333" indent="-176333">
              <a:buFont typeface="Arial" panose="020B0604020202020204" pitchFamily="34" charset="0"/>
              <a:buChar char="•"/>
              <a:defRPr/>
            </a:pPr>
            <a:r>
              <a:rPr lang="en-US" kern="1200" dirty="0">
                <a:solidFill>
                  <a:srgbClr val="333333"/>
                </a:solidFill>
                <a:effectLst/>
                <a:ea typeface="ＭＳ Ｐゴシック" charset="-128"/>
                <a:cs typeface="ＭＳ Ｐゴシック"/>
              </a:rPr>
              <a:t>Field personnel (such as firefighters putting out fires</a:t>
            </a:r>
            <a:r>
              <a:rPr lang="en-US" kern="1200" baseline="0" dirty="0">
                <a:solidFill>
                  <a:srgbClr val="333333"/>
                </a:solidFill>
                <a:effectLst/>
                <a:ea typeface="ＭＳ Ｐゴシック" charset="-128"/>
                <a:cs typeface="ＭＳ Ｐゴシック"/>
              </a:rPr>
              <a:t> or search and rescue personnel searching for missing people) u</a:t>
            </a:r>
            <a:r>
              <a:rPr lang="en-US" kern="1200" dirty="0">
                <a:solidFill>
                  <a:srgbClr val="333333"/>
                </a:solidFill>
                <a:effectLst/>
                <a:ea typeface="ＭＳ Ｐゴシック" charset="-128"/>
                <a:cs typeface="ＭＳ Ｐゴシック"/>
              </a:rPr>
              <a:t>se the ICS for all tactical activities. </a:t>
            </a:r>
            <a:r>
              <a:rPr lang="en-US" dirty="0">
                <a:solidFill>
                  <a:srgbClr val="333333"/>
                </a:solidFill>
                <a:ea typeface="ＭＳ Ｐゴシック" charset="-128"/>
                <a:cs typeface="ＭＳ Ｐゴシック"/>
              </a:rPr>
              <a:t>The IC, who is the most experienced person on scene,</a:t>
            </a:r>
            <a:r>
              <a:rPr lang="en-US" kern="1200" dirty="0">
                <a:solidFill>
                  <a:srgbClr val="333333"/>
                </a:solidFill>
                <a:effectLst/>
                <a:ea typeface="ＭＳ Ｐゴシック" charset="-128"/>
                <a:cs typeface="ＭＳ Ｐゴシック"/>
              </a:rPr>
              <a:t> leads all field-based tactical efforts. </a:t>
            </a:r>
            <a:endParaRPr lang="en-US" dirty="0"/>
          </a:p>
          <a:p>
            <a:pPr marL="176333" indent="-176333" defTabSz="940439">
              <a:spcAft>
                <a:spcPts val="617"/>
              </a:spcAft>
              <a:buFont typeface="Arial" panose="020B0604020202020204" pitchFamily="34" charset="0"/>
              <a:buChar char="•"/>
              <a:defRPr/>
            </a:pPr>
            <a:r>
              <a:rPr lang="en-US" dirty="0"/>
              <a:t>If an incident is large or complex, EOCs activate to provide incident support activities. Each EOC has its own director.</a:t>
            </a:r>
          </a:p>
          <a:p>
            <a:pPr marL="176333" indent="-176333" defTabSz="940439">
              <a:spcAft>
                <a:spcPts val="617"/>
              </a:spcAft>
              <a:buClr>
                <a:schemeClr val="tx1"/>
              </a:buClr>
              <a:buFont typeface="Arial" panose="020B0604020202020204" pitchFamily="34" charset="0"/>
              <a:buChar char="•"/>
              <a:defRPr/>
            </a:pPr>
            <a:r>
              <a:rPr lang="en-US" dirty="0"/>
              <a:t>MAC Groups provide senior-level leadership for</a:t>
            </a:r>
            <a:r>
              <a:rPr lang="en-US" kern="0" dirty="0">
                <a:ea typeface="ＭＳ Ｐゴシック" charset="-128"/>
              </a:rPr>
              <a:t> incident personnel.</a:t>
            </a:r>
          </a:p>
          <a:p>
            <a:pPr marL="176333" indent="-176333">
              <a:buFont typeface="Arial" panose="020B0604020202020204" pitchFamily="34" charset="0"/>
              <a:buChar char="•"/>
            </a:pPr>
            <a:r>
              <a:rPr lang="en-US" dirty="0"/>
              <a:t>The JIS integrates incident information and public affairs from a variety of organizations to help ensure accurate, coordinated public messaging among all incident personnel, whether they are on scene, in an EOC, or in a MAC Group. The PIO leads this effort. One of the PIO’s functions is to provide senior leaders/elected officials with talking points for communicating with the public. The </a:t>
            </a:r>
            <a:r>
              <a:rPr lang="en-US" baseline="0" dirty="0"/>
              <a:t>JIC is the facility that houses JIS operations; this is where public affairs personnel perform their functions.</a:t>
            </a:r>
            <a:endParaRPr lang="en-US" dirty="0"/>
          </a:p>
          <a:p>
            <a:endParaRPr lang="en-US" dirty="0"/>
          </a:p>
          <a:p>
            <a:r>
              <a:rPr lang="en-US" dirty="0"/>
              <a:t>FEMA can use these four mechanisms </a:t>
            </a:r>
            <a:r>
              <a:rPr lang="en-US" baseline="0" dirty="0"/>
              <a:t>for more than responding to disasters—we also use them for special events.</a:t>
            </a:r>
            <a:endParaRPr lang="en-US" dirty="0"/>
          </a:p>
        </p:txBody>
      </p:sp>
    </p:spTree>
    <p:extLst>
      <p:ext uri="{BB962C8B-B14F-4D97-AF65-F5344CB8AC3E}">
        <p14:creationId xmlns:p14="http://schemas.microsoft.com/office/powerpoint/2010/main" val="287447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Refer the participants to the visual. Note that as demonstrated in the lost child scenario, as complexity increases, resources must increase, requiring an organization with additional levels of supervision. </a:t>
            </a:r>
          </a:p>
        </p:txBody>
      </p:sp>
    </p:spTree>
    <p:extLst>
      <p:ext uri="{BB962C8B-B14F-4D97-AF65-F5344CB8AC3E}">
        <p14:creationId xmlns:p14="http://schemas.microsoft.com/office/powerpoint/2010/main" val="2836572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the Incident Commander develops incident objectives—the statement of what is to be accomplished on the incident. Not all incident objectives have the same importance.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Incident objectives can be prioritized using the following simple “LIP” mnemonic: </a:t>
            </a:r>
          </a:p>
          <a:p>
            <a:pPr lvl="1" eaLnBrk="1" hangingPunct="1"/>
            <a:r>
              <a:rPr b="1" dirty="0">
                <a:latin typeface="Arial" charset="0"/>
                <a:cs typeface="Arial" charset="0"/>
              </a:rPr>
              <a:t>Life Safety:</a:t>
            </a:r>
            <a:r>
              <a:rPr lang="en-US" dirty="0">
                <a:latin typeface="Arial" charset="0"/>
                <a:cs typeface="Arial" charset="0"/>
              </a:rPr>
              <a:t> </a:t>
            </a:r>
            <a:r>
              <a:rPr dirty="0">
                <a:latin typeface="Arial" charset="0"/>
                <a:cs typeface="Arial" charset="0"/>
              </a:rPr>
              <a:t>Objectives that deal with immediate threats to the safety of the public and responders are the first priority. </a:t>
            </a:r>
          </a:p>
          <a:p>
            <a:pPr lvl="1" eaLnBrk="1" hangingPunct="1"/>
            <a:r>
              <a:rPr b="1" dirty="0">
                <a:latin typeface="Arial" charset="0"/>
                <a:cs typeface="Arial" charset="0"/>
              </a:rPr>
              <a:t>Incident Stabilization:</a:t>
            </a:r>
            <a:r>
              <a:rPr lang="en-US" dirty="0">
                <a:latin typeface="Arial" charset="0"/>
                <a:cs typeface="Arial" charset="0"/>
              </a:rPr>
              <a:t> </a:t>
            </a:r>
            <a:r>
              <a:rPr dirty="0">
                <a:latin typeface="Arial" charset="0"/>
                <a:cs typeface="Arial" charset="0"/>
              </a:rPr>
              <a:t>Objectives that contain the incident to keep it from expanding and objectives that control the incident to eliminate or mitigate the cause are the second priority. </a:t>
            </a:r>
          </a:p>
          <a:p>
            <a:pPr lvl="1" eaLnBrk="1" hangingPunct="1"/>
            <a:r>
              <a:rPr b="1" dirty="0">
                <a:latin typeface="Arial" charset="0"/>
                <a:cs typeface="Arial" charset="0"/>
              </a:rPr>
              <a:t>Property/Environmental Conservation:</a:t>
            </a:r>
            <a:r>
              <a:rPr lang="en-US" dirty="0">
                <a:latin typeface="Arial" charset="0"/>
                <a:cs typeface="Arial" charset="0"/>
              </a:rPr>
              <a:t> </a:t>
            </a:r>
            <a:r>
              <a:rPr dirty="0">
                <a:latin typeface="Arial" charset="0"/>
                <a:cs typeface="Arial" charset="0"/>
              </a:rPr>
              <a:t>Objectives that deal with issues of protecting public and private property and the environment are the third priority.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Explain that incident objectives are not necessarily completed in sequence determined by priority. It may be necessary to complete an objective related to incident stabilization before a life safety objective can be completed. Using the LIP mnemonic helps prioritize incident objectives. This device can also be used to prioritize multiple incidents, with those incidents with significant life safety issues being given a higher priority than those with lesser or no life safety issues.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Ask the participants for examples of each type of priority. Present examples based on your experience.</a:t>
            </a: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4213623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xfrm>
            <a:off x="1203325" y="522288"/>
            <a:ext cx="4694238" cy="3519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Introduce this topic by telling participants that:</a:t>
            </a:r>
          </a:p>
          <a:p>
            <a:pPr lvl="1" eaLnBrk="1" hangingPunct="1"/>
            <a:r>
              <a:rPr dirty="0">
                <a:latin typeface="Arial" charset="0"/>
                <a:cs typeface="Arial" charset="0"/>
              </a:rPr>
              <a:t>Early in the development of ICS, it was recognized that many incidents crossed jurisdictional boundaries or the limits of individual agency functional responsibility.</a:t>
            </a:r>
          </a:p>
          <a:p>
            <a:pPr lvl="1" eaLnBrk="1" hangingPunct="1"/>
            <a:r>
              <a:rPr dirty="0">
                <a:latin typeface="Arial" charset="0"/>
                <a:cs typeface="Arial" charset="0"/>
              </a:rPr>
              <a:t>As a team effort, Unified Command allows all agencies with jurisdictional authority or functional responsibility for an incident to jointly provide management direction to the incident.</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Emphasize that NIMS encourages the use of Unified Command when appropriate.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Reinforce the points you just covered on Unified Command by referring to the excerpt on the visual. This excerpt is from the following longer quote from the NIMS document:</a:t>
            </a:r>
          </a:p>
          <a:p>
            <a:pPr eaLnBrk="1" hangingPunct="1">
              <a:spcBef>
                <a:spcPct val="0"/>
              </a:spcBef>
            </a:pPr>
            <a:endParaRPr lang="en-US" dirty="0">
              <a:latin typeface="Arial" charset="0"/>
              <a:cs typeface="Arial" charset="0"/>
            </a:endParaRPr>
          </a:p>
          <a:p>
            <a:pPr lvl="1" eaLnBrk="1" hangingPunct="1">
              <a:spcBef>
                <a:spcPct val="0"/>
              </a:spcBef>
              <a:buFontTx/>
              <a:buNone/>
            </a:pPr>
            <a:r>
              <a:rPr dirty="0">
                <a:latin typeface="Arial" charset="0"/>
                <a:cs typeface="Arial" charset="0"/>
              </a:rPr>
              <a:t>	“Unified Command is an important element in multijurisdictional or multiagency incident management.</a:t>
            </a:r>
            <a:r>
              <a:rPr lang="en-US" dirty="0">
                <a:latin typeface="Arial" charset="0"/>
                <a:cs typeface="Arial" charset="0"/>
              </a:rPr>
              <a:t> </a:t>
            </a:r>
            <a:r>
              <a:rPr dirty="0">
                <a:latin typeface="Arial" charset="0"/>
                <a:cs typeface="Arial" charset="0"/>
              </a:rPr>
              <a:t>It provides guidelines to enable agencies with different legal, geographic, and functional responsibilities to coordinate, plan, and interact effectively.</a:t>
            </a:r>
            <a:r>
              <a:rPr lang="en-US" dirty="0">
                <a:latin typeface="Arial" charset="0"/>
                <a:cs typeface="Arial" charset="0"/>
              </a:rPr>
              <a:t> </a:t>
            </a:r>
            <a:r>
              <a:rPr dirty="0">
                <a:latin typeface="Arial" charset="0"/>
                <a:cs typeface="Arial" charset="0"/>
              </a:rPr>
              <a:t>As a team effort, Unified Command allows all agencies with jurisdictional authority or functional responsibility for the incident to jointly provide management direction to an incident through a common set of incident objectives and strategies and a single Incident Action Plan.</a:t>
            </a:r>
            <a:r>
              <a:rPr lang="en-US" dirty="0">
                <a:latin typeface="Arial" charset="0"/>
                <a:cs typeface="Arial" charset="0"/>
              </a:rPr>
              <a:t> </a:t>
            </a:r>
            <a:r>
              <a:rPr dirty="0">
                <a:latin typeface="Arial" charset="0"/>
                <a:cs typeface="Arial" charset="0"/>
              </a:rPr>
              <a:t>Each participating agency maintains its authority, responsibility, and accountability.” </a:t>
            </a: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936549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xfrm>
            <a:off x="1203325" y="522288"/>
            <a:ext cx="4694238" cy="3519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dirty="0">
                <a:latin typeface="Arial" charset="0"/>
                <a:cs typeface="Arial" charset="0"/>
              </a:rPr>
              <a:t>Explain that Unified Command:</a:t>
            </a:r>
          </a:p>
          <a:p>
            <a:pPr lvl="1" eaLnBrk="1" hangingPunct="1"/>
            <a:r>
              <a:rPr dirty="0">
                <a:latin typeface="Arial" charset="0"/>
                <a:cs typeface="Arial" charset="0"/>
              </a:rPr>
              <a:t>Enables all responsible agencies to manage an incident together by establishing a common set of incident objectives and strategies. </a:t>
            </a:r>
          </a:p>
          <a:p>
            <a:pPr lvl="1" eaLnBrk="1" hangingPunct="1"/>
            <a:r>
              <a:rPr dirty="0">
                <a:latin typeface="Arial" charset="0"/>
                <a:cs typeface="Arial" charset="0"/>
              </a:rPr>
              <a:t>Allows Incident Commanders to make joint decisions by establishing a single command structure.</a:t>
            </a:r>
          </a:p>
          <a:p>
            <a:pPr lvl="1" eaLnBrk="1" hangingPunct="1"/>
            <a:r>
              <a:rPr dirty="0">
                <a:latin typeface="Arial" charset="0"/>
                <a:cs typeface="Arial" charset="0"/>
              </a:rPr>
              <a:t>Maintains unity of command.</a:t>
            </a:r>
            <a:r>
              <a:rPr lang="en-US" dirty="0">
                <a:latin typeface="Arial" charset="0"/>
                <a:cs typeface="Arial" charset="0"/>
              </a:rPr>
              <a:t> </a:t>
            </a:r>
            <a:r>
              <a:rPr dirty="0">
                <a:latin typeface="Arial" charset="0"/>
                <a:cs typeface="Arial" charset="0"/>
              </a:rPr>
              <a:t>Each employee only reports to one supervisor.</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Summarize the following key points about Unified Command:</a:t>
            </a:r>
          </a:p>
          <a:p>
            <a:pPr lvl="1" eaLnBrk="1" hangingPunct="1"/>
            <a:r>
              <a:rPr dirty="0">
                <a:latin typeface="Arial" charset="0"/>
                <a:cs typeface="Arial" charset="0"/>
              </a:rPr>
              <a:t>Unified Command is an important element in multijurisdictional or multiagency domestic incident management.</a:t>
            </a:r>
            <a:r>
              <a:rPr lang="en-US" dirty="0">
                <a:latin typeface="Arial" charset="0"/>
                <a:cs typeface="Arial" charset="0"/>
              </a:rPr>
              <a:t> </a:t>
            </a:r>
            <a:r>
              <a:rPr dirty="0">
                <a:latin typeface="Arial" charset="0"/>
                <a:cs typeface="Arial" charset="0"/>
              </a:rPr>
              <a:t>It provides guidelines to enable agencies with different legal, geographic, and functional responsibilities to coordinate, plan, and interact effectively. </a:t>
            </a:r>
          </a:p>
          <a:p>
            <a:pPr lvl="1" eaLnBrk="1" hangingPunct="1"/>
            <a:r>
              <a:rPr dirty="0">
                <a:latin typeface="Arial" charset="0"/>
                <a:cs typeface="Arial" charset="0"/>
              </a:rPr>
              <a:t>As a team effort, Unified Command overcomes much of the inefficiency and duplication of effort that can occur when agencies from different functional and geographic jurisdictions, or agencies at different levels of government, operate without a common system or organizational framework. </a:t>
            </a:r>
          </a:p>
          <a:p>
            <a:pPr lvl="1" eaLnBrk="1" hangingPunct="1"/>
            <a:r>
              <a:rPr dirty="0">
                <a:latin typeface="Arial" charset="0"/>
                <a:cs typeface="Arial" charset="0"/>
              </a:rPr>
              <a:t>All agencies with jurisdictional authority or functional responsibility for any or all aspects of an incident and those able to provide specific resource support participate in the Unified Command structure and contribute to the process of determining overall incident strategies, selecting objectives, and ensuring that joint tactical planning occurs.</a:t>
            </a:r>
          </a:p>
          <a:p>
            <a:pPr lvl="1" eaLnBrk="1" hangingPunct="1"/>
            <a:r>
              <a:rPr dirty="0">
                <a:latin typeface="Arial" charset="0"/>
                <a:cs typeface="Arial" charset="0"/>
              </a:rPr>
              <a:t>No agency's legal authorities will be compromised or neglected.</a:t>
            </a:r>
          </a:p>
          <a:p>
            <a:pPr lvl="1" eaLnBrk="1" hangingPunct="1"/>
            <a:endParaRPr dirty="0">
              <a:latin typeface="Arial" charset="0"/>
              <a:cs typeface="Arial" charset="0"/>
            </a:endParaRPr>
          </a:p>
          <a:p>
            <a:pPr eaLnBrk="1" hangingPunct="1">
              <a:spcBef>
                <a:spcPct val="0"/>
              </a:spcBef>
            </a:pPr>
            <a:r>
              <a:rPr lang="en-US" u="sng" dirty="0">
                <a:latin typeface="Arial" charset="0"/>
                <a:cs typeface="Arial" charset="0"/>
              </a:rPr>
              <a:t>Note</a:t>
            </a:r>
            <a:r>
              <a:rPr lang="en-US" dirty="0">
                <a:latin typeface="Arial" charset="0"/>
                <a:cs typeface="Arial" charset="0"/>
              </a:rPr>
              <a:t>: Agency is used to describe organizations that have a legal and functional responsibility at an incident. The graphic depicts three Incident Commanders (Incident Commander #1 for firefighting, Incident Commander #2 for the law enforcement investigation, and Incident Commander #3 for search and rescue operations). This graphic is simply a representation of how multiple commanders may be assigned. In another situation, the Incident Commanders could be from different jurisdictions rather than from different departments within the same jurisdiction.</a:t>
            </a:r>
          </a:p>
        </p:txBody>
      </p:sp>
    </p:spTree>
    <p:extLst>
      <p:ext uri="{BB962C8B-B14F-4D97-AF65-F5344CB8AC3E}">
        <p14:creationId xmlns:p14="http://schemas.microsoft.com/office/powerpoint/2010/main" val="3063297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Times New Roman" pitchFamily="18" charset="0"/>
              </a:rPr>
              <a:t>Remind the participants that command structures direct on-scene emergency management. Review the following command structures:</a:t>
            </a:r>
          </a:p>
          <a:p>
            <a:pPr lvl="1" eaLnBrk="1" hangingPunct="1"/>
            <a:r>
              <a:rPr b="1" dirty="0">
                <a:latin typeface="Arial" charset="0"/>
                <a:cs typeface="Times New Roman" pitchFamily="18" charset="0"/>
              </a:rPr>
              <a:t>Incident Commander:</a:t>
            </a:r>
            <a:r>
              <a:rPr lang="en-US" b="1" dirty="0">
                <a:latin typeface="Arial" charset="0"/>
                <a:cs typeface="Times New Roman" pitchFamily="18" charset="0"/>
              </a:rPr>
              <a:t> </a:t>
            </a:r>
            <a:r>
              <a:rPr dirty="0">
                <a:latin typeface="Arial" charset="0"/>
                <a:cs typeface="Times New Roman" pitchFamily="18" charset="0"/>
              </a:rPr>
              <a:t>Performs primary tactical-level, on-scene incident command functions.</a:t>
            </a:r>
            <a:r>
              <a:rPr lang="en-US" dirty="0">
                <a:latin typeface="Arial" charset="0"/>
                <a:cs typeface="Times New Roman" pitchFamily="18" charset="0"/>
              </a:rPr>
              <a:t> </a:t>
            </a:r>
            <a:r>
              <a:rPr dirty="0">
                <a:latin typeface="Arial" charset="0"/>
                <a:cs typeface="Times New Roman" pitchFamily="18" charset="0"/>
              </a:rPr>
              <a:t>The Incident Commander is located at an Incident Command Post at the incident scene. </a:t>
            </a:r>
          </a:p>
          <a:p>
            <a:pPr lvl="1" eaLnBrk="1" hangingPunct="1"/>
            <a:r>
              <a:rPr b="1" dirty="0">
                <a:latin typeface="Arial" charset="0"/>
                <a:cs typeface="Times New Roman" pitchFamily="18" charset="0"/>
              </a:rPr>
              <a:t>Emergency Operations Center (EOC):</a:t>
            </a:r>
            <a:r>
              <a:rPr lang="en-US" b="1" dirty="0">
                <a:latin typeface="Arial" charset="0"/>
                <a:cs typeface="Times New Roman" pitchFamily="18" charset="0"/>
              </a:rPr>
              <a:t> </a:t>
            </a:r>
            <a:r>
              <a:rPr dirty="0">
                <a:latin typeface="Arial" charset="0"/>
                <a:cs typeface="Times New Roman" pitchFamily="18" charset="0"/>
              </a:rPr>
              <a:t>Coordinates information and resources to support local incident management activities.</a:t>
            </a:r>
            <a:r>
              <a:rPr lang="en-US" dirty="0">
                <a:latin typeface="Arial" charset="0"/>
                <a:cs typeface="Times New Roman" pitchFamily="18" charset="0"/>
              </a:rPr>
              <a:t> </a:t>
            </a:r>
            <a:r>
              <a:rPr dirty="0">
                <a:latin typeface="Arial" charset="0"/>
                <a:cs typeface="Times New Roman" pitchFamily="18" charset="0"/>
              </a:rPr>
              <a:t>The EOC is the physical location at which the coordination of information and resources to support incident management (on-scene operations) activities normally takes place.</a:t>
            </a:r>
            <a:r>
              <a:rPr lang="en-US" dirty="0">
                <a:latin typeface="Arial" charset="0"/>
                <a:cs typeface="Times New Roman" pitchFamily="18" charset="0"/>
              </a:rPr>
              <a:t> </a:t>
            </a:r>
            <a:r>
              <a:rPr dirty="0">
                <a:latin typeface="Arial" charset="0"/>
                <a:cs typeface="Times New Roman" pitchFamily="18" charset="0"/>
              </a:rPr>
              <a:t>An EOC may be a temporary facility or may be located in a more central or permanently established facility, perhaps at a higher level of organization within a jurisdiction.</a:t>
            </a:r>
            <a:r>
              <a:rPr lang="en-US" dirty="0">
                <a:latin typeface="Arial" charset="0"/>
                <a:cs typeface="Times New Roman" pitchFamily="18" charset="0"/>
              </a:rPr>
              <a:t> </a:t>
            </a:r>
            <a:r>
              <a:rPr dirty="0">
                <a:latin typeface="Arial" charset="0"/>
                <a:cs typeface="Times New Roman" pitchFamily="18" charset="0"/>
              </a:rPr>
              <a:t>EOCs may be organized by major functional disciplines (e.g., fire, law enforcement, and medical services), by jurisdiction (e.g., Federal, State, regional, tribal, city, county), or some combination thereof.</a:t>
            </a:r>
          </a:p>
          <a:p>
            <a:pPr lvl="1" eaLnBrk="1" hangingPunct="1"/>
            <a:endParaRPr dirty="0">
              <a:latin typeface="Arial" charset="0"/>
              <a:cs typeface="Times New Roman" pitchFamily="18" charset="0"/>
            </a:endParaRPr>
          </a:p>
        </p:txBody>
      </p:sp>
    </p:spTree>
    <p:extLst>
      <p:ext uri="{BB962C8B-B14F-4D97-AF65-F5344CB8AC3E}">
        <p14:creationId xmlns:p14="http://schemas.microsoft.com/office/powerpoint/2010/main" val="660685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Explain that the role of EOCs is often related to the size or complexity of the jurisdiction involved. The most common roles include:</a:t>
            </a:r>
          </a:p>
          <a:p>
            <a:pPr marL="278429" lvl="1" indent="-167057" eaLnBrk="1" hangingPunct="1"/>
            <a:r>
              <a:rPr dirty="0">
                <a:latin typeface="Arial" charset="0"/>
                <a:cs typeface="Arial" charset="0"/>
              </a:rPr>
              <a:t>Making policy decisions.</a:t>
            </a:r>
          </a:p>
          <a:p>
            <a:pPr marL="278429" lvl="1" indent="-167057" eaLnBrk="1" hangingPunct="1"/>
            <a:r>
              <a:rPr dirty="0">
                <a:latin typeface="Arial" charset="0"/>
                <a:cs typeface="Arial" charset="0"/>
              </a:rPr>
              <a:t>Establishing priorities.</a:t>
            </a:r>
          </a:p>
          <a:p>
            <a:pPr marL="278429" lvl="1" indent="-167057" eaLnBrk="1" hangingPunct="1"/>
            <a:r>
              <a:rPr dirty="0">
                <a:latin typeface="Arial" charset="0"/>
                <a:cs typeface="Arial" charset="0"/>
              </a:rPr>
              <a:t>Resolving critical resource issues.</a:t>
            </a:r>
          </a:p>
          <a:p>
            <a:pPr marL="278429" lvl="1" indent="-167057" eaLnBrk="1" hangingPunct="1"/>
            <a:r>
              <a:rPr dirty="0">
                <a:latin typeface="Arial" charset="0"/>
                <a:cs typeface="Arial" charset="0"/>
              </a:rPr>
              <a:t>Facilitating logistics support and resource tracking.</a:t>
            </a:r>
          </a:p>
          <a:p>
            <a:pPr marL="278429" lvl="1" indent="-167057" eaLnBrk="1" hangingPunct="1"/>
            <a:r>
              <a:rPr dirty="0">
                <a:latin typeface="Arial" charset="0"/>
                <a:cs typeface="Arial" charset="0"/>
              </a:rPr>
              <a:t>Collecting, analyzing, and disseminating information.</a:t>
            </a:r>
            <a:endParaRPr lang="en-US" dirty="0">
              <a:latin typeface="Arial" charset="0"/>
              <a:cs typeface="Arial" charset="0"/>
            </a:endParaRPr>
          </a:p>
          <a:p>
            <a:pPr eaLnBrk="1" hangingPunct="1">
              <a:spcBef>
                <a:spcPct val="0"/>
              </a:spcBef>
            </a:pPr>
            <a:endParaRPr lang="en-US" dirty="0">
              <a:latin typeface="Arial" charset="0"/>
              <a:cs typeface="Arial" charset="0"/>
            </a:endParaRPr>
          </a:p>
        </p:txBody>
      </p:sp>
      <p:sp>
        <p:nvSpPr>
          <p:cNvPr id="150533" name="Slide Image Placeholder 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958433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Emphasize that Executives/Senior Officials must coordinate and integrate messages with on-scene Public Information Officers and other agencies.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Explain that the </a:t>
            </a:r>
            <a:r>
              <a:rPr lang="en-US" b="1" dirty="0">
                <a:latin typeface="Arial" charset="0"/>
                <a:cs typeface="Arial" charset="0"/>
              </a:rPr>
              <a:t>Joint Information System (JIS)</a:t>
            </a:r>
            <a:r>
              <a:rPr lang="en-US" dirty="0">
                <a:latin typeface="Arial" charset="0"/>
                <a:cs typeface="Arial" charset="0"/>
              </a:rPr>
              <a:t>: </a:t>
            </a:r>
          </a:p>
          <a:p>
            <a:pPr lvl="1" eaLnBrk="1" hangingPunct="1"/>
            <a:r>
              <a:rPr dirty="0">
                <a:latin typeface="Arial" charset="0"/>
                <a:cs typeface="Arial" charset="0"/>
              </a:rPr>
              <a:t>Integrates incident information and public affairs into a cohesive organization designed to provide consistent, coordinated, timely information during crisis or incident operations. </a:t>
            </a:r>
          </a:p>
          <a:p>
            <a:pPr lvl="1" eaLnBrk="1" hangingPunct="1"/>
            <a:r>
              <a:rPr dirty="0">
                <a:latin typeface="Arial" charset="0"/>
                <a:cs typeface="Arial" charset="0"/>
              </a:rPr>
              <a:t>Provides a structure and system for:</a:t>
            </a:r>
          </a:p>
          <a:p>
            <a:pPr lvl="2" eaLnBrk="1" hangingPunct="1"/>
            <a:r>
              <a:rPr dirty="0">
                <a:latin typeface="Arial" charset="0"/>
                <a:cs typeface="Arial" charset="0"/>
              </a:rPr>
              <a:t>Developing and delivering coordinated interagency messages.</a:t>
            </a:r>
          </a:p>
          <a:p>
            <a:pPr lvl="2" eaLnBrk="1" hangingPunct="1"/>
            <a:r>
              <a:rPr dirty="0">
                <a:latin typeface="Arial" charset="0"/>
                <a:cs typeface="Arial" charset="0"/>
              </a:rPr>
              <a:t>Developing, recommending, and executing public information plans and strategies on behalf of the Incident Commander.</a:t>
            </a:r>
          </a:p>
          <a:p>
            <a:pPr lvl="2" eaLnBrk="1" hangingPunct="1"/>
            <a:r>
              <a:rPr dirty="0">
                <a:latin typeface="Arial" charset="0"/>
                <a:cs typeface="Arial" charset="0"/>
              </a:rPr>
              <a:t>Advising the Incident Commander concerning public affairs issues that could affect a response effort.</a:t>
            </a:r>
          </a:p>
          <a:p>
            <a:pPr lvl="2" eaLnBrk="1" hangingPunct="1"/>
            <a:r>
              <a:rPr dirty="0">
                <a:latin typeface="Arial" charset="0"/>
                <a:cs typeface="Arial" charset="0"/>
              </a:rPr>
              <a:t>Controlling rumors and inaccurate information that could undermine public confidence in the emergency response effort.</a:t>
            </a:r>
          </a:p>
          <a:p>
            <a:pPr lvl="2" eaLnBrk="1" hangingPunct="1"/>
            <a:endParaRPr dirty="0">
              <a:latin typeface="Arial" charset="0"/>
              <a:cs typeface="Arial" charset="0"/>
            </a:endParaRPr>
          </a:p>
          <a:p>
            <a:pPr eaLnBrk="1" hangingPunct="1">
              <a:spcBef>
                <a:spcPct val="0"/>
              </a:spcBef>
            </a:pPr>
            <a:r>
              <a:rPr lang="en-US" dirty="0">
                <a:latin typeface="Arial" charset="0"/>
                <a:cs typeface="Arial" charset="0"/>
              </a:rPr>
              <a:t>Emphasize that the JIS is not a single physical location, but rather is a coordination framework that incorporates the on-scene Public Information Officer with other Public Information Officers who may be located at the JIC, EOC, or other coordination center.</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Ask the participants if they understand the differences between a JIC and a JIS. Clarify any misunderstandings before proceeding.</a:t>
            </a: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2292365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Present the following key points:</a:t>
            </a:r>
          </a:p>
          <a:p>
            <a:pPr lvl="1" eaLnBrk="1" hangingPunct="1"/>
            <a:r>
              <a:rPr dirty="0">
                <a:latin typeface="Arial" charset="0"/>
                <a:cs typeface="Arial" charset="0"/>
              </a:rPr>
              <a:t>Management is an important leadership responsibility.</a:t>
            </a:r>
            <a:r>
              <a:rPr lang="en-US" dirty="0">
                <a:latin typeface="Arial" charset="0"/>
                <a:cs typeface="Arial" charset="0"/>
              </a:rPr>
              <a:t> </a:t>
            </a:r>
            <a:endParaRPr dirty="0">
              <a:latin typeface="Arial" charset="0"/>
              <a:cs typeface="Arial" charset="0"/>
            </a:endParaRPr>
          </a:p>
          <a:p>
            <a:pPr lvl="1" eaLnBrk="1" hangingPunct="1"/>
            <a:r>
              <a:rPr dirty="0">
                <a:latin typeface="Arial" charset="0"/>
                <a:cs typeface="Arial" charset="0"/>
              </a:rPr>
              <a:t>Assessments should be conducted after a major activity in order to allow employees and leaders to discover what happened and why.</a:t>
            </a:r>
            <a:r>
              <a:rPr lang="en-US" dirty="0">
                <a:latin typeface="Arial" charset="0"/>
                <a:cs typeface="Arial" charset="0"/>
              </a:rPr>
              <a:t> </a:t>
            </a:r>
            <a:endParaRPr dirty="0">
              <a:latin typeface="Arial" charset="0"/>
              <a:cs typeface="Arial" charset="0"/>
            </a:endParaRPr>
          </a:p>
          <a:p>
            <a:pPr lvl="1" eaLnBrk="1" hangingPunct="1"/>
            <a:r>
              <a:rPr dirty="0">
                <a:latin typeface="Arial" charset="0"/>
                <a:cs typeface="Arial" charset="0"/>
              </a:rPr>
              <a:t>Common assessment methods include: </a:t>
            </a:r>
          </a:p>
          <a:p>
            <a:pPr lvl="2" eaLnBrk="1" hangingPunct="1"/>
            <a:r>
              <a:rPr dirty="0">
                <a:latin typeface="Arial" charset="0"/>
                <a:cs typeface="Arial" charset="0"/>
              </a:rPr>
              <a:t>Corrective action report/after-action review.</a:t>
            </a:r>
          </a:p>
          <a:p>
            <a:pPr lvl="2" eaLnBrk="1" hangingPunct="1"/>
            <a:r>
              <a:rPr dirty="0">
                <a:latin typeface="Arial" charset="0"/>
                <a:cs typeface="Arial" charset="0"/>
              </a:rPr>
              <a:t>Post-incident analysis.</a:t>
            </a:r>
          </a:p>
          <a:p>
            <a:pPr lvl="2" eaLnBrk="1" hangingPunct="1"/>
            <a:r>
              <a:rPr dirty="0">
                <a:latin typeface="Arial" charset="0"/>
                <a:cs typeface="Arial" charset="0"/>
              </a:rPr>
              <a:t>Debriefing.</a:t>
            </a:r>
          </a:p>
          <a:p>
            <a:pPr lvl="2" eaLnBrk="1" hangingPunct="1"/>
            <a:r>
              <a:rPr dirty="0">
                <a:latin typeface="Arial" charset="0"/>
                <a:cs typeface="Arial" charset="0"/>
              </a:rPr>
              <a:t>Post-incident critique.</a:t>
            </a:r>
          </a:p>
          <a:p>
            <a:pPr lvl="2" eaLnBrk="1" hangingPunct="1"/>
            <a:r>
              <a:rPr dirty="0">
                <a:latin typeface="Arial" charset="0"/>
                <a:cs typeface="Arial" charset="0"/>
              </a:rPr>
              <a:t>Mitigation plans.</a:t>
            </a: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2828263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sz="900" dirty="0">
                <a:latin typeface="Arial" charset="0"/>
                <a:cs typeface="Arial" charset="0"/>
              </a:rPr>
              <a:t>Purpose: The purpose of this course is to provide an orientation to the Incident Command System (ICS) for Executives and Senior Officials (including elected officials, city/county managers, agency administrators, etc.). </a:t>
            </a:r>
            <a:br>
              <a:rPr lang="en-US" sz="900" dirty="0">
                <a:latin typeface="Arial" charset="0"/>
                <a:cs typeface="Arial" charset="0"/>
              </a:rPr>
            </a:br>
            <a:br>
              <a:rPr lang="en-US" sz="900" dirty="0">
                <a:latin typeface="Arial" charset="0"/>
                <a:cs typeface="Arial" charset="0"/>
              </a:rPr>
            </a:br>
            <a:r>
              <a:rPr lang="en-US" sz="900" dirty="0">
                <a:latin typeface="Arial" charset="0"/>
                <a:cs typeface="Arial" charset="0"/>
              </a:rPr>
              <a:t>Time: 2 hours</a:t>
            </a:r>
            <a:br>
              <a:rPr lang="en-US" sz="900" dirty="0">
                <a:latin typeface="Arial" charset="0"/>
                <a:cs typeface="Arial" charset="0"/>
              </a:rPr>
            </a:br>
            <a:br>
              <a:rPr lang="en-US" sz="900" dirty="0">
                <a:latin typeface="Arial" charset="0"/>
                <a:cs typeface="Arial" charset="0"/>
              </a:rPr>
            </a:br>
            <a:r>
              <a:rPr lang="en-US" sz="900" dirty="0">
                <a:latin typeface="Arial" charset="0"/>
                <a:cs typeface="Arial" charset="0"/>
              </a:rPr>
              <a:t>Content Outline: This presentation includes the following major topics:</a:t>
            </a:r>
          </a:p>
          <a:p>
            <a:pPr lvl="1" eaLnBrk="1" hangingPunct="1"/>
            <a:r>
              <a:rPr sz="900" dirty="0">
                <a:latin typeface="Arial" charset="0"/>
                <a:cs typeface="Arial" charset="0"/>
              </a:rPr>
              <a:t>Part 1:</a:t>
            </a:r>
            <a:r>
              <a:rPr lang="en-US" sz="900" dirty="0">
                <a:latin typeface="Arial" charset="0"/>
                <a:cs typeface="Arial" charset="0"/>
              </a:rPr>
              <a:t> </a:t>
            </a:r>
            <a:r>
              <a:rPr sz="900" dirty="0">
                <a:latin typeface="Arial" charset="0"/>
                <a:cs typeface="Arial" charset="0"/>
              </a:rPr>
              <a:t>What Is ICS?</a:t>
            </a:r>
          </a:p>
          <a:p>
            <a:pPr lvl="1" eaLnBrk="1" hangingPunct="1"/>
            <a:r>
              <a:rPr sz="900" dirty="0">
                <a:latin typeface="Arial" charset="0"/>
                <a:cs typeface="Arial" charset="0"/>
              </a:rPr>
              <a:t>Part 2:</a:t>
            </a:r>
            <a:r>
              <a:rPr lang="en-US" sz="900" dirty="0">
                <a:latin typeface="Arial" charset="0"/>
                <a:cs typeface="Arial" charset="0"/>
              </a:rPr>
              <a:t> </a:t>
            </a:r>
            <a:r>
              <a:rPr sz="900" dirty="0">
                <a:latin typeface="Arial" charset="0"/>
                <a:cs typeface="Arial" charset="0"/>
              </a:rPr>
              <a:t>ICS Organization &amp; Features</a:t>
            </a:r>
          </a:p>
          <a:p>
            <a:pPr lvl="1" eaLnBrk="1" hangingPunct="1"/>
            <a:r>
              <a:rPr sz="900" dirty="0">
                <a:latin typeface="Arial" charset="0"/>
                <a:cs typeface="Arial" charset="0"/>
              </a:rPr>
              <a:t>Part 3:</a:t>
            </a:r>
            <a:r>
              <a:rPr lang="en-US" sz="900" dirty="0">
                <a:latin typeface="Arial" charset="0"/>
                <a:cs typeface="Arial" charset="0"/>
              </a:rPr>
              <a:t> </a:t>
            </a:r>
            <a:r>
              <a:rPr sz="900" dirty="0">
                <a:latin typeface="Arial" charset="0"/>
                <a:cs typeface="Arial" charset="0"/>
              </a:rPr>
              <a:t>Unified &amp; Area Command</a:t>
            </a:r>
          </a:p>
          <a:p>
            <a:pPr lvl="1" eaLnBrk="1" hangingPunct="1"/>
            <a:r>
              <a:rPr sz="900" dirty="0">
                <a:latin typeface="Arial" charset="0"/>
                <a:cs typeface="Arial" charset="0"/>
              </a:rPr>
              <a:t>Part 4:</a:t>
            </a:r>
            <a:r>
              <a:rPr lang="en-US" sz="900" dirty="0">
                <a:latin typeface="Arial" charset="0"/>
                <a:cs typeface="Arial" charset="0"/>
              </a:rPr>
              <a:t> </a:t>
            </a:r>
            <a:r>
              <a:rPr sz="900" dirty="0">
                <a:latin typeface="Arial" charset="0"/>
                <a:cs typeface="Arial" charset="0"/>
              </a:rPr>
              <a:t>Coordination &amp; Incident Management Assessment</a:t>
            </a:r>
          </a:p>
          <a:p>
            <a:pPr lvl="1" eaLnBrk="1" hangingPunct="1"/>
            <a:r>
              <a:rPr sz="900" dirty="0">
                <a:latin typeface="Arial" charset="0"/>
                <a:cs typeface="Arial" charset="0"/>
              </a:rPr>
              <a:t>Part 5:</a:t>
            </a:r>
            <a:r>
              <a:rPr lang="en-US" sz="900" dirty="0">
                <a:latin typeface="Arial" charset="0"/>
                <a:cs typeface="Arial" charset="0"/>
              </a:rPr>
              <a:t> </a:t>
            </a:r>
            <a:r>
              <a:rPr sz="900" dirty="0">
                <a:latin typeface="Arial" charset="0"/>
                <a:cs typeface="Arial" charset="0"/>
              </a:rPr>
              <a:t>NIMS Preparedness</a:t>
            </a:r>
          </a:p>
          <a:p>
            <a:pPr eaLnBrk="1" hangingPunct="1">
              <a:spcBef>
                <a:spcPct val="0"/>
              </a:spcBef>
            </a:pPr>
            <a:br>
              <a:rPr lang="en-US" sz="900" dirty="0">
                <a:latin typeface="Arial" charset="0"/>
                <a:cs typeface="Arial" charset="0"/>
              </a:rPr>
            </a:br>
            <a:r>
              <a:rPr lang="en-US" sz="900" dirty="0">
                <a:latin typeface="Arial" charset="0"/>
                <a:cs typeface="Arial" charset="0"/>
              </a:rPr>
              <a:t>Equipment: </a:t>
            </a:r>
          </a:p>
          <a:p>
            <a:pPr lvl="1" eaLnBrk="1" hangingPunct="1"/>
            <a:r>
              <a:rPr sz="900" dirty="0">
                <a:latin typeface="Arial" charset="0"/>
                <a:cs typeface="Arial" charset="0"/>
              </a:rPr>
              <a:t>Computer and projector</a:t>
            </a:r>
          </a:p>
          <a:p>
            <a:pPr lvl="1" eaLnBrk="1" hangingPunct="1"/>
            <a:r>
              <a:rPr sz="900" dirty="0">
                <a:latin typeface="Arial" charset="0"/>
                <a:cs typeface="Arial" charset="0"/>
              </a:rPr>
              <a:t>Extension cord and power strip (if needed) </a:t>
            </a:r>
            <a:br>
              <a:rPr sz="900" dirty="0">
                <a:latin typeface="Arial" charset="0"/>
                <a:cs typeface="Arial" charset="0"/>
              </a:rPr>
            </a:br>
            <a:endParaRPr sz="900" dirty="0">
              <a:latin typeface="Arial" charset="0"/>
              <a:cs typeface="Arial" charset="0"/>
            </a:endParaRPr>
          </a:p>
          <a:p>
            <a:pPr eaLnBrk="1" hangingPunct="1">
              <a:spcBef>
                <a:spcPct val="0"/>
              </a:spcBef>
            </a:pPr>
            <a:r>
              <a:rPr lang="en-US" sz="900" dirty="0">
                <a:latin typeface="Arial" charset="0"/>
                <a:cs typeface="Arial" charset="0"/>
              </a:rPr>
              <a:t>Materials:</a:t>
            </a:r>
          </a:p>
          <a:p>
            <a:pPr lvl="1" eaLnBrk="1" hangingPunct="1"/>
            <a:r>
              <a:rPr sz="900" dirty="0">
                <a:latin typeface="Arial" charset="0"/>
                <a:cs typeface="Arial" charset="0"/>
              </a:rPr>
              <a:t>Copies of the Briefing Package - Recommend printing 2 slides per page in color.</a:t>
            </a:r>
            <a:r>
              <a:rPr lang="en-US" sz="900" dirty="0">
                <a:latin typeface="Arial" charset="0"/>
                <a:cs typeface="Arial" charset="0"/>
              </a:rPr>
              <a:t> </a:t>
            </a:r>
            <a:r>
              <a:rPr sz="900" dirty="0">
                <a:latin typeface="Arial" charset="0"/>
                <a:cs typeface="Arial" charset="0"/>
              </a:rPr>
              <a:t>You can use the accompanying PDF file to ensure proper printing.</a:t>
            </a:r>
          </a:p>
          <a:p>
            <a:pPr lvl="1" eaLnBrk="1" hangingPunct="1"/>
            <a:r>
              <a:rPr sz="900" dirty="0">
                <a:latin typeface="Arial" charset="0"/>
                <a:cs typeface="Arial" charset="0"/>
              </a:rPr>
              <a:t>Handout:</a:t>
            </a:r>
            <a:r>
              <a:rPr lang="en-US" sz="900" dirty="0">
                <a:latin typeface="Arial" charset="0"/>
                <a:cs typeface="Arial" charset="0"/>
              </a:rPr>
              <a:t> </a:t>
            </a:r>
            <a:r>
              <a:rPr sz="900" dirty="0">
                <a:latin typeface="Arial" charset="0"/>
                <a:cs typeface="Arial" charset="0"/>
              </a:rPr>
              <a:t>Resource Information and Checklists for Executives/Senior Officials (can be found at the end of this document)</a:t>
            </a:r>
          </a:p>
          <a:p>
            <a:pPr lvl="1" eaLnBrk="1" hangingPunct="1"/>
            <a:r>
              <a:rPr sz="900" dirty="0">
                <a:latin typeface="Arial" charset="0"/>
                <a:cs typeface="Arial" charset="0"/>
              </a:rPr>
              <a:t>Handout:</a:t>
            </a:r>
            <a:r>
              <a:rPr lang="en-US" sz="900" dirty="0">
                <a:latin typeface="Arial" charset="0"/>
                <a:cs typeface="Arial" charset="0"/>
              </a:rPr>
              <a:t> </a:t>
            </a:r>
            <a:r>
              <a:rPr sz="900" dirty="0">
                <a:latin typeface="Arial" charset="0"/>
                <a:cs typeface="Arial" charset="0"/>
              </a:rPr>
              <a:t>Sample Delegation of Authority</a:t>
            </a:r>
          </a:p>
          <a:p>
            <a:pPr lvl="1" eaLnBrk="1" hangingPunct="1"/>
            <a:r>
              <a:rPr sz="900" dirty="0">
                <a:latin typeface="Arial" charset="0"/>
                <a:cs typeface="Arial" charset="0"/>
              </a:rPr>
              <a:t>Suggested handout:</a:t>
            </a:r>
            <a:r>
              <a:rPr lang="en-US" sz="900" dirty="0">
                <a:latin typeface="Arial" charset="0"/>
                <a:cs typeface="Arial" charset="0"/>
              </a:rPr>
              <a:t> </a:t>
            </a:r>
            <a:r>
              <a:rPr sz="900" dirty="0">
                <a:latin typeface="Arial" charset="0"/>
                <a:cs typeface="Arial" charset="0"/>
              </a:rPr>
              <a:t>Local and State laws/policies relevant to incident management (if available)</a:t>
            </a:r>
          </a:p>
          <a:p>
            <a:pPr lvl="1" eaLnBrk="1" hangingPunct="1"/>
            <a:r>
              <a:rPr sz="900" dirty="0">
                <a:latin typeface="Arial" charset="0"/>
                <a:cs typeface="Arial" charset="0"/>
              </a:rPr>
              <a:t>Suggested handout:</a:t>
            </a:r>
            <a:r>
              <a:rPr lang="en-US" sz="900" dirty="0">
                <a:latin typeface="Arial" charset="0"/>
                <a:cs typeface="Arial" charset="0"/>
              </a:rPr>
              <a:t> </a:t>
            </a:r>
            <a:r>
              <a:rPr sz="900" dirty="0">
                <a:latin typeface="Arial" charset="0"/>
                <a:cs typeface="Arial" charset="0"/>
              </a:rPr>
              <a:t>Local and State incident management roles and responsibilities (if available)</a:t>
            </a:r>
          </a:p>
          <a:p>
            <a:pPr lvl="1" eaLnBrk="1" hangingPunct="1"/>
            <a:r>
              <a:rPr sz="900" dirty="0">
                <a:latin typeface="Arial" charset="0"/>
                <a:cs typeface="Arial" charset="0"/>
              </a:rPr>
              <a:t>Suggested handout:</a:t>
            </a:r>
            <a:r>
              <a:rPr lang="en-US" sz="900" dirty="0">
                <a:latin typeface="Arial" charset="0"/>
                <a:cs typeface="Arial" charset="0"/>
              </a:rPr>
              <a:t> </a:t>
            </a:r>
            <a:r>
              <a:rPr sz="900" dirty="0">
                <a:latin typeface="Arial" charset="0"/>
                <a:cs typeface="Arial" charset="0"/>
              </a:rPr>
              <a:t>Emergency Operations Center procedures</a:t>
            </a:r>
          </a:p>
          <a:p>
            <a:pPr lvl="1" eaLnBrk="1" hangingPunct="1"/>
            <a:r>
              <a:rPr sz="900" dirty="0">
                <a:latin typeface="Arial" charset="0"/>
                <a:cs typeface="Arial" charset="0"/>
              </a:rPr>
              <a:t>PowerPoint visuals (1 through 72)</a:t>
            </a:r>
          </a:p>
          <a:p>
            <a:pPr lvl="1" eaLnBrk="1" hangingPunct="1"/>
            <a:endParaRPr sz="900" dirty="0">
              <a:latin typeface="Arial" charset="0"/>
              <a:cs typeface="Arial" charset="0"/>
            </a:endParaRPr>
          </a:p>
          <a:p>
            <a:pPr eaLnBrk="1" hangingPunct="1">
              <a:spcBef>
                <a:spcPct val="0"/>
              </a:spcBef>
            </a:pPr>
            <a:endParaRPr lang="en-US" sz="900" dirty="0">
              <a:latin typeface="Arial" charset="0"/>
              <a:cs typeface="Arial" charset="0"/>
            </a:endParaRPr>
          </a:p>
          <a:p>
            <a:pPr eaLnBrk="1" hangingPunct="1">
              <a:spcBef>
                <a:spcPct val="0"/>
              </a:spcBef>
            </a:pPr>
            <a:endParaRPr lang="en-US" sz="900" dirty="0">
              <a:latin typeface="Arial" charset="0"/>
              <a:cs typeface="Arial" charset="0"/>
            </a:endParaRPr>
          </a:p>
        </p:txBody>
      </p:sp>
      <p:sp>
        <p:nvSpPr>
          <p:cNvPr id="92165" name="Slide Image Placeholder 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1739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dirty="0">
                <a:latin typeface="Arial" charset="0"/>
                <a:cs typeface="Arial" charset="0"/>
              </a:rPr>
              <a:t>ICS is only one facet of NIMS. Following is a synopsis of each major component of NIMS: </a:t>
            </a:r>
          </a:p>
          <a:p>
            <a:pPr lvl="1" eaLnBrk="1" hangingPunct="1"/>
            <a:r>
              <a:rPr b="1" dirty="0">
                <a:latin typeface="Arial" charset="0"/>
                <a:cs typeface="Arial" charset="0"/>
              </a:rPr>
              <a:t>Preparedness.</a:t>
            </a:r>
            <a:r>
              <a:rPr lang="en-US" b="1" dirty="0">
                <a:latin typeface="Arial" charset="0"/>
                <a:cs typeface="Arial" charset="0"/>
              </a:rPr>
              <a:t> </a:t>
            </a:r>
            <a:r>
              <a:rPr dirty="0">
                <a:latin typeface="Arial" charset="0"/>
                <a:cs typeface="Arial" charset="0"/>
              </a:rPr>
              <a:t>Effective incident management and incident response activities begin with a host of preparedness activities conducted on an ongoing basis, in advance of any potential incident.</a:t>
            </a:r>
            <a:r>
              <a:rPr lang="en-US" dirty="0">
                <a:latin typeface="Arial" charset="0"/>
                <a:cs typeface="Arial" charset="0"/>
              </a:rPr>
              <a:t> </a:t>
            </a:r>
            <a:r>
              <a:rPr dirty="0">
                <a:latin typeface="Arial" charset="0"/>
                <a:cs typeface="Arial" charset="0"/>
              </a:rPr>
              <a:t>Preparedness involves an integrated combination of planning, procedures and protocols, training and exercises, personnel qualification and certification, and equipment certification.</a:t>
            </a:r>
          </a:p>
          <a:p>
            <a:pPr lvl="1" eaLnBrk="1" hangingPunct="1"/>
            <a:r>
              <a:rPr b="1" dirty="0">
                <a:latin typeface="Arial" charset="0"/>
                <a:cs typeface="Arial" charset="0"/>
              </a:rPr>
              <a:t>Communications and Information Management.</a:t>
            </a:r>
            <a:r>
              <a:rPr lang="en-US" b="1" dirty="0">
                <a:latin typeface="Arial" charset="0"/>
                <a:cs typeface="Arial" charset="0"/>
              </a:rPr>
              <a:t> </a:t>
            </a:r>
            <a:r>
              <a:rPr dirty="0">
                <a:latin typeface="Arial" charset="0"/>
                <a:cs typeface="Arial" charset="0"/>
              </a:rPr>
              <a:t>Emergency management and incident response activities rely on communications and information systems that provide a common operating picture to all command and coordination sites.</a:t>
            </a:r>
            <a:r>
              <a:rPr lang="en-US" dirty="0">
                <a:latin typeface="Arial" charset="0"/>
                <a:cs typeface="Arial" charset="0"/>
              </a:rPr>
              <a:t> </a:t>
            </a:r>
            <a:r>
              <a:rPr dirty="0">
                <a:latin typeface="Arial" charset="0"/>
                <a:cs typeface="Arial" charset="0"/>
              </a:rPr>
              <a:t>NIMS describes the requirements necessary for a standardized framework for communications and emphasizes the need for a common operating picture.</a:t>
            </a:r>
            <a:r>
              <a:rPr lang="en-US" dirty="0">
                <a:latin typeface="Arial" charset="0"/>
                <a:cs typeface="Arial" charset="0"/>
              </a:rPr>
              <a:t> </a:t>
            </a:r>
            <a:r>
              <a:rPr dirty="0">
                <a:latin typeface="Arial" charset="0"/>
                <a:cs typeface="Arial" charset="0"/>
              </a:rPr>
              <a:t>NIMS is based on the concepts of interoperability, reliability, scalability, portability, and the resiliency and redundancy of communications and information systems.</a:t>
            </a:r>
          </a:p>
          <a:p>
            <a:pPr lvl="1" eaLnBrk="1" hangingPunct="1"/>
            <a:r>
              <a:rPr b="1" dirty="0">
                <a:latin typeface="Arial" charset="0"/>
                <a:cs typeface="Arial" charset="0"/>
              </a:rPr>
              <a:t>Resource Management.</a:t>
            </a:r>
            <a:r>
              <a:rPr lang="en-US" b="1" dirty="0">
                <a:latin typeface="Arial" charset="0"/>
                <a:cs typeface="Arial" charset="0"/>
              </a:rPr>
              <a:t> </a:t>
            </a:r>
            <a:r>
              <a:rPr dirty="0">
                <a:latin typeface="Arial" charset="0"/>
                <a:cs typeface="Arial" charset="0"/>
              </a:rPr>
              <a:t>Resources (such as personnel, equipment, and/or supplies) are needed to support critical incident objectives.</a:t>
            </a:r>
            <a:r>
              <a:rPr lang="en-US" dirty="0">
                <a:latin typeface="Arial" charset="0"/>
                <a:cs typeface="Arial" charset="0"/>
              </a:rPr>
              <a:t> </a:t>
            </a:r>
            <a:r>
              <a:rPr dirty="0">
                <a:latin typeface="Arial" charset="0"/>
                <a:cs typeface="Arial" charset="0"/>
              </a:rPr>
              <a:t>The flow of resources must be fluid and adaptable to the requirements of the incident.</a:t>
            </a:r>
            <a:r>
              <a:rPr lang="en-US" dirty="0">
                <a:latin typeface="Arial" charset="0"/>
                <a:cs typeface="Arial" charset="0"/>
              </a:rPr>
              <a:t> </a:t>
            </a:r>
            <a:r>
              <a:rPr dirty="0">
                <a:latin typeface="Arial" charset="0"/>
                <a:cs typeface="Arial" charset="0"/>
              </a:rPr>
              <a:t>NIMS defines standardized mechanisms and establishes the resource management process to:</a:t>
            </a:r>
            <a:r>
              <a:rPr lang="en-US" dirty="0">
                <a:latin typeface="Arial" charset="0"/>
                <a:cs typeface="Arial" charset="0"/>
              </a:rPr>
              <a:t> </a:t>
            </a:r>
            <a:r>
              <a:rPr dirty="0">
                <a:latin typeface="Arial" charset="0"/>
                <a:cs typeface="Arial" charset="0"/>
              </a:rPr>
              <a:t>identify requirements for, order and acquire, mobilize, track and report, recover and demobilize, reimburse for, and inventory resources.</a:t>
            </a:r>
          </a:p>
          <a:p>
            <a:pPr lvl="1" eaLnBrk="1" hangingPunct="1"/>
            <a:r>
              <a:rPr b="1" dirty="0">
                <a:latin typeface="Arial" charset="0"/>
                <a:cs typeface="Arial" charset="0"/>
              </a:rPr>
              <a:t>Command and Management.</a:t>
            </a:r>
            <a:r>
              <a:rPr lang="en-US" dirty="0">
                <a:latin typeface="Arial" charset="0"/>
                <a:cs typeface="Arial" charset="0"/>
              </a:rPr>
              <a:t> </a:t>
            </a:r>
            <a:r>
              <a:rPr dirty="0">
                <a:latin typeface="Arial" charset="0"/>
                <a:cs typeface="Arial" charset="0"/>
              </a:rPr>
              <a:t>The Command and Management component within NIMS is designed to enable effective and efficient incident management and coordination by providing flexible, standardized incident management structures.</a:t>
            </a:r>
            <a:r>
              <a:rPr lang="en-US" dirty="0">
                <a:latin typeface="Arial" charset="0"/>
                <a:cs typeface="Arial" charset="0"/>
              </a:rPr>
              <a:t> </a:t>
            </a:r>
            <a:r>
              <a:rPr dirty="0">
                <a:latin typeface="Arial" charset="0"/>
                <a:cs typeface="Arial" charset="0"/>
              </a:rPr>
              <a:t>The structure is based on three key organizational constructs:</a:t>
            </a:r>
            <a:r>
              <a:rPr lang="en-US" dirty="0">
                <a:latin typeface="Arial" charset="0"/>
                <a:cs typeface="Arial" charset="0"/>
              </a:rPr>
              <a:t> </a:t>
            </a:r>
            <a:r>
              <a:rPr dirty="0">
                <a:latin typeface="Arial" charset="0"/>
                <a:cs typeface="Arial" charset="0"/>
              </a:rPr>
              <a:t>the </a:t>
            </a:r>
            <a:r>
              <a:rPr b="1" dirty="0">
                <a:latin typeface="Arial" charset="0"/>
                <a:cs typeface="Arial" charset="0"/>
              </a:rPr>
              <a:t>Incident Command System, Multiagency Coordination Systems, </a:t>
            </a:r>
            <a:r>
              <a:rPr dirty="0">
                <a:latin typeface="Arial" charset="0"/>
                <a:cs typeface="Arial" charset="0"/>
              </a:rPr>
              <a:t>and</a:t>
            </a:r>
            <a:r>
              <a:rPr b="1" dirty="0">
                <a:latin typeface="Arial" charset="0"/>
                <a:cs typeface="Arial" charset="0"/>
              </a:rPr>
              <a:t> Public Information</a:t>
            </a:r>
            <a:r>
              <a:rPr dirty="0">
                <a:latin typeface="Arial" charset="0"/>
                <a:cs typeface="Arial" charset="0"/>
              </a:rPr>
              <a:t>.</a:t>
            </a:r>
          </a:p>
          <a:p>
            <a:pPr lvl="1" eaLnBrk="1" hangingPunct="1"/>
            <a:r>
              <a:rPr b="1" dirty="0">
                <a:latin typeface="Arial" charset="0"/>
                <a:cs typeface="Arial" charset="0"/>
              </a:rPr>
              <a:t>Ongoing Management and Maintenance.</a:t>
            </a:r>
            <a:r>
              <a:rPr lang="en-US" dirty="0">
                <a:latin typeface="Arial" charset="0"/>
                <a:cs typeface="Arial" charset="0"/>
              </a:rPr>
              <a:t> </a:t>
            </a:r>
            <a:r>
              <a:rPr dirty="0">
                <a:latin typeface="Arial" charset="0"/>
                <a:cs typeface="Arial" charset="0"/>
              </a:rPr>
              <a:t>DHS/FEMA manages the development and maintenance of NIMS.</a:t>
            </a:r>
            <a:r>
              <a:rPr lang="en-US" dirty="0">
                <a:latin typeface="Arial" charset="0"/>
                <a:cs typeface="Arial" charset="0"/>
              </a:rPr>
              <a:t> </a:t>
            </a:r>
            <a:r>
              <a:rPr dirty="0">
                <a:latin typeface="Arial" charset="0"/>
                <a:cs typeface="Arial" charset="0"/>
              </a:rPr>
              <a:t>This includes developing NIMS programs and processes as well as keeping the NIMS document current.</a:t>
            </a:r>
          </a:p>
          <a:p>
            <a:pPr eaLnBrk="1" hangingPunct="1">
              <a:spcBef>
                <a:spcPct val="0"/>
              </a:spcBef>
            </a:pPr>
            <a:endParaRPr lang="en-US" dirty="0">
              <a:latin typeface="Arial" charset="0"/>
              <a:cs typeface="Arial" charset="0"/>
            </a:endParaRPr>
          </a:p>
        </p:txBody>
      </p:sp>
      <p:sp>
        <p:nvSpPr>
          <p:cNvPr id="105477" name="Slide Image Placeholder 8"/>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8495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Summarize the additional information about the NIMS requirement regarding “Institutionalizing the Use of ICS”:</a:t>
            </a:r>
          </a:p>
          <a:p>
            <a:pPr lvl="1" eaLnBrk="1" hangingPunct="1"/>
            <a:r>
              <a:rPr dirty="0">
                <a:latin typeface="Arial" charset="0"/>
                <a:cs typeface="Arial" charset="0"/>
              </a:rPr>
              <a:t>According to the FEMA National Integration Center, "institutionalizing the use of ICS" means that government officials, incident managers, and emergency response organizations at all jurisdictional levels must adopt the Incident Command System.</a:t>
            </a:r>
            <a:r>
              <a:rPr lang="en-US" dirty="0">
                <a:latin typeface="Arial" charset="0"/>
                <a:cs typeface="Arial" charset="0"/>
              </a:rPr>
              <a:t> </a:t>
            </a:r>
            <a:r>
              <a:rPr dirty="0">
                <a:latin typeface="Arial" charset="0"/>
                <a:cs typeface="Arial" charset="0"/>
              </a:rPr>
              <a:t>Actions to institutionalize the use of ICS take place at two levels:</a:t>
            </a:r>
            <a:r>
              <a:rPr lang="en-US" dirty="0">
                <a:latin typeface="Arial" charset="0"/>
                <a:cs typeface="Arial" charset="0"/>
              </a:rPr>
              <a:t> </a:t>
            </a:r>
            <a:r>
              <a:rPr dirty="0">
                <a:latin typeface="Arial" charset="0"/>
                <a:cs typeface="Arial" charset="0"/>
              </a:rPr>
              <a:t>policy and organizational/operational.</a:t>
            </a:r>
            <a:r>
              <a:rPr lang="en-US" dirty="0">
                <a:latin typeface="Arial" charset="0"/>
                <a:cs typeface="Arial" charset="0"/>
              </a:rPr>
              <a:t> </a:t>
            </a:r>
            <a:endParaRPr dirty="0">
              <a:latin typeface="Arial" charset="0"/>
              <a:cs typeface="Arial" charset="0"/>
            </a:endParaRPr>
          </a:p>
          <a:p>
            <a:pPr lvl="1" eaLnBrk="1" hangingPunct="1"/>
            <a:r>
              <a:rPr dirty="0">
                <a:latin typeface="Arial" charset="0"/>
                <a:cs typeface="Arial" charset="0"/>
              </a:rPr>
              <a:t>At the policy level, institutionalizing the ICS means government officials (i.e., agency administrators, governors, mayors, county and city managers, tribal leaders, and others) must:</a:t>
            </a:r>
          </a:p>
          <a:p>
            <a:pPr lvl="2" eaLnBrk="1" hangingPunct="1"/>
            <a:r>
              <a:rPr dirty="0">
                <a:latin typeface="Arial" charset="0"/>
                <a:cs typeface="Arial" charset="0"/>
              </a:rPr>
              <a:t>Adopt the ICS through executive order, proclamation, or legislation as the agency’s/jurisdiction's official incident response system; and </a:t>
            </a:r>
          </a:p>
          <a:p>
            <a:pPr lvl="2" eaLnBrk="1" hangingPunct="1"/>
            <a:r>
              <a:rPr dirty="0">
                <a:latin typeface="Arial" charset="0"/>
                <a:cs typeface="Arial" charset="0"/>
              </a:rPr>
              <a:t>Direct that incident managers and response organizations in their jurisdictions train, exercise, and use the ICS in their response operations. </a:t>
            </a:r>
          </a:p>
          <a:p>
            <a:pPr lvl="1" eaLnBrk="1" hangingPunct="1"/>
            <a:r>
              <a:rPr dirty="0">
                <a:latin typeface="Arial" charset="0"/>
                <a:cs typeface="Arial" charset="0"/>
              </a:rPr>
              <a:t>At the organizational/operational level, evidence that incident managers and emergency response organizations are institutionalizing the ICS would include the following:</a:t>
            </a:r>
          </a:p>
          <a:p>
            <a:pPr lvl="2" eaLnBrk="1" hangingPunct="1"/>
            <a:r>
              <a:rPr dirty="0">
                <a:latin typeface="Arial" charset="0"/>
                <a:cs typeface="Arial" charset="0"/>
              </a:rPr>
              <a:t>ICS is being integrated into functional and system-wide emergency operations policies, plans, and procedures.</a:t>
            </a:r>
          </a:p>
          <a:p>
            <a:pPr lvl="2" eaLnBrk="1" hangingPunct="1"/>
            <a:r>
              <a:rPr dirty="0">
                <a:latin typeface="Arial" charset="0"/>
                <a:cs typeface="Arial" charset="0"/>
              </a:rPr>
              <a:t>ICS training is planned or underway for responders, supervisors, and command-level officers.</a:t>
            </a:r>
          </a:p>
          <a:p>
            <a:pPr lvl="2" eaLnBrk="1" hangingPunct="1"/>
            <a:r>
              <a:rPr dirty="0">
                <a:latin typeface="Arial" charset="0"/>
                <a:cs typeface="Arial" charset="0"/>
              </a:rPr>
              <a:t>Responders at all levels are participating in and/or coordinating ICS-oriented exercises that involve responders from multiple disciplines and jurisdictions.</a:t>
            </a:r>
            <a:br>
              <a:rPr dirty="0">
                <a:latin typeface="Arial" charset="0"/>
                <a:cs typeface="Arial" charset="0"/>
              </a:rPr>
            </a:br>
            <a:endParaRPr dirty="0">
              <a:latin typeface="Arial" charset="0"/>
              <a:cs typeface="Arial" charset="0"/>
            </a:endParaRPr>
          </a:p>
          <a:p>
            <a:pPr eaLnBrk="1" hangingPunct="1">
              <a:spcBef>
                <a:spcPct val="0"/>
              </a:spcBef>
            </a:pPr>
            <a:r>
              <a:rPr lang="en-US" b="1" dirty="0">
                <a:latin typeface="Arial" charset="0"/>
                <a:cs typeface="Arial" charset="0"/>
              </a:rPr>
              <a:t>Additional information about NIMS can be found online at www.fema.gov/nims.</a:t>
            </a: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1758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xfrm>
            <a:off x="320454" y="4753171"/>
            <a:ext cx="6285839" cy="44583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defTabSz="931189" eaLnBrk="1" hangingPunct="1"/>
            <a:r>
              <a:rPr lang="en-US" dirty="0">
                <a:latin typeface="Arial" charset="0"/>
                <a:cs typeface="Arial" charset="0"/>
              </a:rPr>
              <a:t>Ask the participants: </a:t>
            </a:r>
            <a:r>
              <a:rPr lang="en-US" b="1" dirty="0">
                <a:latin typeface="Arial" charset="0"/>
                <a:cs typeface="Arial" charset="0"/>
              </a:rPr>
              <a:t>Why it is important that incidents be managed at the lowest level possible? </a:t>
            </a:r>
            <a:r>
              <a:rPr lang="en-US" dirty="0">
                <a:latin typeface="Arial" charset="0"/>
                <a:cs typeface="Arial" charset="0"/>
              </a:rPr>
              <a:t>If not mentioned by participants, add the following key points:</a:t>
            </a:r>
          </a:p>
          <a:p>
            <a:pPr lvl="1" defTabSz="931189" eaLnBrk="1" hangingPunct="1"/>
            <a:r>
              <a:rPr dirty="0">
                <a:latin typeface="Arial" charset="0"/>
                <a:cs typeface="Arial" charset="0"/>
              </a:rPr>
              <a:t>Local responders have the most knowledge about the needs of their communities.</a:t>
            </a:r>
          </a:p>
          <a:p>
            <a:pPr lvl="1" defTabSz="931189" eaLnBrk="1" hangingPunct="1"/>
            <a:r>
              <a:rPr dirty="0">
                <a:latin typeface="Arial" charset="0"/>
                <a:cs typeface="Arial" charset="0"/>
              </a:rPr>
              <a:t>Tactical incident command decisions are best made at the incident scene.</a:t>
            </a:r>
          </a:p>
          <a:p>
            <a:pPr defTabSz="931189" eaLnBrk="1" hangingPunct="1">
              <a:spcBef>
                <a:spcPct val="0"/>
              </a:spcBef>
            </a:pPr>
            <a:endParaRPr lang="en-US" b="1" dirty="0">
              <a:latin typeface="Arial" charset="0"/>
              <a:cs typeface="Arial" charset="0"/>
            </a:endParaRPr>
          </a:p>
          <a:p>
            <a:pPr defTabSz="931189" eaLnBrk="1" hangingPunct="1">
              <a:spcBef>
                <a:spcPct val="0"/>
              </a:spcBef>
            </a:pPr>
            <a:r>
              <a:rPr lang="en-US" dirty="0">
                <a:latin typeface="Arial" charset="0"/>
                <a:cs typeface="Arial" charset="0"/>
              </a:rPr>
              <a:t>Summarize the discussion and review the roles of different levels of Government in response.</a:t>
            </a:r>
          </a:p>
          <a:p>
            <a:pPr lvl="1" defTabSz="931189" eaLnBrk="1" hangingPunct="1"/>
            <a:r>
              <a:rPr b="1" dirty="0">
                <a:latin typeface="Arial" charset="0"/>
                <a:cs typeface="Arial" charset="0"/>
              </a:rPr>
              <a:t>Local and Tribal Governments.</a:t>
            </a:r>
            <a:r>
              <a:rPr lang="en-US" b="1" dirty="0">
                <a:latin typeface="Arial" charset="0"/>
                <a:cs typeface="Arial" charset="0"/>
              </a:rPr>
              <a:t> </a:t>
            </a:r>
            <a:r>
              <a:rPr dirty="0">
                <a:latin typeface="Arial" charset="0"/>
                <a:cs typeface="Arial" charset="0"/>
              </a:rPr>
              <a:t>The responsibility for responding to incidents, both natural and manmade, begins at the local level. </a:t>
            </a:r>
          </a:p>
          <a:p>
            <a:pPr lvl="1" defTabSz="931189" eaLnBrk="1" hangingPunct="1"/>
            <a:r>
              <a:rPr b="1" dirty="0">
                <a:latin typeface="Arial" charset="0"/>
                <a:cs typeface="Arial" charset="0"/>
              </a:rPr>
              <a:t>States and Territorial Governments.</a:t>
            </a:r>
            <a:r>
              <a:rPr lang="en-US" b="1" dirty="0">
                <a:latin typeface="Arial" charset="0"/>
                <a:cs typeface="Arial" charset="0"/>
              </a:rPr>
              <a:t> </a:t>
            </a:r>
            <a:r>
              <a:rPr dirty="0">
                <a:latin typeface="Arial" charset="0"/>
                <a:cs typeface="Arial" charset="0"/>
              </a:rPr>
              <a:t>States and territorial governments have responsibility for the public health and welfare of the people in their jurisdiction.</a:t>
            </a:r>
            <a:r>
              <a:rPr lang="en-US" dirty="0">
                <a:latin typeface="Arial" charset="0"/>
                <a:cs typeface="Arial" charset="0"/>
              </a:rPr>
              <a:t> </a:t>
            </a:r>
            <a:r>
              <a:rPr dirty="0">
                <a:latin typeface="Arial" charset="0"/>
                <a:cs typeface="Arial" charset="0"/>
              </a:rPr>
              <a:t>During response, States play a key role coordinating resources and capabilities from across the State and obtaining resources and capabilities from other States.</a:t>
            </a:r>
          </a:p>
          <a:p>
            <a:pPr lvl="1" defTabSz="931189" eaLnBrk="1" hangingPunct="1"/>
            <a:r>
              <a:rPr b="1" dirty="0">
                <a:latin typeface="Arial" charset="0"/>
                <a:cs typeface="Arial" charset="0"/>
              </a:rPr>
              <a:t>Federal Government.</a:t>
            </a:r>
            <a:r>
              <a:rPr lang="en-US" b="1" dirty="0">
                <a:latin typeface="Arial" charset="0"/>
                <a:cs typeface="Arial" charset="0"/>
              </a:rPr>
              <a:t> </a:t>
            </a:r>
            <a:r>
              <a:rPr dirty="0">
                <a:latin typeface="Arial" charset="0"/>
                <a:cs typeface="Arial" charset="0"/>
              </a:rPr>
              <a:t>When an incident occurs that exceeds or is anticipated to exceed State, tribal, or local resources, the Federal Government may provide resources and capabilities to support the State response. </a:t>
            </a:r>
          </a:p>
          <a:p>
            <a:pPr defTabSz="931189" eaLnBrk="1" hangingPunct="1">
              <a:spcBef>
                <a:spcPct val="0"/>
              </a:spcBef>
            </a:pPr>
            <a:endParaRPr lang="en-US" dirty="0">
              <a:latin typeface="Arial" charset="0"/>
              <a:cs typeface="Arial" charset="0"/>
            </a:endParaRPr>
          </a:p>
          <a:p>
            <a:pPr defTabSz="931189" eaLnBrk="1" hangingPunct="1">
              <a:spcBef>
                <a:spcPct val="0"/>
              </a:spcBef>
            </a:pPr>
            <a:r>
              <a:rPr lang="en-US" dirty="0">
                <a:latin typeface="Arial" charset="0"/>
                <a:cs typeface="Arial" charset="0"/>
              </a:rPr>
              <a:t>Note that effective response also requires partnerships with:</a:t>
            </a:r>
          </a:p>
          <a:p>
            <a:pPr lvl="1" defTabSz="931189" eaLnBrk="1" hangingPunct="1"/>
            <a:r>
              <a:rPr b="1" dirty="0">
                <a:latin typeface="Arial" charset="0"/>
                <a:cs typeface="Arial" charset="0"/>
              </a:rPr>
              <a:t>Individuals and Households.</a:t>
            </a:r>
            <a:r>
              <a:rPr lang="en-US" b="1" dirty="0">
                <a:latin typeface="Arial" charset="0"/>
                <a:cs typeface="Arial" charset="0"/>
              </a:rPr>
              <a:t> </a:t>
            </a:r>
            <a:r>
              <a:rPr dirty="0">
                <a:latin typeface="Arial" charset="0"/>
                <a:cs typeface="Arial" charset="0"/>
              </a:rPr>
              <a:t>Individuals and households can contribute by reducing hazards in and around their homes, preparing an emergency supply kit and household emergency plan, and monitoring emergency communications carefully.</a:t>
            </a:r>
            <a:r>
              <a:rPr lang="en-US" dirty="0">
                <a:latin typeface="Arial" charset="0"/>
                <a:cs typeface="Arial" charset="0"/>
              </a:rPr>
              <a:t> </a:t>
            </a:r>
            <a:endParaRPr b="1" dirty="0">
              <a:latin typeface="Arial" charset="0"/>
              <a:cs typeface="Arial" charset="0"/>
            </a:endParaRPr>
          </a:p>
          <a:p>
            <a:pPr lvl="1" defTabSz="931189" eaLnBrk="1" hangingPunct="1"/>
            <a:r>
              <a:rPr b="1" dirty="0">
                <a:latin typeface="Arial" charset="0"/>
                <a:cs typeface="Arial" charset="0"/>
              </a:rPr>
              <a:t>Private Sector.</a:t>
            </a:r>
            <a:r>
              <a:rPr lang="en-US" b="1" dirty="0">
                <a:latin typeface="Arial" charset="0"/>
                <a:cs typeface="Arial" charset="0"/>
              </a:rPr>
              <a:t> </a:t>
            </a:r>
            <a:r>
              <a:rPr dirty="0">
                <a:latin typeface="Arial" charset="0"/>
                <a:cs typeface="Arial" charset="0"/>
              </a:rPr>
              <a:t>The private sector plays a key role before, during, and after an incident.</a:t>
            </a:r>
            <a:r>
              <a:rPr lang="en-US" dirty="0">
                <a:latin typeface="Arial" charset="0"/>
                <a:cs typeface="Arial" charset="0"/>
              </a:rPr>
              <a:t> </a:t>
            </a:r>
            <a:r>
              <a:rPr dirty="0">
                <a:latin typeface="Arial" charset="0"/>
                <a:cs typeface="Arial" charset="0"/>
              </a:rPr>
              <a:t>First, they must provide for the welfare and protection of their employees in the workplace.</a:t>
            </a:r>
            <a:r>
              <a:rPr lang="en-US" dirty="0">
                <a:latin typeface="Arial" charset="0"/>
                <a:cs typeface="Arial" charset="0"/>
              </a:rPr>
              <a:t> </a:t>
            </a:r>
            <a:r>
              <a:rPr dirty="0">
                <a:latin typeface="Arial" charset="0"/>
                <a:cs typeface="Arial" charset="0"/>
              </a:rPr>
              <a:t>Many private-sector organizations are responsible for operating and maintaining portions of the Nation’s critical infrastructure.</a:t>
            </a:r>
            <a:r>
              <a:rPr lang="en-US" dirty="0">
                <a:latin typeface="Arial" charset="0"/>
                <a:cs typeface="Arial" charset="0"/>
              </a:rPr>
              <a:t> </a:t>
            </a:r>
            <a:endParaRPr dirty="0">
              <a:latin typeface="Arial" charset="0"/>
              <a:cs typeface="Arial" charset="0"/>
            </a:endParaRPr>
          </a:p>
          <a:p>
            <a:pPr lvl="1" defTabSz="931189" eaLnBrk="1" hangingPunct="1"/>
            <a:r>
              <a:rPr b="1" dirty="0">
                <a:latin typeface="Arial" charset="0"/>
                <a:cs typeface="Arial" charset="0"/>
              </a:rPr>
              <a:t>Nongovernmental Organizations (NGOs).</a:t>
            </a:r>
            <a:r>
              <a:rPr lang="en-US" dirty="0">
                <a:latin typeface="Arial" charset="0"/>
                <a:cs typeface="Arial" charset="0"/>
              </a:rPr>
              <a:t> </a:t>
            </a:r>
            <a:r>
              <a:rPr dirty="0">
                <a:latin typeface="Arial" charset="0"/>
                <a:cs typeface="Arial" charset="0"/>
              </a:rPr>
              <a:t>NGOs play important roles before, during, and after an incident.</a:t>
            </a:r>
            <a:r>
              <a:rPr lang="en-US" dirty="0">
                <a:latin typeface="Arial" charset="0"/>
                <a:cs typeface="Arial" charset="0"/>
              </a:rPr>
              <a:t> </a:t>
            </a:r>
            <a:r>
              <a:rPr dirty="0">
                <a:latin typeface="Arial" charset="0"/>
                <a:cs typeface="Arial" charset="0"/>
              </a:rPr>
              <a:t>For example, NGOs provide sheltering, emergency food supplies, counseling services, and other vital support services to support response and promote the recovery of disaster victims.</a:t>
            </a:r>
            <a:r>
              <a:rPr lang="en-US" dirty="0">
                <a:latin typeface="Arial" charset="0"/>
                <a:cs typeface="Arial" charset="0"/>
              </a:rPr>
              <a:t> </a:t>
            </a:r>
            <a:r>
              <a:rPr dirty="0">
                <a:latin typeface="Arial" charset="0"/>
                <a:cs typeface="Arial" charset="0"/>
              </a:rPr>
              <a:t>These groups often provide specialized services that help individuals with special needs, including those with disabilities. </a:t>
            </a:r>
          </a:p>
        </p:txBody>
      </p:sp>
    </p:spTree>
    <p:extLst>
      <p:ext uri="{BB962C8B-B14F-4D97-AF65-F5344CB8AC3E}">
        <p14:creationId xmlns:p14="http://schemas.microsoft.com/office/powerpoint/2010/main" val="4213876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46" y="4510514"/>
            <a:ext cx="5669170" cy="4391732"/>
          </a:xfrm>
        </p:spPr>
        <p:txBody>
          <a:bodyPr>
            <a:normAutofit fontScale="77500" lnSpcReduction="20000"/>
          </a:bodyPr>
          <a:lstStyle/>
          <a:p>
            <a:r>
              <a:rPr lang="en-US" i="1" dirty="0"/>
              <a:t>Identify relevant planning documents. The plans listed here are examples;</a:t>
            </a:r>
            <a:r>
              <a:rPr lang="en-US" i="1" baseline="0" dirty="0"/>
              <a:t> please refine the list based on your jurisdiction’s </a:t>
            </a:r>
            <a:r>
              <a:rPr lang="en-US" i="1" dirty="0"/>
              <a:t>situation</a:t>
            </a:r>
            <a:r>
              <a:rPr lang="en-US" i="1" baseline="0" dirty="0"/>
              <a:t>. Emphasize the senior leader/executive’s role in the planning process and specify whether </a:t>
            </a:r>
            <a:r>
              <a:rPr lang="en-US" i="1" dirty="0"/>
              <a:t>the leader’s office will need to provide </a:t>
            </a:r>
            <a:r>
              <a:rPr lang="en-US" i="1" baseline="0" dirty="0"/>
              <a:t>support or resources.</a:t>
            </a:r>
          </a:p>
          <a:p>
            <a:endParaRPr lang="en-US" i="1" baseline="0" dirty="0"/>
          </a:p>
          <a:p>
            <a:r>
              <a:rPr lang="en-US" i="1" baseline="0" dirty="0"/>
              <a:t>Begin the discussion by describing:</a:t>
            </a:r>
          </a:p>
          <a:p>
            <a:pPr marL="176333" indent="-176333">
              <a:buFont typeface="Arial" panose="020B0604020202020204" pitchFamily="34" charset="0"/>
              <a:buChar char="•"/>
            </a:pPr>
            <a:r>
              <a:rPr lang="en-US" i="1" baseline="0" dirty="0"/>
              <a:t>Vision/role of the Office of Emergency Management </a:t>
            </a:r>
          </a:p>
          <a:p>
            <a:pPr marL="176333" indent="-176333">
              <a:buFont typeface="Arial" panose="020B0604020202020204" pitchFamily="34" charset="0"/>
              <a:buChar char="•"/>
            </a:pPr>
            <a:r>
              <a:rPr lang="en-US" i="1" baseline="0" dirty="0"/>
              <a:t>Coordination mechanisms and relationships with other departments and agencies</a:t>
            </a:r>
          </a:p>
          <a:p>
            <a:pPr marL="176333" indent="-176333">
              <a:buFont typeface="Arial" panose="020B0604020202020204" pitchFamily="34" charset="0"/>
              <a:buChar char="•"/>
            </a:pPr>
            <a:r>
              <a:rPr lang="en-US" b="0" i="1" baseline="0" dirty="0"/>
              <a:t>Roles and responsibilities of other departments and agencies in incident response</a:t>
            </a:r>
          </a:p>
          <a:p>
            <a:endParaRPr lang="en-US" i="1" baseline="0" dirty="0"/>
          </a:p>
          <a:p>
            <a:r>
              <a:rPr lang="en-US" i="1" baseline="0" dirty="0"/>
              <a:t>When introducing the plans, consider the following: </a:t>
            </a:r>
          </a:p>
          <a:p>
            <a:pPr marL="176333" indent="-176333">
              <a:buFont typeface="Arial" panose="020B0604020202020204" pitchFamily="34" charset="0"/>
              <a:buChar char="•"/>
            </a:pPr>
            <a:r>
              <a:rPr lang="en-US" b="0" i="1" baseline="0" dirty="0"/>
              <a:t>Role of the senior leader/executive in relation to the plan</a:t>
            </a:r>
          </a:p>
          <a:p>
            <a:pPr marL="176333" indent="-176333">
              <a:buFont typeface="Arial" panose="020B0604020202020204" pitchFamily="34" charset="0"/>
              <a:buChar char="•"/>
            </a:pPr>
            <a:r>
              <a:rPr lang="en-US" b="0" i="1" baseline="0" dirty="0"/>
              <a:t>Primary purpose of each plan; how the plans tie together</a:t>
            </a:r>
          </a:p>
          <a:p>
            <a:pPr marL="176333" indent="-176333">
              <a:buFont typeface="Arial" panose="020B0604020202020204" pitchFamily="34" charset="0"/>
              <a:buChar char="•"/>
            </a:pPr>
            <a:r>
              <a:rPr lang="en-US" b="0" i="1" baseline="0" dirty="0"/>
              <a:t>Necessity of each plan for legal or grant compliance purposes</a:t>
            </a:r>
          </a:p>
          <a:p>
            <a:pPr marL="176333" indent="-176333">
              <a:buFont typeface="Arial" panose="020B0604020202020204" pitchFamily="34" charset="0"/>
              <a:buChar char="•"/>
            </a:pPr>
            <a:r>
              <a:rPr lang="en-US" b="0" i="1" baseline="0" dirty="0"/>
              <a:t>How often plans are updated</a:t>
            </a:r>
            <a:r>
              <a:rPr lang="en-US" i="1" dirty="0"/>
              <a:t> and which are due for revision soon</a:t>
            </a:r>
            <a:endParaRPr lang="en-US" b="0" i="1" baseline="0" dirty="0"/>
          </a:p>
          <a:p>
            <a:endParaRPr lang="en-US" b="0" i="1" baseline="0" dirty="0"/>
          </a:p>
          <a:p>
            <a:r>
              <a:rPr lang="en-US" b="0" i="1" baseline="0" dirty="0"/>
              <a:t>Plans that may be particularly important for the senior leader/elected official include:</a:t>
            </a:r>
          </a:p>
          <a:p>
            <a:pPr marL="176333" indent="-176333">
              <a:buFont typeface="Arial" panose="020B0604020202020204" pitchFamily="34" charset="0"/>
              <a:buChar char="•"/>
            </a:pPr>
            <a:r>
              <a:rPr lang="en-US" b="1" i="1" baseline="0" dirty="0"/>
              <a:t>Comprehensive emergency management plan </a:t>
            </a:r>
            <a:r>
              <a:rPr lang="en-US" b="0" i="1" baseline="0" dirty="0"/>
              <a:t>– Describes overarching emergency procedures</a:t>
            </a:r>
            <a:endParaRPr lang="en-US" b="1" i="1" baseline="0" dirty="0"/>
          </a:p>
          <a:p>
            <a:pPr marL="176333" indent="-176333">
              <a:buFont typeface="Arial" panose="020B0604020202020204" pitchFamily="34" charset="0"/>
              <a:buChar char="•"/>
            </a:pPr>
            <a:r>
              <a:rPr lang="en-US" b="1" i="1" baseline="0" dirty="0"/>
              <a:t>Continuity of Operations (COOP)plan/Continuity of Government (COG) plan</a:t>
            </a:r>
            <a:r>
              <a:rPr lang="en-US" b="0" i="1" baseline="0" dirty="0"/>
              <a:t> – Describes procedures that allow essential governmental functions to continue in the event of a catastrophic event; details include designated emergency response group personnel, continuity sites, </a:t>
            </a:r>
            <a:r>
              <a:rPr lang="en-US" i="1" dirty="0"/>
              <a:t>and so on</a:t>
            </a:r>
            <a:endParaRPr lang="en-US" b="0" i="1" baseline="0" dirty="0"/>
          </a:p>
          <a:p>
            <a:pPr marL="176333" indent="-176333">
              <a:buFont typeface="Arial" panose="020B0604020202020204" pitchFamily="34" charset="0"/>
              <a:buChar char="•"/>
            </a:pPr>
            <a:r>
              <a:rPr lang="en-US" b="1" i="1" baseline="0" dirty="0"/>
              <a:t>Hazard mitigation plan </a:t>
            </a:r>
            <a:r>
              <a:rPr lang="en-US" b="0" i="1" baseline="0" dirty="0"/>
              <a:t>– Identifies high-risk hazards, as well as opportunities to reduce long-term impacts of natural hazards; serves as a foundation for other planning efforts, such as master planning and capital improvements</a:t>
            </a:r>
          </a:p>
          <a:p>
            <a:pPr marL="176333" indent="-176333">
              <a:buFont typeface="Arial" panose="020B0604020202020204" pitchFamily="34" charset="0"/>
              <a:buChar char="•"/>
            </a:pPr>
            <a:r>
              <a:rPr lang="en-US" b="1" i="1" baseline="0" dirty="0"/>
              <a:t>Recovery plan</a:t>
            </a:r>
            <a:r>
              <a:rPr lang="en-US" b="0" i="1" baseline="0" dirty="0"/>
              <a:t> – Describes plans for economic and social recovery following a disaster (please emphasize the role of the senior leader/executive in this plan)</a:t>
            </a:r>
          </a:p>
          <a:p>
            <a:pPr marL="176333" indent="-176333">
              <a:buFont typeface="Arial" panose="020B0604020202020204" pitchFamily="34" charset="0"/>
              <a:buChar char="•"/>
            </a:pPr>
            <a:endParaRPr lang="en-US" b="0" i="1" baseline="0" dirty="0"/>
          </a:p>
          <a:p>
            <a:r>
              <a:rPr lang="en-US" b="1" i="1" baseline="0" dirty="0"/>
              <a:t>Example: Liberty City, USA</a:t>
            </a:r>
          </a:p>
          <a:p>
            <a:pPr marL="176333" indent="-176333">
              <a:buFont typeface="Arial" panose="020B0604020202020204" pitchFamily="34" charset="0"/>
              <a:buChar char="•"/>
            </a:pPr>
            <a:r>
              <a:rPr lang="en-US" b="0" i="1" baseline="0" dirty="0"/>
              <a:t>Liberty City comprehensive emergency management plan</a:t>
            </a:r>
          </a:p>
          <a:p>
            <a:pPr marL="176333" indent="-176333">
              <a:buFont typeface="Arial" panose="020B0604020202020204" pitchFamily="34" charset="0"/>
              <a:buChar char="•"/>
            </a:pPr>
            <a:r>
              <a:rPr lang="en-US" b="0" i="1" baseline="0" dirty="0"/>
              <a:t>Liberty City EOP</a:t>
            </a:r>
          </a:p>
          <a:p>
            <a:pPr marL="176333" indent="-176333">
              <a:buFont typeface="Arial" panose="020B0604020202020204" pitchFamily="34" charset="0"/>
              <a:buChar char="•"/>
            </a:pPr>
            <a:r>
              <a:rPr lang="en-US" b="0" i="1" baseline="0" dirty="0"/>
              <a:t>Liberty City COG plan</a:t>
            </a:r>
          </a:p>
          <a:p>
            <a:pPr marL="176333" indent="-176333">
              <a:buFont typeface="Arial" panose="020B0604020202020204" pitchFamily="34" charset="0"/>
              <a:buChar char="•"/>
            </a:pPr>
            <a:r>
              <a:rPr lang="en-US" b="0" i="1" baseline="0" dirty="0"/>
              <a:t>Liberty County hazard mitigation plan</a:t>
            </a:r>
          </a:p>
          <a:p>
            <a:pPr marL="176333" indent="-176333">
              <a:buFont typeface="Arial" panose="020B0604020202020204" pitchFamily="34" charset="0"/>
              <a:buChar char="•"/>
            </a:pPr>
            <a:r>
              <a:rPr lang="en-US" b="0" i="1" baseline="0" dirty="0"/>
              <a:t>Liberty City pre-disaster recovery plan</a:t>
            </a:r>
          </a:p>
        </p:txBody>
      </p:sp>
    </p:spTree>
    <p:extLst>
      <p:ext uri="{BB962C8B-B14F-4D97-AF65-F5344CB8AC3E}">
        <p14:creationId xmlns:p14="http://schemas.microsoft.com/office/powerpoint/2010/main" val="2152581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46" y="4510513"/>
            <a:ext cx="5669170" cy="4391731"/>
          </a:xfrm>
        </p:spPr>
        <p:txBody>
          <a:bodyPr>
            <a:normAutofit fontScale="92500"/>
          </a:bodyPr>
          <a:lstStyle/>
          <a:p>
            <a:r>
              <a:rPr lang="en-US" i="1" dirty="0"/>
              <a:t>Explain the Federal</a:t>
            </a:r>
            <a:r>
              <a:rPr lang="en-US" i="1" baseline="0" dirty="0"/>
              <a:t>, state, and local policies that govern how response responsibilities flow from the local level to the Federal level. </a:t>
            </a:r>
            <a:r>
              <a:rPr lang="en-US" i="1" dirty="0"/>
              <a:t>The</a:t>
            </a:r>
            <a:r>
              <a:rPr lang="en-US" i="1" baseline="0" dirty="0"/>
              <a:t> information below shows how the NRF and NIMS define the roles of local, state, tribal, territorial and Federal governments. Note also how private citizens and organizations fit into the overall response.</a:t>
            </a:r>
          </a:p>
          <a:p>
            <a:endParaRPr lang="en-US" i="0" baseline="0" dirty="0"/>
          </a:p>
          <a:p>
            <a:r>
              <a:rPr lang="en-US" b="0" i="1" u="none" strike="noStrike" kern="1200" baseline="0" dirty="0">
                <a:solidFill>
                  <a:srgbClr val="333333"/>
                </a:solidFill>
                <a:ea typeface="ＭＳ Ｐゴシック" charset="-128"/>
                <a:cs typeface="ＭＳ Ｐゴシック"/>
              </a:rPr>
              <a:t>Summarize the discussion and review the roles of different levels of government</a:t>
            </a:r>
            <a:r>
              <a:rPr lang="en-US" i="1" dirty="0">
                <a:solidFill>
                  <a:srgbClr val="333333"/>
                </a:solidFill>
                <a:ea typeface="ＭＳ Ｐゴシック" charset="-128"/>
                <a:cs typeface="ＭＳ Ｐゴシック"/>
              </a:rPr>
              <a:t>:</a:t>
            </a:r>
            <a:endParaRPr lang="en-US" b="0" i="1" u="none" strike="noStrike" kern="1200" baseline="0" dirty="0">
              <a:solidFill>
                <a:srgbClr val="333333"/>
              </a:solidFill>
              <a:ea typeface="ＭＳ Ｐゴシック" charset="-128"/>
              <a:cs typeface="ＭＳ Ｐゴシック"/>
            </a:endParaRPr>
          </a:p>
          <a:p>
            <a:pPr marL="176333" indent="-176333">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Local and tribal governments. </a:t>
            </a:r>
            <a:r>
              <a:rPr lang="en-US" b="0" i="0" u="none" strike="noStrike" kern="1200" baseline="0" dirty="0">
                <a:solidFill>
                  <a:srgbClr val="333333"/>
                </a:solidFill>
                <a:ea typeface="ＭＳ Ｐゴシック" charset="-128"/>
                <a:cs typeface="ＭＳ Ｐゴシック"/>
              </a:rPr>
              <a:t>The responsibility for responding to incidents, both natural and man-made, begins at the local level. The local jurisdiction develops response plans based on local hazards and vulnerabilities. </a:t>
            </a:r>
          </a:p>
          <a:p>
            <a:pPr marL="176333" indent="-176333">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States and territorial governments. </a:t>
            </a:r>
            <a:r>
              <a:rPr lang="en-US" b="0" i="0" u="none" strike="noStrike" kern="1200" baseline="0" dirty="0">
                <a:solidFill>
                  <a:srgbClr val="333333"/>
                </a:solidFill>
                <a:ea typeface="ＭＳ Ｐゴシック" charset="-128"/>
                <a:cs typeface="ＭＳ Ｐゴシック"/>
              </a:rPr>
              <a:t>States and territorial governments have responsibility for the public health and welfare of the people in their jurisdiction. During response, states play a key role in coordinating resources and capabilities across the state and obtaining resources and capabilities from other states. The state government develops response plans based on the state’s hazards and vulnerabilities, collaborating with local and regional response plans.</a:t>
            </a:r>
          </a:p>
          <a:p>
            <a:pPr marL="176333" indent="-176333">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Federal government. </a:t>
            </a:r>
            <a:r>
              <a:rPr lang="en-US" b="0" i="0" u="none" strike="noStrike" kern="1200" baseline="0" dirty="0">
                <a:solidFill>
                  <a:srgbClr val="333333"/>
                </a:solidFill>
                <a:ea typeface="ＭＳ Ｐゴシック" charset="-128"/>
                <a:cs typeface="ＭＳ Ｐゴシック"/>
              </a:rPr>
              <a:t>When an incident exceeds state, territorial, tribal, or local resources, the Federal government may provide resources and capabilities to support the state response. </a:t>
            </a:r>
          </a:p>
          <a:p>
            <a:endParaRPr lang="en-US" b="0" i="0" u="none" strike="noStrike" kern="1200" baseline="0" dirty="0">
              <a:solidFill>
                <a:srgbClr val="333333"/>
              </a:solidFill>
              <a:ea typeface="ＭＳ Ｐゴシック" charset="-128"/>
              <a:cs typeface="ＭＳ Ｐゴシック"/>
            </a:endParaRPr>
          </a:p>
          <a:p>
            <a:r>
              <a:rPr lang="en-US" b="0" i="1" u="none" strike="noStrike" kern="1200" baseline="0" dirty="0">
                <a:solidFill>
                  <a:srgbClr val="333333"/>
                </a:solidFill>
                <a:ea typeface="ＭＳ Ｐゴシック" charset="-128"/>
                <a:cs typeface="ＭＳ Ｐゴシック"/>
              </a:rPr>
              <a:t>Review the roles of private citizens and organizations</a:t>
            </a:r>
            <a:r>
              <a:rPr lang="en-US" i="1" dirty="0">
                <a:solidFill>
                  <a:srgbClr val="333333"/>
                </a:solidFill>
                <a:ea typeface="ＭＳ Ｐゴシック" charset="-128"/>
                <a:cs typeface="ＭＳ Ｐゴシック"/>
              </a:rPr>
              <a:t>:</a:t>
            </a:r>
            <a:endParaRPr lang="en-US" b="0" i="1" u="none" strike="noStrike" kern="1200" baseline="0" dirty="0">
              <a:solidFill>
                <a:srgbClr val="333333"/>
              </a:solidFill>
              <a:ea typeface="ＭＳ Ｐゴシック" charset="-128"/>
              <a:cs typeface="ＭＳ Ｐゴシック"/>
            </a:endParaRPr>
          </a:p>
          <a:p>
            <a:pPr marL="176333" indent="-176333">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Individuals and households. </a:t>
            </a:r>
            <a:r>
              <a:rPr lang="en-US" b="0" i="0" u="none" strike="noStrike" kern="1200" baseline="0" dirty="0">
                <a:solidFill>
                  <a:srgbClr val="333333"/>
                </a:solidFill>
                <a:ea typeface="ＭＳ Ｐゴシック" charset="-128"/>
                <a:cs typeface="ＭＳ Ｐゴシック"/>
              </a:rPr>
              <a:t>Individuals and households can contribute by reducing hazards in and around their homes, preparing an emergency supply kit and a household emergency plan, and monitoring emergency communications. </a:t>
            </a:r>
          </a:p>
          <a:p>
            <a:pPr marL="176333" indent="-176333">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Private sector. </a:t>
            </a:r>
            <a:r>
              <a:rPr lang="en-US" b="0" i="0" u="none" strike="noStrike" kern="1200" baseline="0" dirty="0">
                <a:solidFill>
                  <a:srgbClr val="333333"/>
                </a:solidFill>
                <a:ea typeface="ＭＳ Ｐゴシック" charset="-128"/>
                <a:cs typeface="ＭＳ Ｐゴシック"/>
              </a:rPr>
              <a:t>The private sector plays a key role before, during, and after an incident. Organizations must provide for the welfare and protection of their employees in the workplace. Many private-sector organizations are responsible for operating and maintaining portions of the nation’s critical infrastructure. </a:t>
            </a:r>
          </a:p>
          <a:p>
            <a:pPr marL="176333" indent="-176333">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Nongovernmental organizations (NGO). </a:t>
            </a:r>
            <a:r>
              <a:rPr lang="en-US" b="0" i="0" u="none" strike="noStrike" kern="1200" baseline="0" dirty="0">
                <a:solidFill>
                  <a:srgbClr val="333333"/>
                </a:solidFill>
                <a:ea typeface="ＭＳ Ｐゴシック" charset="-128"/>
                <a:cs typeface="ＭＳ Ｐゴシック"/>
              </a:rPr>
              <a:t>NGOs play important roles before, during, and after an incident. For example, NGOs provide sheltering, emergency food supplies, counseling services, and other vital services to support response and promote recovery. These groups often provide specialized services that help individuals with special needs, including those with disabilities.</a:t>
            </a:r>
          </a:p>
        </p:txBody>
      </p:sp>
    </p:spTree>
    <p:extLst>
      <p:ext uri="{BB962C8B-B14F-4D97-AF65-F5344CB8AC3E}">
        <p14:creationId xmlns:p14="http://schemas.microsoft.com/office/powerpoint/2010/main" val="4229085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46" y="4510513"/>
            <a:ext cx="5669170" cy="4456901"/>
          </a:xfrm>
        </p:spPr>
        <p:txBody>
          <a:bodyPr>
            <a:normAutofit fontScale="77500" lnSpcReduction="20000"/>
          </a:bodyPr>
          <a:lstStyle/>
          <a:p>
            <a:r>
              <a:rPr lang="en-US" dirty="0"/>
              <a:t>NIMS</a:t>
            </a:r>
            <a:r>
              <a:rPr lang="en-US" baseline="0" dirty="0"/>
              <a:t> defines general roles and responsibilities for senior leaders/elected officials. For example: </a:t>
            </a:r>
          </a:p>
          <a:p>
            <a:r>
              <a:rPr lang="en-US" i="1" baseline="0" dirty="0"/>
              <a:t>{Position title}</a:t>
            </a:r>
            <a:r>
              <a:rPr lang="en-US" baseline="0" dirty="0"/>
              <a:t>’s task is to ensure that the emergency manager is informed and that the Incident Commander (IC) functions responsibly. The emergency manager sets policy, establishes the mission, shapes the overall direction, and authorizes the trained responders to accomplish the incident objectives. </a:t>
            </a:r>
          </a:p>
          <a:p>
            <a:endParaRPr lang="en-US" baseline="0" dirty="0"/>
          </a:p>
          <a:p>
            <a:r>
              <a:rPr lang="en-US" baseline="0" dirty="0"/>
              <a:t>Senior leaders/elected officials are NOT typically at the scene of the incident, but they must be able to communicate and meet with the IC as necessary. </a:t>
            </a:r>
          </a:p>
          <a:p>
            <a:endParaRPr lang="en-US" baseline="0" dirty="0"/>
          </a:p>
          <a:p>
            <a:pPr defTabSz="940439">
              <a:defRPr/>
            </a:pPr>
            <a:r>
              <a:rPr lang="en-US" i="0" baseline="0" dirty="0"/>
              <a:t>NOTE: Bulleted statements on the slide are suggested items.</a:t>
            </a:r>
          </a:p>
          <a:p>
            <a:endParaRPr lang="en-US" baseline="0" dirty="0"/>
          </a:p>
          <a:p>
            <a:r>
              <a:rPr lang="en-US" b="1" i="1" baseline="0" dirty="0"/>
              <a:t>Explain senior leader/elected official roles and responsibilities specific to the jurisdiction. </a:t>
            </a:r>
            <a:r>
              <a:rPr lang="en-US" i="1" dirty="0"/>
              <a:t>Insert jurisdiction-specific roles and responsibilities, such as:</a:t>
            </a:r>
            <a:endParaRPr lang="en-US" dirty="0"/>
          </a:p>
          <a:p>
            <a:pPr marL="176333" indent="-176333">
              <a:buFont typeface="Arial" panose="020B0604020202020204" pitchFamily="34" charset="0"/>
              <a:buChar char="•"/>
            </a:pPr>
            <a:r>
              <a:rPr lang="en-US" dirty="0"/>
              <a:t>Provide oversight for incident management policies and objectives</a:t>
            </a:r>
          </a:p>
          <a:p>
            <a:pPr marL="176333" indent="-176333">
              <a:buFont typeface="Arial" panose="020B0604020202020204" pitchFamily="34" charset="0"/>
              <a:buChar char="•"/>
            </a:pPr>
            <a:r>
              <a:rPr lang="en-US" dirty="0"/>
              <a:t>Understand the incident’s impact on the continuity of the jurisdiction’s day-to-day activities</a:t>
            </a:r>
          </a:p>
          <a:p>
            <a:pPr marL="176333" indent="-176333">
              <a:buFont typeface="Arial" panose="020B0604020202020204" pitchFamily="34" charset="0"/>
              <a:buChar char="•"/>
            </a:pPr>
            <a:r>
              <a:rPr lang="en-US" dirty="0"/>
              <a:t>Shape the jurisdiction’s overall direction and priorities</a:t>
            </a:r>
          </a:p>
          <a:p>
            <a:pPr marL="176333" indent="-176333">
              <a:buFont typeface="Arial" panose="020B0604020202020204" pitchFamily="34" charset="0"/>
              <a:buChar char="•"/>
            </a:pPr>
            <a:r>
              <a:rPr lang="en-US" dirty="0"/>
              <a:t>Authorize trained responders to establish and accomplish the incident objectives</a:t>
            </a:r>
          </a:p>
          <a:p>
            <a:pPr marL="176333" indent="-176333">
              <a:buFont typeface="Arial" panose="020B0604020202020204" pitchFamily="34" charset="0"/>
              <a:buChar char="•"/>
            </a:pPr>
            <a:r>
              <a:rPr lang="en-US" dirty="0"/>
              <a:t>Help coordinate activities with elected officials and other government representatives</a:t>
            </a:r>
            <a:endParaRPr lang="en-US" baseline="0" dirty="0"/>
          </a:p>
          <a:p>
            <a:endParaRPr lang="en-US" baseline="0" dirty="0"/>
          </a:p>
          <a:p>
            <a:pPr defTabSz="940439">
              <a:defRPr/>
            </a:pPr>
            <a:r>
              <a:rPr lang="en-US" b="1" baseline="0" dirty="0"/>
              <a:t>Delegation of Authority</a:t>
            </a:r>
            <a:r>
              <a:rPr lang="en-US" baseline="0" dirty="0"/>
              <a:t> </a:t>
            </a:r>
          </a:p>
          <a:p>
            <a:pPr defTabSz="940439">
              <a:defRPr/>
            </a:pPr>
            <a:r>
              <a:rPr lang="en-US" baseline="0" dirty="0"/>
              <a:t>In certain circumstances, the </a:t>
            </a:r>
            <a:r>
              <a:rPr lang="en-US" i="1" baseline="0" dirty="0"/>
              <a:t>{senior leader/executive}</a:t>
            </a:r>
            <a:r>
              <a:rPr lang="en-US" baseline="0" dirty="0"/>
              <a:t> will need to issue a Delegation of Authority to the IC or Incident Management Team (IMT) that is responsible for managing an incident. </a:t>
            </a:r>
            <a:r>
              <a:rPr lang="en-US" b="0" i="0" u="none" strike="noStrike" kern="1200" baseline="0" dirty="0">
                <a:solidFill>
                  <a:srgbClr val="333333"/>
                </a:solidFill>
                <a:ea typeface="ＭＳ Ｐゴシック" charset="-128"/>
              </a:rPr>
              <a:t>D</a:t>
            </a:r>
            <a:r>
              <a:rPr lang="en-US" b="0" i="0" u="none" strike="noStrike" kern="1200" baseline="0" dirty="0">
                <a:solidFill>
                  <a:srgbClr val="333333"/>
                </a:solidFill>
                <a:ea typeface="ＭＳ Ｐゴシック" charset="-128"/>
                <a:cs typeface="ＭＳ Ｐゴシック"/>
              </a:rPr>
              <a:t>elegation of Authority may not be necessary if the IC is acting within existing authorities or is under a pre-established delegation in the Emergency Operations Plan (EOP). Generally, a Delegation of Authority</a:t>
            </a:r>
            <a:r>
              <a:rPr lang="en-US" baseline="0" dirty="0"/>
              <a:t>: </a:t>
            </a:r>
          </a:p>
          <a:p>
            <a:pPr marL="176333" indent="-176333">
              <a:buFont typeface="Arial" panose="020B0604020202020204" pitchFamily="34" charset="0"/>
              <a:buChar char="•"/>
            </a:pPr>
            <a:r>
              <a:rPr lang="en-US" baseline="0" dirty="0"/>
              <a:t>Grants authority to carry out specific functions</a:t>
            </a:r>
          </a:p>
          <a:p>
            <a:pPr marL="176333" indent="-176333">
              <a:buFont typeface="Arial" panose="020B0604020202020204" pitchFamily="34" charset="0"/>
              <a:buChar char="•"/>
            </a:pPr>
            <a:r>
              <a:rPr lang="en-US" baseline="0" dirty="0"/>
              <a:t>Comes from the chief elected official, CEO, or agency administrator, either in writing or verbally</a:t>
            </a:r>
          </a:p>
          <a:p>
            <a:pPr marL="176333" indent="-176333">
              <a:buFont typeface="Arial" panose="020B0604020202020204" pitchFamily="34" charset="0"/>
              <a:buChar char="•"/>
            </a:pPr>
            <a:r>
              <a:rPr lang="en-US" baseline="0" dirty="0"/>
              <a:t>Allows the IC to assume command</a:t>
            </a:r>
          </a:p>
          <a:p>
            <a:endParaRPr lang="en-US" baseline="0" dirty="0"/>
          </a:p>
          <a:p>
            <a:r>
              <a:rPr lang="en-US" baseline="0" dirty="0"/>
              <a:t>The Delegation of Authority remains with the IC until one of the following occurs:</a:t>
            </a:r>
          </a:p>
          <a:p>
            <a:pPr marL="176333" indent="-176333">
              <a:buFont typeface="Arial" panose="020B0604020202020204" pitchFamily="34" charset="0"/>
              <a:buChar char="•"/>
            </a:pPr>
            <a:r>
              <a:rPr lang="en-US" dirty="0"/>
              <a:t>T</a:t>
            </a:r>
            <a:r>
              <a:rPr lang="en-US" baseline="0" dirty="0"/>
              <a:t>he incident concludes</a:t>
            </a:r>
          </a:p>
          <a:p>
            <a:pPr marL="176333" indent="-176333">
              <a:buFont typeface="Arial" panose="020B0604020202020204" pitchFamily="34" charset="0"/>
              <a:buChar char="•"/>
            </a:pPr>
            <a:r>
              <a:rPr lang="en-US" dirty="0"/>
              <a:t>Leadership appoints a</a:t>
            </a:r>
            <a:r>
              <a:rPr lang="en-US" baseline="0" dirty="0"/>
              <a:t> relief shift IC </a:t>
            </a:r>
          </a:p>
          <a:p>
            <a:pPr marL="176333" indent="-176333">
              <a:buFont typeface="Arial" panose="020B0604020202020204" pitchFamily="34" charset="0"/>
              <a:buChar char="•"/>
            </a:pPr>
            <a:r>
              <a:rPr lang="en-US" dirty="0"/>
              <a:t>Leadership relieves t</a:t>
            </a:r>
            <a:r>
              <a:rPr lang="en-US" baseline="0" dirty="0"/>
              <a:t>he IC of his or her duties for just cause</a:t>
            </a:r>
          </a:p>
          <a:p>
            <a:endParaRPr lang="en-US" dirty="0"/>
          </a:p>
          <a:p>
            <a:r>
              <a:rPr lang="en-US" dirty="0"/>
              <a:t>Delegation of Authority does NOT relieve the granting authority of ultimate responsibility for the incident. </a:t>
            </a:r>
          </a:p>
        </p:txBody>
      </p:sp>
    </p:spTree>
    <p:extLst>
      <p:ext uri="{BB962C8B-B14F-4D97-AF65-F5344CB8AC3E}">
        <p14:creationId xmlns:p14="http://schemas.microsoft.com/office/powerpoint/2010/main" val="384177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F6F089-1D00-4B92-B0BC-6F65DDF3C714}" type="slidenum">
              <a:rPr lang="en-US"/>
              <a:pPr>
                <a:defRPr/>
              </a:pPr>
              <a:t>‹#›</a:t>
            </a:fld>
            <a:endParaRPr lang="en-US" dirty="0"/>
          </a:p>
        </p:txBody>
      </p:sp>
    </p:spTree>
    <p:extLst>
      <p:ext uri="{BB962C8B-B14F-4D97-AF65-F5344CB8AC3E}">
        <p14:creationId xmlns:p14="http://schemas.microsoft.com/office/powerpoint/2010/main" val="127180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CA2FAA4-DD46-41E5-93E8-4B13EA14D8A3}" type="slidenum">
              <a:rPr lang="en-US"/>
              <a:pPr>
                <a:defRPr/>
              </a:pPr>
              <a:t>‹#›</a:t>
            </a:fld>
            <a:endParaRPr lang="en-US" dirty="0"/>
          </a:p>
        </p:txBody>
      </p:sp>
    </p:spTree>
    <p:extLst>
      <p:ext uri="{BB962C8B-B14F-4D97-AF65-F5344CB8AC3E}">
        <p14:creationId xmlns:p14="http://schemas.microsoft.com/office/powerpoint/2010/main" val="54575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2210234-384C-4A27-A9D9-DF3B2390BC37}" type="slidenum">
              <a:rPr lang="en-US"/>
              <a:pPr>
                <a:defRPr/>
              </a:pPr>
              <a:t>‹#›</a:t>
            </a:fld>
            <a:endParaRPr lang="en-US" dirty="0"/>
          </a:p>
        </p:txBody>
      </p:sp>
    </p:spTree>
    <p:extLst>
      <p:ext uri="{BB962C8B-B14F-4D97-AF65-F5344CB8AC3E}">
        <p14:creationId xmlns:p14="http://schemas.microsoft.com/office/powerpoint/2010/main" val="641664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PPbkg_v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17463" y="17463"/>
            <a:ext cx="9140825" cy="6850062"/>
          </a:xfrm>
          <a:prstGeom prst="rect">
            <a:avLst/>
          </a:prstGeom>
          <a:noFill/>
          <a:ln w="19050">
            <a:solidFill>
              <a:srgbClr val="4D4D4D"/>
            </a:solidFill>
            <a:miter lim="800000"/>
            <a:headEnd/>
            <a:tailEnd/>
          </a:ln>
          <a:effectLst/>
        </p:spPr>
        <p:txBody>
          <a:bodyPr wrap="none" anchor="ctr"/>
          <a:lstStyle/>
          <a:p>
            <a:pPr>
              <a:defRPr/>
            </a:pPr>
            <a:endParaRPr lang="en-US" sz="2600" dirty="0">
              <a:solidFill>
                <a:srgbClr val="000000"/>
              </a:solidFill>
              <a:latin typeface="Tahoma" pitchFamily="34" charset="0"/>
              <a:cs typeface="+mn-cs"/>
            </a:endParaRPr>
          </a:p>
        </p:txBody>
      </p:sp>
      <p:sp>
        <p:nvSpPr>
          <p:cNvPr id="6" name="Rectangle 9"/>
          <p:cNvSpPr>
            <a:spLocks noChangeArrowheads="1"/>
          </p:cNvSpPr>
          <p:nvPr/>
        </p:nvSpPr>
        <p:spPr bwMode="auto">
          <a:xfrm>
            <a:off x="0" y="0"/>
            <a:ext cx="9140825" cy="6850063"/>
          </a:xfrm>
          <a:prstGeom prst="rect">
            <a:avLst/>
          </a:prstGeom>
          <a:noFill/>
          <a:ln w="19050">
            <a:solidFill>
              <a:srgbClr val="98A4AF"/>
            </a:solidFill>
            <a:miter lim="800000"/>
            <a:headEnd/>
            <a:tailEnd/>
          </a:ln>
          <a:effectLst/>
        </p:spPr>
        <p:txBody>
          <a:bodyPr wrap="none" anchor="ctr"/>
          <a:lstStyle/>
          <a:p>
            <a:pPr>
              <a:defRPr/>
            </a:pPr>
            <a:endParaRPr lang="en-US" sz="2600" dirty="0">
              <a:solidFill>
                <a:srgbClr val="000000"/>
              </a:solidFill>
              <a:latin typeface="Tahoma" pitchFamily="34" charset="0"/>
              <a:cs typeface="+mn-cs"/>
            </a:endParaRPr>
          </a:p>
        </p:txBody>
      </p:sp>
      <p:sp>
        <p:nvSpPr>
          <p:cNvPr id="7" name="Text Box 10"/>
          <p:cNvSpPr txBox="1">
            <a:spLocks noChangeArrowheads="1"/>
          </p:cNvSpPr>
          <p:nvPr userDrawn="1"/>
        </p:nvSpPr>
        <p:spPr bwMode="gray">
          <a:xfrm>
            <a:off x="4038600" y="6096000"/>
            <a:ext cx="5105400" cy="523875"/>
          </a:xfrm>
          <a:prstGeom prst="rect">
            <a:avLst/>
          </a:prstGeom>
          <a:noFill/>
          <a:ln w="9525">
            <a:noFill/>
            <a:miter lim="800000"/>
            <a:headEnd/>
            <a:tailEnd/>
          </a:ln>
          <a:effectLst/>
        </p:spPr>
        <p:txBody>
          <a:bodyPr>
            <a:spAutoFit/>
          </a:bodyPr>
          <a:lstStyle/>
          <a:p>
            <a:pPr algn="r">
              <a:spcBef>
                <a:spcPct val="50000"/>
              </a:spcBef>
              <a:defRPr/>
            </a:pPr>
            <a:r>
              <a:rPr lang="en-US" sz="1400" b="1" dirty="0">
                <a:solidFill>
                  <a:srgbClr val="FFFFFF"/>
                </a:solidFill>
                <a:cs typeface="+mn-cs"/>
              </a:rPr>
              <a:t>ICS-402 – October 2013 </a:t>
            </a:r>
            <a:br>
              <a:rPr lang="en-US" sz="1400" b="1" dirty="0">
                <a:solidFill>
                  <a:srgbClr val="FFFFFF"/>
                </a:solidFill>
                <a:cs typeface="+mn-cs"/>
              </a:rPr>
            </a:br>
            <a:r>
              <a:rPr lang="en-US" sz="1400" b="1" dirty="0">
                <a:solidFill>
                  <a:srgbClr val="FFFFFF"/>
                </a:solidFill>
                <a:cs typeface="+mn-cs"/>
              </a:rPr>
              <a:t>ICS Overview for Executives/Senior Officials</a:t>
            </a:r>
          </a:p>
        </p:txBody>
      </p:sp>
      <p:pic>
        <p:nvPicPr>
          <p:cNvPr id="8" name="Picture 16" descr="Graphic with photo of responders in the center, surrounded by the seals of DHS/FEMA, NWCG, USFA, and USD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29200" y="3068638"/>
            <a:ext cx="3786188"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Rectangle 4"/>
          <p:cNvSpPr>
            <a:spLocks noGrp="1" noChangeAspect="1" noChangeArrowheads="1"/>
          </p:cNvSpPr>
          <p:nvPr>
            <p:ph type="ctrTitle"/>
          </p:nvPr>
        </p:nvSpPr>
        <p:spPr>
          <a:xfrm>
            <a:off x="685800" y="1676400"/>
            <a:ext cx="7772400" cy="1143000"/>
          </a:xfrm>
        </p:spPr>
        <p:txBody>
          <a:bodyPr/>
          <a:lstStyle>
            <a:lvl1pPr>
              <a:defRPr sz="4000">
                <a:solidFill>
                  <a:srgbClr val="002F80"/>
                </a:solidFill>
              </a:defRPr>
            </a:lvl1pPr>
          </a:lstStyle>
          <a:p>
            <a:r>
              <a:rPr lang="en-US"/>
              <a:t>Click to edit Master title style</a:t>
            </a:r>
          </a:p>
        </p:txBody>
      </p:sp>
      <p:sp>
        <p:nvSpPr>
          <p:cNvPr id="219141" name="Rectangle 5"/>
          <p:cNvSpPr>
            <a:spLocks noGrp="1" noChangeArrowheads="1"/>
          </p:cNvSpPr>
          <p:nvPr>
            <p:ph type="subTitle" idx="1"/>
          </p:nvPr>
        </p:nvSpPr>
        <p:spPr>
          <a:xfrm>
            <a:off x="1371600" y="2590800"/>
            <a:ext cx="6400800" cy="1752600"/>
          </a:xfrm>
        </p:spPr>
        <p:txBody>
          <a:bodyPr/>
          <a:lstStyle>
            <a:lvl1pPr algn="ctr">
              <a:buNone/>
              <a:defRPr sz="3300">
                <a:solidFill>
                  <a:srgbClr val="002F80"/>
                </a:solidFill>
              </a:defRPr>
            </a:lvl1pPr>
          </a:lstStyle>
          <a:p>
            <a:r>
              <a:rPr lang="en-US"/>
              <a:t>Click to edit Master subtitle style</a:t>
            </a:r>
            <a:endParaRPr lang="en-US" dirty="0"/>
          </a:p>
        </p:txBody>
      </p:sp>
    </p:spTree>
    <p:extLst>
      <p:ext uri="{BB962C8B-B14F-4D97-AF65-F5344CB8AC3E}">
        <p14:creationId xmlns:p14="http://schemas.microsoft.com/office/powerpoint/2010/main" val="1961143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cxnSp>
        <p:nvCxnSpPr>
          <p:cNvPr id="4" name="Straight Connector 11"/>
          <p:cNvCxnSpPr>
            <a:cxnSpLocks noChangeShapeType="1"/>
          </p:cNvCxnSpPr>
          <p:nvPr/>
        </p:nvCxnSpPr>
        <p:spPr bwMode="auto">
          <a:xfrm>
            <a:off x="469900" y="914400"/>
            <a:ext cx="8432800" cy="158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6647A835-CD7A-7489-908E-F7EE82558D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5750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47002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5" name="Straight Connector 11"/>
          <p:cNvCxnSpPr>
            <a:cxnSpLocks noChangeShapeType="1"/>
          </p:cNvCxnSpPr>
          <p:nvPr/>
        </p:nvCxnSpPr>
        <p:spPr bwMode="auto">
          <a:xfrm>
            <a:off x="469900" y="914400"/>
            <a:ext cx="8432800" cy="158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1"/>
            <a:ext cx="4038600" cy="4525963"/>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66801"/>
            <a:ext cx="4038600" cy="4525963"/>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151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cxnSp>
        <p:nvCxnSpPr>
          <p:cNvPr id="7" name="Straight Connector 11"/>
          <p:cNvCxnSpPr>
            <a:cxnSpLocks noChangeShapeType="1"/>
          </p:cNvCxnSpPr>
          <p:nvPr/>
        </p:nvCxnSpPr>
        <p:spPr bwMode="auto">
          <a:xfrm>
            <a:off x="469900" y="914400"/>
            <a:ext cx="8432800" cy="158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351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5018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092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1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6312437-BD44-44E9-93A5-BF9B00AF440E}" type="slidenum">
              <a:rPr lang="en-US"/>
              <a:pPr>
                <a:defRPr/>
              </a:pPr>
              <a:t>‹#›</a:t>
            </a:fld>
            <a:endParaRPr lang="en-US" dirty="0"/>
          </a:p>
        </p:txBody>
      </p:sp>
    </p:spTree>
    <p:extLst>
      <p:ext uri="{BB962C8B-B14F-4D97-AF65-F5344CB8AC3E}">
        <p14:creationId xmlns:p14="http://schemas.microsoft.com/office/powerpoint/2010/main" val="425047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5741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457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6" y="274639"/>
            <a:ext cx="2149475" cy="5318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275" y="274639"/>
            <a:ext cx="6299200" cy="5318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622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CB3E6E2-530E-4590-98C2-4AC8080320CD}" type="slidenum">
              <a:rPr lang="en-US"/>
              <a:pPr>
                <a:defRPr/>
              </a:pPr>
              <a:t>‹#›</a:t>
            </a:fld>
            <a:endParaRPr lang="en-US" dirty="0"/>
          </a:p>
        </p:txBody>
      </p:sp>
    </p:spTree>
    <p:extLst>
      <p:ext uri="{BB962C8B-B14F-4D97-AF65-F5344CB8AC3E}">
        <p14:creationId xmlns:p14="http://schemas.microsoft.com/office/powerpoint/2010/main" val="369300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E021689-BBCA-4CDD-90E0-DE0A379E786C}" type="slidenum">
              <a:rPr lang="en-US"/>
              <a:pPr>
                <a:defRPr/>
              </a:pPr>
              <a:t>‹#›</a:t>
            </a:fld>
            <a:endParaRPr lang="en-US" dirty="0"/>
          </a:p>
        </p:txBody>
      </p:sp>
    </p:spTree>
    <p:extLst>
      <p:ext uri="{BB962C8B-B14F-4D97-AF65-F5344CB8AC3E}">
        <p14:creationId xmlns:p14="http://schemas.microsoft.com/office/powerpoint/2010/main" val="411752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DA95A14-515D-4314-BE32-59E3800F04D4}" type="slidenum">
              <a:rPr lang="en-US"/>
              <a:pPr>
                <a:defRPr/>
              </a:pPr>
              <a:t>‹#›</a:t>
            </a:fld>
            <a:endParaRPr lang="en-US" dirty="0"/>
          </a:p>
        </p:txBody>
      </p:sp>
    </p:spTree>
    <p:extLst>
      <p:ext uri="{BB962C8B-B14F-4D97-AF65-F5344CB8AC3E}">
        <p14:creationId xmlns:p14="http://schemas.microsoft.com/office/powerpoint/2010/main" val="263271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E073E44-9A76-46DE-A055-9535801C3594}" type="slidenum">
              <a:rPr lang="en-US"/>
              <a:pPr>
                <a:defRPr/>
              </a:pPr>
              <a:t>‹#›</a:t>
            </a:fld>
            <a:endParaRPr lang="en-US" dirty="0"/>
          </a:p>
        </p:txBody>
      </p:sp>
    </p:spTree>
    <p:extLst>
      <p:ext uri="{BB962C8B-B14F-4D97-AF65-F5344CB8AC3E}">
        <p14:creationId xmlns:p14="http://schemas.microsoft.com/office/powerpoint/2010/main" val="425047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2994E20-75A9-4331-B4AA-610B5B3246E6}" type="slidenum">
              <a:rPr lang="en-US"/>
              <a:pPr>
                <a:defRPr/>
              </a:pPr>
              <a:t>‹#›</a:t>
            </a:fld>
            <a:endParaRPr lang="en-US" dirty="0"/>
          </a:p>
        </p:txBody>
      </p:sp>
    </p:spTree>
    <p:extLst>
      <p:ext uri="{BB962C8B-B14F-4D97-AF65-F5344CB8AC3E}">
        <p14:creationId xmlns:p14="http://schemas.microsoft.com/office/powerpoint/2010/main" val="171312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9E391A8-07DA-4FC2-9DF2-454379AF45FF}" type="slidenum">
              <a:rPr lang="en-US"/>
              <a:pPr>
                <a:defRPr/>
              </a:pPr>
              <a:t>‹#›</a:t>
            </a:fld>
            <a:endParaRPr lang="en-US" dirty="0"/>
          </a:p>
        </p:txBody>
      </p:sp>
    </p:spTree>
    <p:extLst>
      <p:ext uri="{BB962C8B-B14F-4D97-AF65-F5344CB8AC3E}">
        <p14:creationId xmlns:p14="http://schemas.microsoft.com/office/powerpoint/2010/main" val="2412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276F27D-94E6-4128-9E1E-76FE853D2D80}" type="slidenum">
              <a:rPr lang="en-US"/>
              <a:pPr>
                <a:defRPr/>
              </a:pPr>
              <a:t>‹#›</a:t>
            </a:fld>
            <a:endParaRPr lang="en-US" dirty="0"/>
          </a:p>
        </p:txBody>
      </p:sp>
    </p:spTree>
    <p:extLst>
      <p:ext uri="{BB962C8B-B14F-4D97-AF65-F5344CB8AC3E}">
        <p14:creationId xmlns:p14="http://schemas.microsoft.com/office/powerpoint/2010/main" val="263384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4" descr="PPbkg_v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userDrawn="1"/>
        </p:nvSpPr>
        <p:spPr bwMode="gray">
          <a:xfrm>
            <a:off x="4038600" y="6096000"/>
            <a:ext cx="5105400" cy="523875"/>
          </a:xfrm>
          <a:prstGeom prst="rect">
            <a:avLst/>
          </a:prstGeom>
          <a:noFill/>
          <a:ln w="9525">
            <a:noFill/>
            <a:miter lim="800000"/>
            <a:headEnd/>
            <a:tailEnd/>
          </a:ln>
          <a:effectLst/>
        </p:spPr>
        <p:txBody>
          <a:bodyPr>
            <a:spAutoFit/>
          </a:bodyPr>
          <a:lstStyle/>
          <a:p>
            <a:pPr algn="r" fontAlgn="auto">
              <a:spcBef>
                <a:spcPct val="50000"/>
              </a:spcBef>
              <a:spcAft>
                <a:spcPts val="0"/>
              </a:spcAft>
              <a:defRPr/>
            </a:pPr>
            <a:r>
              <a:rPr lang="en-US" sz="1400" b="1" dirty="0">
                <a:solidFill>
                  <a:schemeClr val="bg1"/>
                </a:solidFill>
                <a:cs typeface="+mn-cs"/>
              </a:rPr>
              <a:t>ICS-402 – October 2013 </a:t>
            </a:r>
            <a:br>
              <a:rPr lang="en-US" sz="1400" b="1" dirty="0">
                <a:solidFill>
                  <a:schemeClr val="bg1"/>
                </a:solidFill>
                <a:cs typeface="+mn-cs"/>
              </a:rPr>
            </a:br>
            <a:r>
              <a:rPr lang="en-US" sz="1400" b="1" dirty="0">
                <a:solidFill>
                  <a:schemeClr val="bg1"/>
                </a:solidFill>
                <a:cs typeface="+mn-cs"/>
              </a:rPr>
              <a:t>ICS Overview for Executives/Senior Officials</a:t>
            </a: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4" descr="PPbkg_v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4" name="Rectangle 2"/>
          <p:cNvSpPr>
            <a:spLocks noChangeArrowheads="1"/>
          </p:cNvSpPr>
          <p:nvPr/>
        </p:nvSpPr>
        <p:spPr bwMode="auto">
          <a:xfrm>
            <a:off x="17463" y="17463"/>
            <a:ext cx="9140825" cy="6850062"/>
          </a:xfrm>
          <a:prstGeom prst="rect">
            <a:avLst/>
          </a:prstGeom>
          <a:noFill/>
          <a:ln w="19050">
            <a:solidFill>
              <a:srgbClr val="4D4D4D"/>
            </a:solidFill>
            <a:miter lim="800000"/>
            <a:headEnd/>
            <a:tailEnd/>
          </a:ln>
          <a:effectLst/>
        </p:spPr>
        <p:txBody>
          <a:bodyPr wrap="none" anchor="ctr"/>
          <a:lstStyle/>
          <a:p>
            <a:pPr>
              <a:defRPr/>
            </a:pPr>
            <a:endParaRPr lang="en-US" sz="2600" dirty="0">
              <a:solidFill>
                <a:srgbClr val="000000"/>
              </a:solidFill>
              <a:latin typeface="Tahoma" pitchFamily="34" charset="0"/>
              <a:cs typeface="+mn-cs"/>
            </a:endParaRPr>
          </a:p>
        </p:txBody>
      </p:sp>
      <p:sp>
        <p:nvSpPr>
          <p:cNvPr id="3076" name="Rectangle 4"/>
          <p:cNvSpPr>
            <a:spLocks noGrp="1" noChangeAspect="1" noChangeArrowheads="1"/>
          </p:cNvSpPr>
          <p:nvPr>
            <p:ph type="title"/>
          </p:nvPr>
        </p:nvSpPr>
        <p:spPr bwMode="auto">
          <a:xfrm>
            <a:off x="295275" y="274638"/>
            <a:ext cx="8601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45720" rIns="146304" bIns="45720" numCol="1" anchor="t" anchorCtr="0" compatLnSpc="1">
            <a:prstTxWarp prst="textNoShape">
              <a:avLst/>
            </a:prstTxWarp>
          </a:bodyPr>
          <a:lstStyle/>
          <a:p>
            <a:pPr lvl="0"/>
            <a:r>
              <a:rPr lang="en-US"/>
              <a:t>Click to edit Master title style</a:t>
            </a:r>
          </a:p>
        </p:txBody>
      </p:sp>
      <p:sp>
        <p:nvSpPr>
          <p:cNvPr id="3077" name="Rectangle 5"/>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120" name="Line 8"/>
          <p:cNvSpPr>
            <a:spLocks noChangeShapeType="1"/>
          </p:cNvSpPr>
          <p:nvPr/>
        </p:nvSpPr>
        <p:spPr bwMode="auto">
          <a:xfrm>
            <a:off x="457200" y="914400"/>
            <a:ext cx="8229600" cy="0"/>
          </a:xfrm>
          <a:prstGeom prst="line">
            <a:avLst/>
          </a:prstGeom>
          <a:noFill/>
          <a:ln w="28575">
            <a:solidFill>
              <a:schemeClr val="bg1"/>
            </a:solidFill>
            <a:round/>
            <a:headEnd/>
            <a:tailEnd/>
          </a:ln>
          <a:effectLst/>
        </p:spPr>
        <p:txBody>
          <a:bodyPr/>
          <a:lstStyle/>
          <a:p>
            <a:pPr>
              <a:defRPr/>
            </a:pPr>
            <a:endParaRPr lang="en-US" sz="2600" dirty="0">
              <a:solidFill>
                <a:srgbClr val="000000"/>
              </a:solidFill>
              <a:latin typeface="Tahoma" pitchFamily="34" charset="0"/>
              <a:cs typeface="+mn-cs"/>
            </a:endParaRPr>
          </a:p>
        </p:txBody>
      </p:sp>
      <p:sp>
        <p:nvSpPr>
          <p:cNvPr id="218122" name="Rectangle 10"/>
          <p:cNvSpPr>
            <a:spLocks noChangeArrowheads="1"/>
          </p:cNvSpPr>
          <p:nvPr/>
        </p:nvSpPr>
        <p:spPr bwMode="auto">
          <a:xfrm>
            <a:off x="0" y="0"/>
            <a:ext cx="9140825" cy="6850063"/>
          </a:xfrm>
          <a:prstGeom prst="rect">
            <a:avLst/>
          </a:prstGeom>
          <a:noFill/>
          <a:ln w="19050">
            <a:solidFill>
              <a:srgbClr val="98A4AF"/>
            </a:solidFill>
            <a:miter lim="800000"/>
            <a:headEnd/>
            <a:tailEnd/>
          </a:ln>
          <a:effectLst/>
        </p:spPr>
        <p:txBody>
          <a:bodyPr wrap="none" anchor="ctr"/>
          <a:lstStyle/>
          <a:p>
            <a:pPr>
              <a:defRPr/>
            </a:pPr>
            <a:endParaRPr lang="en-US" sz="2600" dirty="0">
              <a:solidFill>
                <a:srgbClr val="000000"/>
              </a:solidFill>
              <a:latin typeface="Tahoma" pitchFamily="34" charset="0"/>
              <a:cs typeface="+mn-cs"/>
            </a:endParaRPr>
          </a:p>
        </p:txBody>
      </p:sp>
      <p:cxnSp>
        <p:nvCxnSpPr>
          <p:cNvPr id="3080" name="Straight Connector 10"/>
          <p:cNvCxnSpPr>
            <a:cxnSpLocks noChangeShapeType="1"/>
          </p:cNvCxnSpPr>
          <p:nvPr/>
        </p:nvCxnSpPr>
        <p:spPr bwMode="auto">
          <a:xfrm>
            <a:off x="469900" y="914400"/>
            <a:ext cx="8432800" cy="158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sp>
        <p:nvSpPr>
          <p:cNvPr id="15" name="Text Box 10"/>
          <p:cNvSpPr txBox="1">
            <a:spLocks noChangeArrowheads="1"/>
          </p:cNvSpPr>
          <p:nvPr userDrawn="1"/>
        </p:nvSpPr>
        <p:spPr bwMode="gray">
          <a:xfrm>
            <a:off x="4038600" y="6096000"/>
            <a:ext cx="5105400" cy="523875"/>
          </a:xfrm>
          <a:prstGeom prst="rect">
            <a:avLst/>
          </a:prstGeom>
          <a:noFill/>
          <a:ln w="9525">
            <a:noFill/>
            <a:miter lim="800000"/>
            <a:headEnd/>
            <a:tailEnd/>
          </a:ln>
          <a:effectLst/>
        </p:spPr>
        <p:txBody>
          <a:bodyPr>
            <a:spAutoFit/>
          </a:bodyPr>
          <a:lstStyle/>
          <a:p>
            <a:pPr algn="r">
              <a:spcBef>
                <a:spcPct val="50000"/>
              </a:spcBef>
              <a:defRPr/>
            </a:pPr>
            <a:r>
              <a:rPr lang="en-US" sz="1400" b="1" dirty="0">
                <a:solidFill>
                  <a:srgbClr val="FFFFFF"/>
                </a:solidFill>
                <a:cs typeface="+mn-cs"/>
              </a:rPr>
              <a:t>ICS-402 – October 2013 </a:t>
            </a:r>
            <a:br>
              <a:rPr lang="en-US" sz="1400" b="1" dirty="0">
                <a:solidFill>
                  <a:srgbClr val="FFFFFF"/>
                </a:solidFill>
                <a:cs typeface="+mn-cs"/>
              </a:rPr>
            </a:br>
            <a:r>
              <a:rPr lang="en-US" sz="1400" b="1" dirty="0">
                <a:solidFill>
                  <a:srgbClr val="FFFFFF"/>
                </a:solidFill>
                <a:cs typeface="+mn-cs"/>
              </a:rPr>
              <a:t>ICS Overview for Executives/Senior Officials</a:t>
            </a:r>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58" r:id="rId3"/>
    <p:sldLayoutId id="2147483978" r:id="rId4"/>
    <p:sldLayoutId id="2147483979" r:id="rId5"/>
    <p:sldLayoutId id="2147483959" r:id="rId6"/>
    <p:sldLayoutId id="2147483960" r:id="rId7"/>
    <p:sldLayoutId id="2147483961" r:id="rId8"/>
    <p:sldLayoutId id="2147483962" r:id="rId9"/>
    <p:sldLayoutId id="2147483963" r:id="rId10"/>
    <p:sldLayoutId id="2147483964" r:id="rId11"/>
  </p:sldLayoutIdLst>
  <p:hf sldNum="0" hdr="0" ftr="0" dt="0"/>
  <p:txStyles>
    <p:titleStyle>
      <a:lvl1pPr algn="l" rtl="0" eaLnBrk="0" fontAlgn="base" hangingPunct="0">
        <a:spcBef>
          <a:spcPct val="0"/>
        </a:spcBef>
        <a:spcAft>
          <a:spcPct val="0"/>
        </a:spcAft>
        <a:defRPr sz="3800" b="1">
          <a:solidFill>
            <a:srgbClr val="25387D"/>
          </a:solidFill>
          <a:latin typeface="+mj-lt"/>
          <a:ea typeface="+mj-ea"/>
          <a:cs typeface="+mj-cs"/>
        </a:defRPr>
      </a:lvl1pPr>
      <a:lvl2pPr algn="l" rtl="0" eaLnBrk="0" fontAlgn="base" hangingPunct="0">
        <a:spcBef>
          <a:spcPct val="0"/>
        </a:spcBef>
        <a:spcAft>
          <a:spcPct val="0"/>
        </a:spcAft>
        <a:defRPr sz="3800" b="1">
          <a:solidFill>
            <a:srgbClr val="25387D"/>
          </a:solidFill>
          <a:latin typeface="Times New Roman" pitchFamily="18" charset="0"/>
        </a:defRPr>
      </a:lvl2pPr>
      <a:lvl3pPr algn="l" rtl="0" eaLnBrk="0" fontAlgn="base" hangingPunct="0">
        <a:spcBef>
          <a:spcPct val="0"/>
        </a:spcBef>
        <a:spcAft>
          <a:spcPct val="0"/>
        </a:spcAft>
        <a:defRPr sz="3800" b="1">
          <a:solidFill>
            <a:srgbClr val="25387D"/>
          </a:solidFill>
          <a:latin typeface="Times New Roman" pitchFamily="18" charset="0"/>
        </a:defRPr>
      </a:lvl3pPr>
      <a:lvl4pPr algn="l" rtl="0" eaLnBrk="0" fontAlgn="base" hangingPunct="0">
        <a:spcBef>
          <a:spcPct val="0"/>
        </a:spcBef>
        <a:spcAft>
          <a:spcPct val="0"/>
        </a:spcAft>
        <a:defRPr sz="3800" b="1">
          <a:solidFill>
            <a:srgbClr val="25387D"/>
          </a:solidFill>
          <a:latin typeface="Times New Roman" pitchFamily="18" charset="0"/>
        </a:defRPr>
      </a:lvl4pPr>
      <a:lvl5pPr algn="l" rtl="0" eaLnBrk="0" fontAlgn="base" hangingPunct="0">
        <a:spcBef>
          <a:spcPct val="0"/>
        </a:spcBef>
        <a:spcAft>
          <a:spcPct val="0"/>
        </a:spcAft>
        <a:defRPr sz="3800" b="1">
          <a:solidFill>
            <a:srgbClr val="25387D"/>
          </a:solidFill>
          <a:latin typeface="Times New Roman" pitchFamily="18" charset="0"/>
        </a:defRPr>
      </a:lvl5pPr>
      <a:lvl6pPr marL="457200" algn="l" rtl="0" eaLnBrk="1" fontAlgn="base" hangingPunct="1">
        <a:spcBef>
          <a:spcPct val="0"/>
        </a:spcBef>
        <a:spcAft>
          <a:spcPct val="0"/>
        </a:spcAft>
        <a:defRPr sz="3800" b="1">
          <a:solidFill>
            <a:schemeClr val="bg1"/>
          </a:solidFill>
          <a:latin typeface="Times New Roman" pitchFamily="18" charset="0"/>
        </a:defRPr>
      </a:lvl6pPr>
      <a:lvl7pPr marL="914400" algn="l" rtl="0" eaLnBrk="1" fontAlgn="base" hangingPunct="1">
        <a:spcBef>
          <a:spcPct val="0"/>
        </a:spcBef>
        <a:spcAft>
          <a:spcPct val="0"/>
        </a:spcAft>
        <a:defRPr sz="3800" b="1">
          <a:solidFill>
            <a:schemeClr val="bg1"/>
          </a:solidFill>
          <a:latin typeface="Times New Roman" pitchFamily="18" charset="0"/>
        </a:defRPr>
      </a:lvl7pPr>
      <a:lvl8pPr marL="1371600" algn="l" rtl="0" eaLnBrk="1" fontAlgn="base" hangingPunct="1">
        <a:spcBef>
          <a:spcPct val="0"/>
        </a:spcBef>
        <a:spcAft>
          <a:spcPct val="0"/>
        </a:spcAft>
        <a:defRPr sz="3800" b="1">
          <a:solidFill>
            <a:schemeClr val="bg1"/>
          </a:solidFill>
          <a:latin typeface="Times New Roman" pitchFamily="18" charset="0"/>
        </a:defRPr>
      </a:lvl8pPr>
      <a:lvl9pPr marL="1828800" algn="l" rtl="0" eaLnBrk="1" fontAlgn="base" hangingPunct="1">
        <a:spcBef>
          <a:spcPct val="0"/>
        </a:spcBef>
        <a:spcAft>
          <a:spcPct val="0"/>
        </a:spcAft>
        <a:defRPr sz="3800" b="1">
          <a:solidFill>
            <a:schemeClr val="bg1"/>
          </a:solidFill>
          <a:latin typeface="Times New Roman" pitchFamily="18" charset="0"/>
        </a:defRPr>
      </a:lvl9pPr>
    </p:titleStyle>
    <p:bodyStyle>
      <a:lvl1pPr marL="342900" indent="-342900" algn="l" rtl="0" eaLnBrk="0" fontAlgn="base" hangingPunct="0">
        <a:spcBef>
          <a:spcPct val="30000"/>
        </a:spcBef>
        <a:spcAft>
          <a:spcPct val="0"/>
        </a:spcAft>
        <a:buFont typeface="Wingdings" pitchFamily="2" charset="2"/>
        <a:defRPr sz="2600" b="1">
          <a:solidFill>
            <a:srgbClr val="25387D"/>
          </a:solidFill>
          <a:latin typeface="+mn-lt"/>
          <a:ea typeface="+mn-ea"/>
          <a:cs typeface="+mn-cs"/>
        </a:defRPr>
      </a:lvl1pPr>
      <a:lvl2pPr marL="463550" indent="-349250" algn="l" rtl="0" eaLnBrk="0" fontAlgn="base" hangingPunct="0">
        <a:spcBef>
          <a:spcPct val="30000"/>
        </a:spcBef>
        <a:spcAft>
          <a:spcPct val="0"/>
        </a:spcAft>
        <a:buFont typeface="Wingdings" pitchFamily="2" charset="2"/>
        <a:buChar char="§"/>
        <a:defRPr lang="en-US" sz="2600" b="1" dirty="0">
          <a:solidFill>
            <a:srgbClr val="25387D"/>
          </a:solidFill>
          <a:latin typeface="+mn-lt"/>
          <a:ea typeface="+mn-ea"/>
          <a:cs typeface="+mn-cs"/>
        </a:defRPr>
      </a:lvl2pPr>
      <a:lvl3pPr marL="909638" indent="-225425" algn="l" rtl="0" eaLnBrk="0" fontAlgn="base" hangingPunct="0">
        <a:spcBef>
          <a:spcPct val="30000"/>
        </a:spcBef>
        <a:spcAft>
          <a:spcPct val="0"/>
        </a:spcAft>
        <a:buFont typeface="Wingdings" pitchFamily="2" charset="2"/>
        <a:buChar char="§"/>
        <a:defRPr lang="en-US" sz="2600" b="1" dirty="0">
          <a:solidFill>
            <a:srgbClr val="25387D"/>
          </a:solidFill>
          <a:latin typeface="+mn-lt"/>
          <a:ea typeface="+mn-ea"/>
          <a:cs typeface="+mn-cs"/>
        </a:defRPr>
      </a:lvl3pPr>
      <a:lvl4pPr marL="1309688" indent="-285750" algn="l" rtl="0" eaLnBrk="0" fontAlgn="base" hangingPunct="0">
        <a:spcBef>
          <a:spcPct val="30000"/>
        </a:spcBef>
        <a:spcAft>
          <a:spcPct val="0"/>
        </a:spcAft>
        <a:buFont typeface="Wingdings" pitchFamily="2" charset="2"/>
        <a:buChar char="§"/>
        <a:defRPr lang="en-US" sz="2600" b="1" dirty="0">
          <a:solidFill>
            <a:srgbClr val="25387D"/>
          </a:solidFill>
          <a:latin typeface="+mn-lt"/>
          <a:ea typeface="+mn-ea"/>
          <a:cs typeface="+mn-cs"/>
        </a:defRPr>
      </a:lvl4pPr>
      <a:lvl5pPr marL="1825625" indent="-334963" algn="l" rtl="0" eaLnBrk="0" fontAlgn="base" hangingPunct="0">
        <a:spcBef>
          <a:spcPct val="30000"/>
        </a:spcBef>
        <a:spcAft>
          <a:spcPct val="0"/>
        </a:spcAft>
        <a:buFont typeface="Wingdings" pitchFamily="2" charset="2"/>
        <a:buChar char="§"/>
        <a:defRPr lang="en-US" sz="2600" b="1" dirty="0">
          <a:solidFill>
            <a:srgbClr val="25387D"/>
          </a:solidFill>
          <a:latin typeface="+mn-lt"/>
          <a:ea typeface="+mn-ea"/>
          <a:cs typeface="+mn-cs"/>
        </a:defRPr>
      </a:lvl5pPr>
      <a:lvl6pPr marL="2282825" indent="-334963" algn="l" rtl="0" eaLnBrk="1" fontAlgn="base" hangingPunct="1">
        <a:spcBef>
          <a:spcPct val="30000"/>
        </a:spcBef>
        <a:spcAft>
          <a:spcPct val="0"/>
        </a:spcAft>
        <a:buFont typeface="Wingdings" pitchFamily="2" charset="2"/>
        <a:buChar char="§"/>
        <a:defRPr sz="2600" b="1">
          <a:solidFill>
            <a:schemeClr val="bg1"/>
          </a:solidFill>
          <a:latin typeface="+mn-lt"/>
        </a:defRPr>
      </a:lvl6pPr>
      <a:lvl7pPr marL="2740025" indent="-334963" algn="l" rtl="0" eaLnBrk="1" fontAlgn="base" hangingPunct="1">
        <a:spcBef>
          <a:spcPct val="30000"/>
        </a:spcBef>
        <a:spcAft>
          <a:spcPct val="0"/>
        </a:spcAft>
        <a:buFont typeface="Wingdings" pitchFamily="2" charset="2"/>
        <a:buChar char="§"/>
        <a:defRPr sz="2600" b="1">
          <a:solidFill>
            <a:schemeClr val="bg1"/>
          </a:solidFill>
          <a:latin typeface="+mn-lt"/>
        </a:defRPr>
      </a:lvl7pPr>
      <a:lvl8pPr marL="3197225" indent="-334963" algn="l" rtl="0" eaLnBrk="1" fontAlgn="base" hangingPunct="1">
        <a:spcBef>
          <a:spcPct val="30000"/>
        </a:spcBef>
        <a:spcAft>
          <a:spcPct val="0"/>
        </a:spcAft>
        <a:buFont typeface="Wingdings" pitchFamily="2" charset="2"/>
        <a:buChar char="§"/>
        <a:defRPr sz="2600" b="1">
          <a:solidFill>
            <a:schemeClr val="bg1"/>
          </a:solidFill>
          <a:latin typeface="+mn-lt"/>
        </a:defRPr>
      </a:lvl8pPr>
      <a:lvl9pPr marL="3654425" indent="-334963" algn="l" rtl="0" eaLnBrk="1" fontAlgn="base" hangingPunct="1">
        <a:spcBef>
          <a:spcPct val="30000"/>
        </a:spcBef>
        <a:spcAft>
          <a:spcPct val="0"/>
        </a:spcAft>
        <a:buFont typeface="Wingdings" pitchFamily="2" charset="2"/>
        <a:buChar char="§"/>
        <a:defRPr sz="26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en.wikipedia.org/wiki/Incident_Command_Syste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wmf"/></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wmf"/><Relationship Id="rId7"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4"/>
          <p:cNvSpPr>
            <a:spLocks noGrp="1" noChangeAspect="1" noChangeArrowheads="1"/>
          </p:cNvSpPr>
          <p:nvPr>
            <p:ph type="ctrTitle"/>
          </p:nvPr>
        </p:nvSpPr>
        <p:spPr>
          <a:xfrm>
            <a:off x="685800" y="762000"/>
            <a:ext cx="7772400" cy="2971800"/>
          </a:xfrm>
        </p:spPr>
        <p:txBody>
          <a:bodyPr/>
          <a:lstStyle/>
          <a:p>
            <a:pPr eaLnBrk="1" hangingPunct="1">
              <a:spcBef>
                <a:spcPct val="50000"/>
              </a:spcBef>
            </a:pPr>
            <a:r>
              <a:rPr lang="en-US" dirty="0"/>
              <a:t>W-402</a:t>
            </a:r>
            <a:br>
              <a:rPr lang="en-US" dirty="0"/>
            </a:br>
            <a:r>
              <a:rPr lang="en-US" dirty="0"/>
              <a:t>National </a:t>
            </a:r>
            <a:r>
              <a:rPr lang="en-US" sz="4200" dirty="0"/>
              <a:t>Incident Management System (NIMs) and Emergency Management Overview for Executives/ </a:t>
            </a:r>
            <a:br>
              <a:rPr lang="en-US" sz="4200" dirty="0"/>
            </a:br>
            <a:r>
              <a:rPr lang="en-US" sz="4200" dirty="0"/>
              <a:t>Elected Officials</a:t>
            </a:r>
          </a:p>
        </p:txBody>
      </p:sp>
      <p:pic>
        <p:nvPicPr>
          <p:cNvPr id="3" name="Picture 2" descr="A blue triangle with white text&#10;&#10;Description automatically generated">
            <a:extLst>
              <a:ext uri="{FF2B5EF4-FFF2-40B4-BE49-F238E27FC236}">
                <a16:creationId xmlns:a16="http://schemas.microsoft.com/office/drawing/2014/main" id="{74182763-25C8-ACC5-3322-F088161C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429000"/>
            <a:ext cx="3062288" cy="2963927"/>
          </a:xfrm>
          <a:prstGeom prst="rect">
            <a:avLst/>
          </a:prstGeom>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52401" y="274638"/>
            <a:ext cx="8839200" cy="868362"/>
          </a:xfrm>
        </p:spPr>
        <p:txBody>
          <a:bodyPr>
            <a:normAutofit fontScale="90000"/>
          </a:bodyPr>
          <a:lstStyle/>
          <a:p>
            <a:pPr algn="ctr"/>
            <a:r>
              <a:rPr lang="en-US" sz="3600" kern="0" dirty="0">
                <a:solidFill>
                  <a:schemeClr val="accent2"/>
                </a:solidFill>
                <a:latin typeface="+mn-lt"/>
              </a:rPr>
              <a:t>Senior Leader Essential Responsibilities </a:t>
            </a:r>
            <a:br>
              <a:rPr lang="en-US" kern="0" dirty="0">
                <a:solidFill>
                  <a:srgbClr val="002F80"/>
                </a:solidFill>
                <a:latin typeface="Times New Roman"/>
              </a:rPr>
            </a:br>
            <a:br>
              <a:rPr lang="en-US" kern="0" dirty="0">
                <a:solidFill>
                  <a:srgbClr val="002F80"/>
                </a:solidFill>
                <a:latin typeface="Times New Roman"/>
              </a:rPr>
            </a:br>
            <a:endParaRPr lang="en-US" dirty="0"/>
          </a:p>
        </p:txBody>
      </p:sp>
      <p:sp>
        <p:nvSpPr>
          <p:cNvPr id="7" name="Content Placeholder 6"/>
          <p:cNvSpPr>
            <a:spLocks noGrp="1"/>
          </p:cNvSpPr>
          <p:nvPr>
            <p:ph idx="1"/>
          </p:nvPr>
        </p:nvSpPr>
        <p:spPr>
          <a:xfrm>
            <a:off x="304800" y="1143000"/>
            <a:ext cx="8382000" cy="4449763"/>
          </a:xfrm>
        </p:spPr>
        <p:txBody>
          <a:bodyPr/>
          <a:lstStyle/>
          <a:p>
            <a:pPr marL="342900" lvl="0" indent="-342900">
              <a:lnSpc>
                <a:spcPct val="100000"/>
              </a:lnSpc>
              <a:spcBef>
                <a:spcPts val="0"/>
              </a:spcBef>
              <a:spcAft>
                <a:spcPts val="600"/>
              </a:spcAft>
              <a:buClr>
                <a:schemeClr val="tx1"/>
              </a:buClr>
              <a:buFont typeface="Arial" panose="020B0604020202020204" pitchFamily="34" charset="0"/>
              <a:buChar char="•"/>
              <a:defRPr/>
            </a:pPr>
            <a:r>
              <a:rPr lang="en-US" sz="2400" b="0" kern="0" dirty="0">
                <a:solidFill>
                  <a:prstClr val="black"/>
                </a:solidFill>
                <a:latin typeface="Arial"/>
              </a:rPr>
              <a:t>Ensure the continuity of government</a:t>
            </a:r>
          </a:p>
          <a:p>
            <a:pPr marL="342900" lvl="0" indent="-342900">
              <a:lnSpc>
                <a:spcPct val="100000"/>
              </a:lnSpc>
              <a:spcBef>
                <a:spcPts val="0"/>
              </a:spcBef>
              <a:spcAft>
                <a:spcPts val="600"/>
              </a:spcAft>
              <a:buClr>
                <a:schemeClr val="tx1"/>
              </a:buClr>
              <a:buFont typeface="Arial" panose="020B0604020202020204" pitchFamily="34" charset="0"/>
              <a:buChar char="•"/>
              <a:defRPr/>
            </a:pPr>
            <a:r>
              <a:rPr lang="en-US" sz="2400" b="0" dirty="0">
                <a:solidFill>
                  <a:prstClr val="black"/>
                </a:solidFill>
                <a:latin typeface="Arial"/>
              </a:rPr>
              <a:t>K</a:t>
            </a:r>
            <a:r>
              <a:rPr lang="en-US" sz="2400" b="0" kern="0" dirty="0">
                <a:solidFill>
                  <a:prstClr val="black"/>
                </a:solidFill>
                <a:latin typeface="Arial"/>
              </a:rPr>
              <a:t>eep the media and public informed </a:t>
            </a:r>
          </a:p>
          <a:p>
            <a:pPr marL="342900" lvl="0" indent="-342900">
              <a:lnSpc>
                <a:spcPct val="100000"/>
              </a:lnSpc>
              <a:spcBef>
                <a:spcPts val="0"/>
              </a:spcBef>
              <a:spcAft>
                <a:spcPts val="600"/>
              </a:spcAft>
              <a:buClr>
                <a:schemeClr val="tx1"/>
              </a:buClr>
              <a:buFont typeface="Arial" panose="020B0604020202020204" pitchFamily="34" charset="0"/>
              <a:buChar char="•"/>
              <a:defRPr/>
            </a:pPr>
            <a:r>
              <a:rPr lang="en-US" sz="2400" b="0" kern="0" dirty="0">
                <a:solidFill>
                  <a:prstClr val="black"/>
                </a:solidFill>
                <a:latin typeface="Arial"/>
              </a:rPr>
              <a:t>Request assistance from the County Emergency Operations Center (EOC), when needed</a:t>
            </a:r>
          </a:p>
          <a:p>
            <a:pPr marL="342900" lvl="0" indent="-342900">
              <a:lnSpc>
                <a:spcPct val="100000"/>
              </a:lnSpc>
              <a:spcBef>
                <a:spcPts val="0"/>
              </a:spcBef>
              <a:spcAft>
                <a:spcPts val="600"/>
              </a:spcAft>
              <a:buClr>
                <a:schemeClr val="tx1"/>
              </a:buClr>
              <a:buFont typeface="Arial" panose="020B0604020202020204" pitchFamily="34" charset="0"/>
              <a:buChar char="•"/>
              <a:defRPr/>
            </a:pPr>
            <a:r>
              <a:rPr lang="en-US" sz="2400" b="0" kern="0" dirty="0">
                <a:solidFill>
                  <a:prstClr val="black"/>
                </a:solidFill>
                <a:latin typeface="Arial"/>
              </a:rPr>
              <a:t>Resolve any resource allocation conflicts</a:t>
            </a:r>
          </a:p>
          <a:p>
            <a:pPr marL="342900" lvl="0" indent="-342900">
              <a:lnSpc>
                <a:spcPct val="100000"/>
              </a:lnSpc>
              <a:spcBef>
                <a:spcPts val="0"/>
              </a:spcBef>
              <a:spcAft>
                <a:spcPts val="600"/>
              </a:spcAft>
              <a:buClr>
                <a:schemeClr val="tx1"/>
              </a:buClr>
              <a:buFont typeface="Arial" panose="020B0604020202020204" pitchFamily="34" charset="0"/>
              <a:buChar char="•"/>
              <a:defRPr/>
            </a:pPr>
            <a:r>
              <a:rPr lang="en-US" sz="2400" b="0" kern="0" dirty="0">
                <a:solidFill>
                  <a:prstClr val="black"/>
                </a:solidFill>
                <a:latin typeface="Arial"/>
              </a:rPr>
              <a:t>Coordinate with other senior officials and whole community partners </a:t>
            </a:r>
          </a:p>
          <a:p>
            <a:pPr marL="342900" lvl="0" indent="-342900">
              <a:lnSpc>
                <a:spcPct val="100000"/>
              </a:lnSpc>
              <a:spcBef>
                <a:spcPts val="0"/>
              </a:spcBef>
              <a:spcAft>
                <a:spcPts val="600"/>
              </a:spcAft>
              <a:buClr>
                <a:schemeClr val="tx1"/>
              </a:buClr>
              <a:buFont typeface="Arial" panose="020B0604020202020204" pitchFamily="34" charset="0"/>
              <a:buChar char="•"/>
              <a:defRPr/>
            </a:pPr>
            <a:r>
              <a:rPr lang="en-US" sz="2400" b="0" kern="0" dirty="0">
                <a:solidFill>
                  <a:prstClr val="black"/>
                </a:solidFill>
                <a:latin typeface="Arial"/>
              </a:rPr>
              <a:t>Set priorities in coordination with other senior officials</a:t>
            </a:r>
          </a:p>
          <a:p>
            <a:pPr marL="342900" lvl="0" indent="-342900">
              <a:lnSpc>
                <a:spcPct val="100000"/>
              </a:lnSpc>
              <a:spcBef>
                <a:spcPts val="0"/>
              </a:spcBef>
              <a:spcAft>
                <a:spcPts val="600"/>
              </a:spcAft>
              <a:buClr>
                <a:schemeClr val="tx1"/>
              </a:buClr>
              <a:buFont typeface="Arial" panose="020B0604020202020204" pitchFamily="34" charset="0"/>
              <a:buChar char="•"/>
              <a:defRPr/>
            </a:pPr>
            <a:r>
              <a:rPr lang="en-US" sz="2400" b="0" kern="0" dirty="0">
                <a:solidFill>
                  <a:prstClr val="black"/>
                </a:solidFill>
                <a:latin typeface="Arial"/>
              </a:rPr>
              <a:t>Take steps to ensure the organization follows state and Federal restrictions and requirements</a:t>
            </a:r>
          </a:p>
          <a:p>
            <a:pPr lvl="0">
              <a:lnSpc>
                <a:spcPct val="100000"/>
              </a:lnSpc>
              <a:spcBef>
                <a:spcPts val="0"/>
              </a:spcBef>
              <a:spcAft>
                <a:spcPts val="600"/>
              </a:spcAft>
              <a:buClr>
                <a:schemeClr val="tx1"/>
              </a:buClr>
              <a:buFont typeface="Wingdings" panose="05000000000000000000" pitchFamily="2" charset="2"/>
              <a:buChar char="§"/>
              <a:defRPr/>
            </a:pPr>
            <a:endParaRPr lang="en-US" sz="1800" kern="0" dirty="0">
              <a:solidFill>
                <a:prstClr val="black"/>
              </a:solidFill>
              <a:latin typeface="Arial"/>
            </a:endParaRPr>
          </a:p>
          <a:p>
            <a:pPr marL="0" indent="0">
              <a:buNone/>
            </a:pPr>
            <a:endParaRPr lang="en-US" dirty="0"/>
          </a:p>
        </p:txBody>
      </p:sp>
    </p:spTree>
    <p:extLst>
      <p:ext uri="{BB962C8B-B14F-4D97-AF65-F5344CB8AC3E}">
        <p14:creationId xmlns:p14="http://schemas.microsoft.com/office/powerpoint/2010/main" val="3612368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bwMode="auto">
          <a:xfrm>
            <a:off x="537369" y="341906"/>
            <a:ext cx="8229600" cy="9665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baseline="0">
                <a:solidFill>
                  <a:schemeClr val="bg1"/>
                </a:solidFill>
                <a:latin typeface="+mj-lt"/>
                <a:ea typeface="ＭＳ Ｐゴシック" charset="-128"/>
                <a:cs typeface="ＭＳ Ｐゴシック"/>
              </a:defRPr>
            </a:lvl1pPr>
            <a:lvl2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2pPr>
            <a:lvl3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3pPr>
            <a:lvl4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4pPr>
            <a:lvl5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5pPr>
            <a:lvl6pPr marL="457200" algn="l" rtl="0" eaLnBrk="1" fontAlgn="base" hangingPunct="1">
              <a:spcBef>
                <a:spcPct val="0"/>
              </a:spcBef>
              <a:spcAft>
                <a:spcPct val="0"/>
              </a:spcAft>
              <a:defRPr sz="4200">
                <a:solidFill>
                  <a:srgbClr val="003366"/>
                </a:solidFill>
                <a:latin typeface="Times New Roman" pitchFamily="18" charset="0"/>
              </a:defRPr>
            </a:lvl6pPr>
            <a:lvl7pPr marL="914400" algn="l" rtl="0" eaLnBrk="1" fontAlgn="base" hangingPunct="1">
              <a:spcBef>
                <a:spcPct val="0"/>
              </a:spcBef>
              <a:spcAft>
                <a:spcPct val="0"/>
              </a:spcAft>
              <a:defRPr sz="4200">
                <a:solidFill>
                  <a:srgbClr val="003366"/>
                </a:solidFill>
                <a:latin typeface="Times New Roman" pitchFamily="18" charset="0"/>
              </a:defRPr>
            </a:lvl7pPr>
            <a:lvl8pPr marL="1371600" algn="l" rtl="0" eaLnBrk="1" fontAlgn="base" hangingPunct="1">
              <a:spcBef>
                <a:spcPct val="0"/>
              </a:spcBef>
              <a:spcAft>
                <a:spcPct val="0"/>
              </a:spcAft>
              <a:defRPr sz="4200">
                <a:solidFill>
                  <a:srgbClr val="003366"/>
                </a:solidFill>
                <a:latin typeface="Times New Roman" pitchFamily="18" charset="0"/>
              </a:defRPr>
            </a:lvl8pPr>
            <a:lvl9pPr marL="1828800" algn="l" rtl="0" eaLnBrk="1" fontAlgn="base" hangingPunct="1">
              <a:spcBef>
                <a:spcPct val="0"/>
              </a:spcBef>
              <a:spcAft>
                <a:spcPct val="0"/>
              </a:spcAft>
              <a:defRPr sz="4200">
                <a:solidFill>
                  <a:srgbClr val="003366"/>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solidFill>
                  <a:srgbClr val="002F80"/>
                </a:solidFill>
                <a:latin typeface="+mn-lt"/>
              </a:rPr>
              <a:t>Senior Leaders Role</a:t>
            </a:r>
            <a:endParaRPr kumimoji="0" lang="en-US" sz="3600" b="1" i="0" u="none" strike="noStrike" kern="0" cap="none" spc="0" normalizeH="0" baseline="0" noProof="0" dirty="0">
              <a:ln>
                <a:noFill/>
              </a:ln>
              <a:solidFill>
                <a:srgbClr val="002F80"/>
              </a:solidFill>
              <a:effectLst/>
              <a:uLnTx/>
              <a:uFillTx/>
              <a:latin typeface="+mn-lt"/>
              <a:ea typeface="ＭＳ Ｐゴシック" charset="-128"/>
            </a:endParaRPr>
          </a:p>
        </p:txBody>
      </p:sp>
      <p:sp>
        <p:nvSpPr>
          <p:cNvPr id="8" name="Content Placeholder 4"/>
          <p:cNvSpPr txBox="1">
            <a:spLocks/>
          </p:cNvSpPr>
          <p:nvPr/>
        </p:nvSpPr>
        <p:spPr bwMode="auto">
          <a:xfrm>
            <a:off x="527844" y="1219201"/>
            <a:ext cx="8088312" cy="47315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457200" lvl="0" indent="-330200">
              <a:spcBef>
                <a:spcPts val="480"/>
              </a:spcBef>
              <a:spcAft>
                <a:spcPts val="480"/>
              </a:spcAft>
              <a:buClr>
                <a:schemeClr val="tx1"/>
              </a:buClr>
              <a:tabLst>
                <a:tab pos="236538" algn="l"/>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Understand the Emergency Management Mission</a:t>
            </a:r>
          </a:p>
          <a:p>
            <a:pPr marL="457200" lvl="0" indent="-330200">
              <a:spcBef>
                <a:spcPts val="480"/>
              </a:spcBef>
              <a:spcAft>
                <a:spcPts val="480"/>
              </a:spcAft>
              <a:buClr>
                <a:schemeClr val="tx1"/>
              </a:buClr>
              <a:tabLst>
                <a:tab pos="236538" algn="l"/>
              </a:tabLst>
              <a:defRPr/>
            </a:pPr>
            <a:r>
              <a:rPr lang="en-US" sz="2400" kern="0" dirty="0">
                <a:solidFill>
                  <a:schemeClr val="tx1"/>
                </a:solidFill>
                <a:latin typeface="Arial"/>
              </a:rPr>
              <a:t>Review your Authorities</a:t>
            </a:r>
          </a:p>
          <a:p>
            <a:pPr marL="457200" lvl="0" indent="-330200">
              <a:spcBef>
                <a:spcPts val="480"/>
              </a:spcBef>
              <a:spcAft>
                <a:spcPts val="480"/>
              </a:spcAft>
              <a:buClr>
                <a:schemeClr val="tx1"/>
              </a:buClr>
              <a:tabLst>
                <a:tab pos="236538" algn="l"/>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Lea</a:t>
            </a:r>
            <a:r>
              <a:rPr lang="en-US" sz="2400" kern="0" dirty="0" err="1">
                <a:solidFill>
                  <a:schemeClr val="tx1"/>
                </a:solidFill>
                <a:latin typeface="Arial"/>
              </a:rPr>
              <a:t>rn</a:t>
            </a:r>
            <a:r>
              <a:rPr lang="en-US" sz="2400" kern="0" dirty="0">
                <a:solidFill>
                  <a:schemeClr val="tx1"/>
                </a:solidFill>
                <a:latin typeface="Arial"/>
              </a:rPr>
              <a:t> about your Emergency Team</a:t>
            </a:r>
          </a:p>
          <a:p>
            <a:pPr marL="457200" lvl="0" indent="-330200">
              <a:spcBef>
                <a:spcPts val="480"/>
              </a:spcBef>
              <a:spcAft>
                <a:spcPts val="480"/>
              </a:spcAft>
              <a:buClr>
                <a:schemeClr val="tx1"/>
              </a:buClr>
              <a:tabLst>
                <a:tab pos="236538" algn="l"/>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Review your Plans and Resources</a:t>
            </a:r>
            <a:endParaRPr lang="en-US" sz="2400" kern="0" dirty="0">
              <a:solidFill>
                <a:schemeClr val="tx1"/>
              </a:solidFill>
              <a:latin typeface="Arial"/>
            </a:endParaRPr>
          </a:p>
          <a:p>
            <a:pPr marL="457200" lvl="0" indent="-330200">
              <a:spcBef>
                <a:spcPts val="480"/>
              </a:spcBef>
              <a:spcAft>
                <a:spcPts val="480"/>
              </a:spcAft>
              <a:buClr>
                <a:schemeClr val="tx1"/>
              </a:buClr>
              <a:tabLst>
                <a:tab pos="236538" algn="l"/>
              </a:tabLst>
              <a:defRPr/>
            </a:pPr>
            <a:r>
              <a:rPr lang="en-US" sz="2400" kern="0" dirty="0">
                <a:solidFill>
                  <a:schemeClr val="tx1"/>
                </a:solidFill>
                <a:latin typeface="Arial"/>
              </a:rPr>
              <a:t>L</a:t>
            </a:r>
            <a:r>
              <a:rPr kumimoji="0" lang="en-US" sz="2400" b="0" i="0" u="none" strike="noStrike" kern="0" cap="none" spc="0" normalizeH="0" baseline="0" noProof="0" dirty="0" err="1">
                <a:ln>
                  <a:noFill/>
                </a:ln>
                <a:solidFill>
                  <a:schemeClr val="tx1"/>
                </a:solidFill>
                <a:effectLst/>
                <a:uLnTx/>
                <a:uFillTx/>
                <a:latin typeface="Arial"/>
                <a:ea typeface="ＭＳ Ｐゴシック" charset="-128"/>
              </a:rPr>
              <a:t>ead</a:t>
            </a:r>
            <a:r>
              <a:rPr kumimoji="0" lang="en-US" sz="2400" b="0" i="0" u="none" strike="noStrike" kern="0" cap="none" spc="0" normalizeH="0" baseline="0" noProof="0" dirty="0">
                <a:ln>
                  <a:noFill/>
                </a:ln>
                <a:solidFill>
                  <a:schemeClr val="tx1"/>
                </a:solidFill>
                <a:effectLst/>
                <a:uLnTx/>
                <a:uFillTx/>
                <a:latin typeface="Arial"/>
                <a:ea typeface="ＭＳ Ｐゴシック" charset="-128"/>
              </a:rPr>
              <a:t> during a Crisis</a:t>
            </a:r>
          </a:p>
          <a:p>
            <a:pPr marL="457200" lvl="0" indent="-330200">
              <a:spcBef>
                <a:spcPts val="480"/>
              </a:spcBef>
              <a:spcAft>
                <a:spcPts val="480"/>
              </a:spcAft>
              <a:buClr>
                <a:schemeClr val="tx1"/>
              </a:buClr>
              <a:tabLst>
                <a:tab pos="236538" algn="l"/>
              </a:tabLst>
              <a:defRPr/>
            </a:pPr>
            <a:r>
              <a:rPr lang="en-US" sz="2400" kern="0" dirty="0">
                <a:solidFill>
                  <a:schemeClr val="tx1"/>
                </a:solidFill>
                <a:latin typeface="Arial"/>
              </a:rPr>
              <a:t>Promote Community Preparedness</a:t>
            </a:r>
          </a:p>
          <a:p>
            <a:pPr marL="457200" lvl="0" indent="-330200">
              <a:spcBef>
                <a:spcPts val="480"/>
              </a:spcBef>
              <a:spcAft>
                <a:spcPts val="480"/>
              </a:spcAft>
              <a:buClr>
                <a:schemeClr val="tx1"/>
              </a:buClr>
              <a:tabLst>
                <a:tab pos="236538" algn="l"/>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Update your Residents</a:t>
            </a:r>
          </a:p>
          <a:p>
            <a:pPr marL="457200" lvl="0" indent="-330200">
              <a:spcBef>
                <a:spcPts val="480"/>
              </a:spcBef>
              <a:spcAft>
                <a:spcPts val="480"/>
              </a:spcAft>
              <a:buClr>
                <a:schemeClr val="tx1"/>
              </a:buClr>
              <a:tabLst>
                <a:tab pos="236538" algn="l"/>
              </a:tabLst>
              <a:defRPr/>
            </a:pPr>
            <a:endParaRPr kumimoji="0" lang="en-US" sz="2000" b="0" i="0" u="none" strike="noStrike" kern="0" cap="none" spc="0" normalizeH="0" baseline="0" noProof="0" dirty="0">
              <a:ln>
                <a:noFill/>
              </a:ln>
              <a:solidFill>
                <a:schemeClr val="tx1"/>
              </a:solidFill>
              <a:effectLst/>
              <a:uLnTx/>
              <a:uFillTx/>
              <a:latin typeface="Arial"/>
              <a:ea typeface="ＭＳ Ｐゴシック" charset="-128"/>
            </a:endParaRPr>
          </a:p>
        </p:txBody>
      </p:sp>
    </p:spTree>
    <p:extLst>
      <p:ext uri="{BB962C8B-B14F-4D97-AF65-F5344CB8AC3E}">
        <p14:creationId xmlns:p14="http://schemas.microsoft.com/office/powerpoint/2010/main" val="1673369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Leadership </a:t>
            </a:r>
          </a:p>
        </p:txBody>
      </p:sp>
      <p:sp>
        <p:nvSpPr>
          <p:cNvPr id="91139" name="Rectangle 3"/>
          <p:cNvSpPr>
            <a:spLocks noGrp="1" noChangeArrowheads="1"/>
          </p:cNvSpPr>
          <p:nvPr>
            <p:ph idx="1"/>
          </p:nvPr>
        </p:nvSpPr>
        <p:spPr>
          <a:xfrm>
            <a:off x="2438400" y="1066800"/>
            <a:ext cx="6248400" cy="4525963"/>
          </a:xfrm>
        </p:spPr>
        <p:txBody>
          <a:bodyPr/>
          <a:lstStyle/>
          <a:p>
            <a:pPr eaLnBrk="1" hangingPunct="1">
              <a:spcBef>
                <a:spcPct val="40000"/>
              </a:spcBef>
            </a:pPr>
            <a:r>
              <a:rPr lang="en-US" sz="2400" b="0" dirty="0"/>
              <a:t>Most importantly, Senior Officials provide leadership.</a:t>
            </a:r>
          </a:p>
          <a:p>
            <a:pPr lvl="1" eaLnBrk="1" hangingPunct="1">
              <a:spcBef>
                <a:spcPct val="50000"/>
              </a:spcBef>
            </a:pPr>
            <a:r>
              <a:rPr sz="2400" b="0" dirty="0"/>
              <a:t>Motivating and supporting your emergency manager and emergency responders so that they can accomplish difficult tasks under dangerous, stressful circumstances. </a:t>
            </a:r>
          </a:p>
          <a:p>
            <a:pPr lvl="1" eaLnBrk="1" hangingPunct="1">
              <a:spcBef>
                <a:spcPct val="50000"/>
              </a:spcBef>
            </a:pPr>
            <a:r>
              <a:rPr sz="2400" b="0" dirty="0"/>
              <a:t>Instilling confidence in the public that the incident is being managed effectively.</a:t>
            </a:r>
          </a:p>
        </p:txBody>
      </p:sp>
      <p:grpSp>
        <p:nvGrpSpPr>
          <p:cNvPr id="91140" name="Group 7" descr="Two photos:  Senior official using a radio, and an agency executive speaking to the media"/>
          <p:cNvGrpSpPr>
            <a:grpSpLocks/>
          </p:cNvGrpSpPr>
          <p:nvPr/>
        </p:nvGrpSpPr>
        <p:grpSpPr bwMode="auto">
          <a:xfrm>
            <a:off x="533400" y="1143000"/>
            <a:ext cx="1455738" cy="4300538"/>
            <a:chOff x="381000" y="1143000"/>
            <a:chExt cx="1456327" cy="4300728"/>
          </a:xfrm>
        </p:grpSpPr>
        <p:pic>
          <p:nvPicPr>
            <p:cNvPr id="91143" name="Picture 7" descr="Hartford, CT, April 19, 2007 -- Governor M. Jodi Rell addresses the media at the Connecticut Preliminary Damage Assessment Kick-off meeting.  FEMA..."/>
            <p:cNvPicPr>
              <a:picLocks noChangeAspect="1" noChangeArrowheads="1"/>
            </p:cNvPicPr>
            <p:nvPr/>
          </p:nvPicPr>
          <p:blipFill>
            <a:blip r:embed="rId3">
              <a:lum bright="20000"/>
            </a:blip>
            <a:srcRect/>
            <a:stretch>
              <a:fillRect/>
            </a:stretch>
          </p:blipFill>
          <p:spPr bwMode="auto">
            <a:xfrm>
              <a:off x="392117" y="3276694"/>
              <a:ext cx="1445210" cy="2167034"/>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pic>
          <p:nvPicPr>
            <p:cNvPr id="7" name="Picture 6" descr="19242.jpg"/>
            <p:cNvPicPr>
              <a:picLocks noChangeAspect="1"/>
            </p:cNvPicPr>
            <p:nvPr/>
          </p:nvPicPr>
          <p:blipFill>
            <a:blip r:embed="rId4">
              <a:lum bright="20000"/>
            </a:blip>
            <a:srcRect/>
            <a:stretch>
              <a:fillRect/>
            </a:stretch>
          </p:blipFill>
          <p:spPr>
            <a:xfrm>
              <a:off x="381000" y="1143000"/>
              <a:ext cx="1448386" cy="2027328"/>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gr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57200" y="228600"/>
            <a:ext cx="8229600" cy="762000"/>
          </a:xfrm>
        </p:spPr>
        <p:txBody>
          <a:bodyPr/>
          <a:lstStyle/>
          <a:p>
            <a:pPr eaLnBrk="1" hangingPunct="1">
              <a:defRPr/>
            </a:pPr>
            <a:r>
              <a:rPr lang="en-US" altLang="en-US" sz="3600" dirty="0">
                <a:solidFill>
                  <a:srgbClr val="002F80"/>
                </a:solidFill>
                <a:latin typeface="+mn-lt"/>
              </a:rPr>
              <a:t>Statutory Requirements</a:t>
            </a:r>
          </a:p>
        </p:txBody>
      </p:sp>
      <p:sp>
        <p:nvSpPr>
          <p:cNvPr id="3075" name="Rectangle 3"/>
          <p:cNvSpPr>
            <a:spLocks noGrp="1" noChangeArrowheads="1"/>
          </p:cNvSpPr>
          <p:nvPr>
            <p:ph type="body" idx="4294967295"/>
          </p:nvPr>
        </p:nvSpPr>
        <p:spPr>
          <a:xfrm>
            <a:off x="457200" y="1066800"/>
            <a:ext cx="8382000" cy="5562600"/>
          </a:xfrm>
        </p:spPr>
        <p:txBody>
          <a:bodyPr/>
          <a:lstStyle/>
          <a:p>
            <a:pPr eaLnBrk="1" hangingPunct="1">
              <a:lnSpc>
                <a:spcPct val="90000"/>
              </a:lnSpc>
              <a:spcBef>
                <a:spcPct val="0"/>
              </a:spcBef>
              <a:buClr>
                <a:srgbClr val="F9B268"/>
              </a:buClr>
              <a:defRPr/>
            </a:pPr>
            <a:r>
              <a:rPr lang="en-US" altLang="en-US" sz="2400" b="0" dirty="0">
                <a:solidFill>
                  <a:schemeClr val="tx1"/>
                </a:solidFill>
              </a:rPr>
              <a:t>Federal:</a:t>
            </a:r>
          </a:p>
          <a:p>
            <a:pPr lvl="1" eaLnBrk="1" hangingPunct="1">
              <a:lnSpc>
                <a:spcPct val="90000"/>
              </a:lnSpc>
              <a:spcBef>
                <a:spcPct val="0"/>
              </a:spcBef>
              <a:buClr>
                <a:srgbClr val="F9B268"/>
              </a:buClr>
              <a:defRPr/>
            </a:pPr>
            <a:r>
              <a:rPr lang="en-US" altLang="en-US" sz="2400" b="0" dirty="0">
                <a:solidFill>
                  <a:schemeClr val="tx1"/>
                </a:solidFill>
              </a:rPr>
              <a:t>Robert T. Stafford Disaster Relief and Emergency Assistance Act</a:t>
            </a:r>
          </a:p>
          <a:p>
            <a:pPr lvl="1" eaLnBrk="1" hangingPunct="1">
              <a:lnSpc>
                <a:spcPct val="90000"/>
              </a:lnSpc>
              <a:spcBef>
                <a:spcPct val="0"/>
              </a:spcBef>
              <a:buClr>
                <a:srgbClr val="F9B268"/>
              </a:buClr>
              <a:defRPr/>
            </a:pPr>
            <a:r>
              <a:rPr lang="en-US" altLang="en-US" sz="2400" b="0" dirty="0">
                <a:solidFill>
                  <a:schemeClr val="tx1"/>
                </a:solidFill>
              </a:rPr>
              <a:t>Post-Katrina Emergency Management Reform Act</a:t>
            </a:r>
          </a:p>
          <a:p>
            <a:pPr lvl="1" eaLnBrk="1" hangingPunct="1">
              <a:lnSpc>
                <a:spcPct val="90000"/>
              </a:lnSpc>
              <a:spcBef>
                <a:spcPct val="0"/>
              </a:spcBef>
              <a:buClr>
                <a:srgbClr val="F9B268"/>
              </a:buClr>
              <a:defRPr/>
            </a:pPr>
            <a:r>
              <a:rPr lang="en-US" altLang="en-US" sz="2400" b="0" dirty="0">
                <a:solidFill>
                  <a:schemeClr val="tx1"/>
                </a:solidFill>
              </a:rPr>
              <a:t>Homeland Security Act</a:t>
            </a:r>
          </a:p>
          <a:p>
            <a:pPr lvl="1" eaLnBrk="1" hangingPunct="1">
              <a:lnSpc>
                <a:spcPct val="90000"/>
              </a:lnSpc>
              <a:spcBef>
                <a:spcPct val="0"/>
              </a:spcBef>
              <a:buClr>
                <a:srgbClr val="F9B268"/>
              </a:buClr>
              <a:defRPr/>
            </a:pPr>
            <a:r>
              <a:rPr lang="en-US" altLang="en-US" sz="2400" b="0" dirty="0">
                <a:solidFill>
                  <a:schemeClr val="tx1"/>
                </a:solidFill>
              </a:rPr>
              <a:t>Presidential Policy Directive -8 National Preparedness</a:t>
            </a:r>
          </a:p>
          <a:p>
            <a:pPr eaLnBrk="1" hangingPunct="1">
              <a:lnSpc>
                <a:spcPct val="90000"/>
              </a:lnSpc>
              <a:spcBef>
                <a:spcPct val="0"/>
              </a:spcBef>
              <a:buClr>
                <a:srgbClr val="F9B268"/>
              </a:buClr>
              <a:defRPr/>
            </a:pPr>
            <a:r>
              <a:rPr lang="en-US" altLang="en-US" sz="2400" b="0" dirty="0">
                <a:solidFill>
                  <a:schemeClr val="tx1"/>
                </a:solidFill>
              </a:rPr>
              <a:t>State:</a:t>
            </a:r>
          </a:p>
          <a:p>
            <a:pPr lvl="1" eaLnBrk="1" hangingPunct="1">
              <a:lnSpc>
                <a:spcPct val="90000"/>
              </a:lnSpc>
              <a:spcBef>
                <a:spcPct val="0"/>
              </a:spcBef>
              <a:buClr>
                <a:srgbClr val="F9B268"/>
              </a:buClr>
              <a:defRPr/>
            </a:pPr>
            <a:r>
              <a:rPr lang="en-US" altLang="en-US" sz="2400" b="0" dirty="0">
                <a:solidFill>
                  <a:schemeClr val="tx1"/>
                </a:solidFill>
              </a:rPr>
              <a:t>Maine Revised Statute Title 37-B, Chapter 13: Maine Emergency Management Agency</a:t>
            </a:r>
          </a:p>
          <a:p>
            <a:pPr eaLnBrk="1" hangingPunct="1">
              <a:lnSpc>
                <a:spcPct val="90000"/>
              </a:lnSpc>
              <a:spcBef>
                <a:spcPct val="0"/>
              </a:spcBef>
              <a:buClr>
                <a:srgbClr val="F9B268"/>
              </a:buClr>
              <a:defRPr/>
            </a:pPr>
            <a:r>
              <a:rPr lang="en-US" altLang="en-US" sz="2400" b="0" dirty="0">
                <a:solidFill>
                  <a:schemeClr val="tx1"/>
                </a:solidFill>
              </a:rPr>
              <a:t>Local: </a:t>
            </a:r>
          </a:p>
          <a:p>
            <a:pPr lvl="1" eaLnBrk="1" hangingPunct="1">
              <a:lnSpc>
                <a:spcPct val="90000"/>
              </a:lnSpc>
              <a:spcBef>
                <a:spcPct val="0"/>
              </a:spcBef>
              <a:buClr>
                <a:srgbClr val="F9B268"/>
              </a:buClr>
              <a:defRPr/>
            </a:pPr>
            <a:r>
              <a:rPr lang="en-US" altLang="en-US" sz="2400" b="0" dirty="0">
                <a:solidFill>
                  <a:schemeClr val="tx1"/>
                </a:solidFill>
              </a:rPr>
              <a:t>Civil Preparedness Ordinances</a:t>
            </a:r>
          </a:p>
          <a:p>
            <a:pPr lvl="1" eaLnBrk="1" hangingPunct="1">
              <a:lnSpc>
                <a:spcPct val="90000"/>
              </a:lnSpc>
              <a:spcBef>
                <a:spcPct val="0"/>
              </a:spcBef>
              <a:buClr>
                <a:srgbClr val="F9B268"/>
              </a:buClr>
              <a:defRPr/>
            </a:pPr>
            <a:r>
              <a:rPr lang="en-US" altLang="en-US" sz="2400" b="0" dirty="0">
                <a:solidFill>
                  <a:schemeClr val="tx1"/>
                </a:solidFill>
              </a:rPr>
              <a:t>Local Resident Expectations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57200" y="228600"/>
            <a:ext cx="8229600" cy="685800"/>
          </a:xfrm>
        </p:spPr>
        <p:txBody>
          <a:bodyPr/>
          <a:lstStyle/>
          <a:p>
            <a:pPr eaLnBrk="1" hangingPunct="1">
              <a:defRPr/>
            </a:pPr>
            <a:r>
              <a:rPr lang="en-US" altLang="en-US" sz="3600" dirty="0">
                <a:solidFill>
                  <a:srgbClr val="002F80"/>
                </a:solidFill>
                <a:latin typeface="+mn-lt"/>
              </a:rPr>
              <a:t>Disaster Realities	</a:t>
            </a:r>
          </a:p>
        </p:txBody>
      </p:sp>
      <p:sp>
        <p:nvSpPr>
          <p:cNvPr id="3075" name="Rectangle 3"/>
          <p:cNvSpPr>
            <a:spLocks noGrp="1" noChangeArrowheads="1"/>
          </p:cNvSpPr>
          <p:nvPr>
            <p:ph type="body" idx="4294967295"/>
          </p:nvPr>
        </p:nvSpPr>
        <p:spPr>
          <a:xfrm>
            <a:off x="457200" y="1066800"/>
            <a:ext cx="8229600" cy="4572000"/>
          </a:xfrm>
        </p:spPr>
        <p:txBody>
          <a:bodyPr/>
          <a:lstStyle/>
          <a:p>
            <a:pPr eaLnBrk="1" hangingPunct="1">
              <a:lnSpc>
                <a:spcPct val="90000"/>
              </a:lnSpc>
              <a:spcBef>
                <a:spcPct val="0"/>
              </a:spcBef>
              <a:buClr>
                <a:srgbClr val="F9B268"/>
              </a:buClr>
              <a:buFont typeface="Arial" panose="020B0604020202020204" pitchFamily="34" charset="0"/>
              <a:buChar char="•"/>
              <a:defRPr/>
            </a:pPr>
            <a:r>
              <a:rPr lang="en-US" altLang="en-US" sz="2400" b="0" dirty="0">
                <a:solidFill>
                  <a:schemeClr val="tx1"/>
                </a:solidFill>
              </a:rPr>
              <a:t>Every disaster starts at the local level and ends at the local level  </a:t>
            </a:r>
          </a:p>
          <a:p>
            <a:pPr eaLnBrk="1" hangingPunct="1">
              <a:lnSpc>
                <a:spcPct val="90000"/>
              </a:lnSpc>
              <a:spcBef>
                <a:spcPct val="0"/>
              </a:spcBef>
              <a:buClr>
                <a:srgbClr val="F9B268"/>
              </a:buClr>
              <a:buFont typeface="Arial" panose="020B0604020202020204" pitchFamily="34" charset="0"/>
              <a:buChar char="•"/>
              <a:defRPr/>
            </a:pPr>
            <a:endParaRPr lang="en-US" altLang="en-US" sz="2400" b="0" dirty="0">
              <a:solidFill>
                <a:schemeClr val="tx1"/>
              </a:solidFill>
            </a:endParaRPr>
          </a:p>
          <a:p>
            <a:pPr eaLnBrk="1" hangingPunct="1">
              <a:lnSpc>
                <a:spcPct val="90000"/>
              </a:lnSpc>
              <a:spcBef>
                <a:spcPct val="0"/>
              </a:spcBef>
              <a:buClr>
                <a:srgbClr val="F9B268"/>
              </a:buClr>
              <a:buFont typeface="Arial" panose="020B0604020202020204" pitchFamily="34" charset="0"/>
              <a:buChar char="•"/>
              <a:defRPr/>
            </a:pPr>
            <a:r>
              <a:rPr lang="en-US" altLang="en-US" sz="2400" b="0" dirty="0">
                <a:solidFill>
                  <a:schemeClr val="tx1"/>
                </a:solidFill>
              </a:rPr>
              <a:t>A disaster impacts your citizens and even our own families</a:t>
            </a:r>
          </a:p>
          <a:p>
            <a:pPr eaLnBrk="1" hangingPunct="1">
              <a:lnSpc>
                <a:spcPct val="90000"/>
              </a:lnSpc>
              <a:spcBef>
                <a:spcPct val="0"/>
              </a:spcBef>
              <a:buClr>
                <a:srgbClr val="F9B268"/>
              </a:buClr>
              <a:buFont typeface="Arial" panose="020B0604020202020204" pitchFamily="34" charset="0"/>
              <a:buChar char="•"/>
              <a:defRPr/>
            </a:pPr>
            <a:endParaRPr lang="en-US" altLang="en-US" sz="2400" b="0" dirty="0">
              <a:solidFill>
                <a:schemeClr val="tx1"/>
              </a:solidFill>
            </a:endParaRPr>
          </a:p>
          <a:p>
            <a:pPr eaLnBrk="1" hangingPunct="1">
              <a:lnSpc>
                <a:spcPct val="90000"/>
              </a:lnSpc>
              <a:spcBef>
                <a:spcPct val="0"/>
              </a:spcBef>
              <a:buClr>
                <a:srgbClr val="F9B268"/>
              </a:buClr>
              <a:buFont typeface="Arial" panose="020B0604020202020204" pitchFamily="34" charset="0"/>
              <a:buChar char="•"/>
              <a:defRPr/>
            </a:pPr>
            <a:r>
              <a:rPr lang="en-US" altLang="en-US" sz="2400" b="0" dirty="0">
                <a:solidFill>
                  <a:schemeClr val="tx1"/>
                </a:solidFill>
              </a:rPr>
              <a:t>Your duty as appointed and elected officials is to protect the health and safety of your residents  </a:t>
            </a:r>
          </a:p>
          <a:p>
            <a:pPr eaLnBrk="1" hangingPunct="1">
              <a:lnSpc>
                <a:spcPct val="90000"/>
              </a:lnSpc>
              <a:spcBef>
                <a:spcPct val="0"/>
              </a:spcBef>
              <a:buClr>
                <a:srgbClr val="F9B268"/>
              </a:buClr>
              <a:buFont typeface="Arial" panose="020B0604020202020204" pitchFamily="34" charset="0"/>
              <a:buChar char="•"/>
              <a:defRPr/>
            </a:pPr>
            <a:endParaRPr lang="en-US" altLang="en-US" sz="2400" b="0" dirty="0">
              <a:solidFill>
                <a:schemeClr val="tx1"/>
              </a:solidFill>
            </a:endParaRPr>
          </a:p>
          <a:p>
            <a:pPr eaLnBrk="1" hangingPunct="1">
              <a:lnSpc>
                <a:spcPct val="90000"/>
              </a:lnSpc>
              <a:spcBef>
                <a:spcPct val="0"/>
              </a:spcBef>
              <a:buClr>
                <a:srgbClr val="F9B268"/>
              </a:buClr>
              <a:buFont typeface="Arial" panose="020B0604020202020204" pitchFamily="34" charset="0"/>
              <a:buChar char="•"/>
              <a:defRPr/>
            </a:pPr>
            <a:r>
              <a:rPr lang="en-US" altLang="en-US" sz="2400" b="0" dirty="0">
                <a:solidFill>
                  <a:schemeClr val="tx1"/>
                </a:solidFill>
              </a:rPr>
              <a:t>Your citizens look to you for direction and assurance</a:t>
            </a:r>
          </a:p>
          <a:p>
            <a:pPr eaLnBrk="1" hangingPunct="1">
              <a:lnSpc>
                <a:spcPct val="90000"/>
              </a:lnSpc>
              <a:spcBef>
                <a:spcPct val="0"/>
              </a:spcBef>
              <a:buClr>
                <a:srgbClr val="F9B268"/>
              </a:buClr>
              <a:buFont typeface="Arial" panose="020B0604020202020204" pitchFamily="34" charset="0"/>
              <a:buChar char="•"/>
              <a:defRPr/>
            </a:pPr>
            <a:endParaRPr lang="en-US" altLang="en-US" sz="2400" b="0" dirty="0">
              <a:solidFill>
                <a:schemeClr val="tx1"/>
              </a:solidFill>
            </a:endParaRPr>
          </a:p>
          <a:p>
            <a:pPr eaLnBrk="1" hangingPunct="1">
              <a:lnSpc>
                <a:spcPct val="90000"/>
              </a:lnSpc>
              <a:spcBef>
                <a:spcPct val="0"/>
              </a:spcBef>
              <a:buClr>
                <a:srgbClr val="F9B268"/>
              </a:buClr>
              <a:buFont typeface="Arial" panose="020B0604020202020204" pitchFamily="34" charset="0"/>
              <a:buChar char="•"/>
              <a:defRPr/>
            </a:pPr>
            <a:r>
              <a:rPr lang="en-US" altLang="en-US" sz="2400" b="0" dirty="0">
                <a:solidFill>
                  <a:schemeClr val="tx1"/>
                </a:solidFill>
              </a:rPr>
              <a:t>You have the responsibility to make key decisions before, during and after a disaster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04800" y="228600"/>
            <a:ext cx="8229600" cy="762000"/>
          </a:xfrm>
        </p:spPr>
        <p:txBody>
          <a:bodyPr/>
          <a:lstStyle/>
          <a:p>
            <a:pPr eaLnBrk="1" hangingPunct="1">
              <a:defRPr/>
            </a:pPr>
            <a:r>
              <a:rPr lang="en-US" altLang="en-US" sz="3600" dirty="0">
                <a:solidFill>
                  <a:srgbClr val="002F80"/>
                </a:solidFill>
                <a:latin typeface="+mn-lt"/>
              </a:rPr>
              <a:t>The Emergency </a:t>
            </a:r>
            <a:r>
              <a:rPr lang="en-US" altLang="en-US" sz="3600" dirty="0" err="1">
                <a:solidFill>
                  <a:srgbClr val="002F80"/>
                </a:solidFill>
                <a:latin typeface="+mn-lt"/>
              </a:rPr>
              <a:t>Mgmt</a:t>
            </a:r>
            <a:r>
              <a:rPr lang="en-US" altLang="en-US" sz="3600" dirty="0">
                <a:solidFill>
                  <a:srgbClr val="002F80"/>
                </a:solidFill>
                <a:latin typeface="+mn-lt"/>
              </a:rPr>
              <a:t> Program</a:t>
            </a:r>
            <a:r>
              <a:rPr lang="en-US" altLang="en-US" dirty="0">
                <a:solidFill>
                  <a:srgbClr val="FFFFCC"/>
                </a:solidFill>
              </a:rPr>
              <a:t>	</a:t>
            </a:r>
          </a:p>
        </p:txBody>
      </p:sp>
      <p:sp>
        <p:nvSpPr>
          <p:cNvPr id="3075" name="Rectangle 3"/>
          <p:cNvSpPr>
            <a:spLocks noGrp="1" noChangeArrowheads="1"/>
          </p:cNvSpPr>
          <p:nvPr>
            <p:ph type="body" idx="4294967295"/>
          </p:nvPr>
        </p:nvSpPr>
        <p:spPr>
          <a:xfrm>
            <a:off x="304800" y="1066800"/>
            <a:ext cx="8610600" cy="5562600"/>
          </a:xfrm>
        </p:spPr>
        <p:txBody>
          <a:bodyPr/>
          <a:lstStyle/>
          <a:p>
            <a:pPr eaLnBrk="1" hangingPunct="1">
              <a:spcBef>
                <a:spcPct val="0"/>
              </a:spcBef>
              <a:buClr>
                <a:srgbClr val="F9B268"/>
              </a:buClr>
              <a:buFont typeface="Arial" panose="020B0604020202020204" pitchFamily="34" charset="0"/>
              <a:buChar char="•"/>
              <a:defRPr/>
            </a:pPr>
            <a:r>
              <a:rPr lang="en-US" altLang="en-US" sz="2400" b="0" dirty="0">
                <a:solidFill>
                  <a:schemeClr val="tx1"/>
                </a:solidFill>
              </a:rPr>
              <a:t>Federal Emergency Management Agency (FEMA)</a:t>
            </a:r>
          </a:p>
          <a:p>
            <a:pPr eaLnBrk="1" hangingPunct="1">
              <a:spcBef>
                <a:spcPct val="0"/>
              </a:spcBef>
              <a:buClr>
                <a:srgbClr val="F9B268"/>
              </a:buClr>
              <a:defRPr/>
            </a:pPr>
            <a:endParaRPr lang="en-US" altLang="en-US" sz="2400" b="0" dirty="0">
              <a:solidFill>
                <a:schemeClr val="tx1"/>
              </a:solidFill>
            </a:endParaRPr>
          </a:p>
          <a:p>
            <a:pPr eaLnBrk="1" hangingPunct="1">
              <a:spcBef>
                <a:spcPct val="0"/>
              </a:spcBef>
              <a:buClr>
                <a:srgbClr val="F9B268"/>
              </a:buClr>
              <a:buFont typeface="Arial" panose="020B0604020202020204" pitchFamily="34" charset="0"/>
              <a:buChar char="•"/>
              <a:defRPr/>
            </a:pPr>
            <a:r>
              <a:rPr lang="en-US" altLang="en-US" sz="2400" b="0" dirty="0">
                <a:solidFill>
                  <a:schemeClr val="tx1"/>
                </a:solidFill>
              </a:rPr>
              <a:t>Maine Emergency Management Agency (MEMA)</a:t>
            </a:r>
          </a:p>
          <a:p>
            <a:pPr eaLnBrk="1" hangingPunct="1">
              <a:spcBef>
                <a:spcPct val="0"/>
              </a:spcBef>
              <a:buClr>
                <a:srgbClr val="F9B268"/>
              </a:buClr>
              <a:defRPr/>
            </a:pPr>
            <a:endParaRPr lang="en-US" altLang="en-US" sz="2400" b="0" dirty="0">
              <a:solidFill>
                <a:schemeClr val="tx1"/>
              </a:solidFill>
            </a:endParaRPr>
          </a:p>
          <a:p>
            <a:pPr eaLnBrk="1" hangingPunct="1">
              <a:spcBef>
                <a:spcPct val="0"/>
              </a:spcBef>
              <a:buClr>
                <a:srgbClr val="F9B268"/>
              </a:buClr>
              <a:buFont typeface="Arial" panose="020B0604020202020204" pitchFamily="34" charset="0"/>
              <a:buChar char="•"/>
              <a:defRPr/>
            </a:pPr>
            <a:r>
              <a:rPr lang="en-US" altLang="en-US" sz="2400" b="0" dirty="0">
                <a:solidFill>
                  <a:schemeClr val="tx1"/>
                </a:solidFill>
              </a:rPr>
              <a:t>County Emergency Management Agency</a:t>
            </a:r>
          </a:p>
          <a:p>
            <a:pPr eaLnBrk="1" hangingPunct="1">
              <a:spcBef>
                <a:spcPct val="0"/>
              </a:spcBef>
              <a:buClr>
                <a:srgbClr val="F9B268"/>
              </a:buClr>
              <a:defRPr/>
            </a:pPr>
            <a:endParaRPr lang="en-US" altLang="en-US" sz="2400" b="0" dirty="0">
              <a:solidFill>
                <a:schemeClr val="tx1"/>
              </a:solidFill>
            </a:endParaRPr>
          </a:p>
          <a:p>
            <a:pPr eaLnBrk="1" hangingPunct="1">
              <a:spcBef>
                <a:spcPct val="0"/>
              </a:spcBef>
              <a:buClr>
                <a:srgbClr val="F9B268"/>
              </a:buClr>
              <a:buFont typeface="Arial" panose="020B0604020202020204" pitchFamily="34" charset="0"/>
              <a:buChar char="•"/>
              <a:defRPr/>
            </a:pPr>
            <a:r>
              <a:rPr lang="en-US" altLang="en-US" sz="2400" b="0" dirty="0">
                <a:solidFill>
                  <a:schemeClr val="tx1"/>
                </a:solidFill>
              </a:rPr>
              <a:t>Municipal Emergency Management Director</a:t>
            </a:r>
          </a:p>
          <a:p>
            <a:pPr marL="628650" lvl="1" eaLnBrk="1" hangingPunct="1">
              <a:spcBef>
                <a:spcPct val="0"/>
              </a:spcBef>
              <a:buClr>
                <a:srgbClr val="F9B268"/>
              </a:buClr>
              <a:defRPr/>
            </a:pPr>
            <a:r>
              <a:rPr lang="en-US" altLang="en-US" sz="2400" b="0" dirty="0">
                <a:solidFill>
                  <a:schemeClr val="tx1"/>
                </a:solidFill>
              </a:rPr>
              <a:t>The elected officials appoint the EMD</a:t>
            </a:r>
          </a:p>
          <a:p>
            <a:pPr marL="628650" lvl="1" eaLnBrk="1" hangingPunct="1">
              <a:spcBef>
                <a:spcPct val="0"/>
              </a:spcBef>
              <a:buClr>
                <a:srgbClr val="F9B268"/>
              </a:buClr>
              <a:defRPr/>
            </a:pPr>
            <a:r>
              <a:rPr lang="en-US" altLang="en-US" sz="2400" b="0" dirty="0">
                <a:solidFill>
                  <a:schemeClr val="tx1"/>
                </a:solidFill>
              </a:rPr>
              <a:t>The EMD works for the elected officials to manage the EM program</a:t>
            </a:r>
          </a:p>
          <a:p>
            <a:pPr marL="628650" lvl="1" eaLnBrk="1" hangingPunct="1">
              <a:spcBef>
                <a:spcPct val="0"/>
              </a:spcBef>
              <a:buClr>
                <a:srgbClr val="F9B268"/>
              </a:buClr>
              <a:defRPr/>
            </a:pPr>
            <a:r>
              <a:rPr lang="en-US" altLang="en-US" sz="2400" b="0" dirty="0">
                <a:solidFill>
                  <a:schemeClr val="tx1"/>
                </a:solidFill>
              </a:rPr>
              <a:t>Needs the strong moral support of the elected officials</a:t>
            </a:r>
          </a:p>
          <a:p>
            <a:pPr marL="628650" lvl="1" eaLnBrk="1" hangingPunct="1">
              <a:spcBef>
                <a:spcPct val="0"/>
              </a:spcBef>
              <a:buClr>
                <a:srgbClr val="F9B268"/>
              </a:buClr>
              <a:defRPr/>
            </a:pPr>
            <a:r>
              <a:rPr lang="en-US" altLang="en-US" sz="2400" b="0" dirty="0">
                <a:solidFill>
                  <a:schemeClr val="tx1"/>
                </a:solidFill>
              </a:rPr>
              <a:t>The Local EM program is the Foundation of EM in the State.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Maine Title 37-B, Chapter 13  </a:t>
            </a:r>
          </a:p>
        </p:txBody>
      </p:sp>
      <p:sp>
        <p:nvSpPr>
          <p:cNvPr id="4099" name="Rectangle 3"/>
          <p:cNvSpPr>
            <a:spLocks noGrp="1" noChangeArrowheads="1"/>
          </p:cNvSpPr>
          <p:nvPr>
            <p:ph type="body" idx="4294967295"/>
          </p:nvPr>
        </p:nvSpPr>
        <p:spPr>
          <a:xfrm>
            <a:off x="228600" y="1219200"/>
            <a:ext cx="8686800" cy="5216525"/>
          </a:xfrm>
        </p:spPr>
        <p:txBody>
          <a:bodyPr/>
          <a:lstStyle/>
          <a:p>
            <a:pPr marL="609600" indent="-609600" eaLnBrk="1" hangingPunct="1">
              <a:buClr>
                <a:srgbClr val="FFFF00"/>
              </a:buClr>
              <a:defRPr/>
            </a:pPr>
            <a:r>
              <a:rPr lang="en-US" altLang="en-US" sz="2400" b="0" dirty="0">
                <a:solidFill>
                  <a:schemeClr val="tx1"/>
                </a:solidFill>
              </a:rPr>
              <a:t>§781. MUNICIPAL, COUNTY AND REGIONAL AGENCIES</a:t>
            </a:r>
          </a:p>
          <a:p>
            <a:pPr marL="609600" indent="-609600" eaLnBrk="1" hangingPunct="1">
              <a:buClr>
                <a:srgbClr val="FFFF00"/>
              </a:buClr>
              <a:defRPr/>
            </a:pPr>
            <a:r>
              <a:rPr lang="en-US" altLang="en-US" sz="2400" b="0" dirty="0">
                <a:solidFill>
                  <a:schemeClr val="tx1"/>
                </a:solidFill>
              </a:rPr>
              <a:t>Municipal or interjurisdictional agencies. </a:t>
            </a:r>
          </a:p>
          <a:p>
            <a:pPr marL="990600" lvl="1" indent="-533400" eaLnBrk="1" hangingPunct="1">
              <a:buClr>
                <a:srgbClr val="FFFF00"/>
              </a:buClr>
              <a:buFont typeface="Wingdings" panose="05000000000000000000" pitchFamily="2" charset="2"/>
              <a:buChar char="§"/>
              <a:defRPr/>
            </a:pPr>
            <a:r>
              <a:rPr lang="en-US" altLang="en-US" sz="2400" b="0" dirty="0">
                <a:solidFill>
                  <a:schemeClr val="tx1"/>
                </a:solidFill>
              </a:rPr>
              <a:t>Each municipality of the State must be served by a municipal or interjurisdictional agency responsible for emergency management.</a:t>
            </a:r>
          </a:p>
          <a:p>
            <a:pPr marL="609600" indent="-609600" eaLnBrk="1" hangingPunct="1">
              <a:buClr>
                <a:srgbClr val="FFFF00"/>
              </a:buClr>
              <a:defRPr/>
            </a:pPr>
            <a:r>
              <a:rPr lang="en-US" altLang="en-US" sz="2400" b="0" dirty="0">
                <a:solidFill>
                  <a:schemeClr val="tx1"/>
                </a:solidFill>
              </a:rPr>
              <a:t>Does allow for two or more towns to create a single agency and appoint a single director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95275" y="274638"/>
            <a:ext cx="86010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a:effectLst/>
                <a:latin typeface="+mn-lt"/>
              </a:rPr>
              <a:t>Local EM Program</a:t>
            </a:r>
          </a:p>
        </p:txBody>
      </p:sp>
      <p:sp>
        <p:nvSpPr>
          <p:cNvPr id="10243" name="Rectangle 3"/>
          <p:cNvSpPr>
            <a:spLocks noGrp="1" noChangeArrowheads="1"/>
          </p:cNvSpPr>
          <p:nvPr>
            <p:ph type="body" idx="1"/>
          </p:nvPr>
        </p:nvSpPr>
        <p:spPr>
          <a:xfrm>
            <a:off x="228600" y="1143000"/>
            <a:ext cx="8763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2400" b="0" dirty="0">
                <a:solidFill>
                  <a:schemeClr val="tx1"/>
                </a:solidFill>
                <a:effectLst/>
              </a:rPr>
              <a:t>A capable and effective EM program can pay big dividends</a:t>
            </a:r>
          </a:p>
          <a:p>
            <a:pPr lvl="1">
              <a:lnSpc>
                <a:spcPct val="90000"/>
              </a:lnSpc>
            </a:pPr>
            <a:r>
              <a:rPr lang="en-US" altLang="en-US" sz="2400" b="0" dirty="0">
                <a:solidFill>
                  <a:schemeClr val="tx1"/>
                </a:solidFill>
                <a:effectLst/>
              </a:rPr>
              <a:t>Better prepared (planned, staffed, equipped, trained and exercised) public safety departments</a:t>
            </a:r>
          </a:p>
          <a:p>
            <a:pPr lvl="1">
              <a:lnSpc>
                <a:spcPct val="90000"/>
              </a:lnSpc>
            </a:pPr>
            <a:r>
              <a:rPr lang="en-US" altLang="en-US" sz="2400" b="0" dirty="0">
                <a:solidFill>
                  <a:schemeClr val="tx1"/>
                </a:solidFill>
                <a:effectLst/>
              </a:rPr>
              <a:t>Federal Funding possible when NIMS Compliant</a:t>
            </a:r>
          </a:p>
          <a:p>
            <a:pPr lvl="1">
              <a:lnSpc>
                <a:spcPct val="90000"/>
              </a:lnSpc>
            </a:pPr>
            <a:r>
              <a:rPr lang="en-US" altLang="en-US" sz="2400" b="0" dirty="0">
                <a:solidFill>
                  <a:schemeClr val="tx1"/>
                </a:solidFill>
                <a:effectLst/>
              </a:rPr>
              <a:t>Technical Support for EM and 1</a:t>
            </a:r>
            <a:r>
              <a:rPr lang="en-US" altLang="en-US" sz="2400" b="0" baseline="30000" dirty="0">
                <a:solidFill>
                  <a:schemeClr val="tx1"/>
                </a:solidFill>
                <a:effectLst/>
              </a:rPr>
              <a:t>st</a:t>
            </a:r>
            <a:r>
              <a:rPr lang="en-US" altLang="en-US" sz="2400" b="0" dirty="0">
                <a:solidFill>
                  <a:schemeClr val="tx1"/>
                </a:solidFill>
                <a:effectLst/>
              </a:rPr>
              <a:t> Responders</a:t>
            </a:r>
          </a:p>
          <a:p>
            <a:pPr lvl="1">
              <a:lnSpc>
                <a:spcPct val="90000"/>
              </a:lnSpc>
            </a:pPr>
            <a:r>
              <a:rPr lang="en-US" altLang="en-US" sz="2400" b="0" dirty="0">
                <a:solidFill>
                  <a:schemeClr val="tx1"/>
                </a:solidFill>
                <a:effectLst/>
              </a:rPr>
              <a:t>Disaster Assistance Funds (Public and Individual)</a:t>
            </a:r>
          </a:p>
          <a:p>
            <a:pPr lvl="1">
              <a:lnSpc>
                <a:spcPct val="90000"/>
              </a:lnSpc>
            </a:pPr>
            <a:r>
              <a:rPr lang="en-US" altLang="en-US" sz="2400" b="0" dirty="0">
                <a:solidFill>
                  <a:schemeClr val="tx1"/>
                </a:solidFill>
                <a:effectLst/>
              </a:rPr>
              <a:t>Better prepared citizenry (Disaster Preparedness)</a:t>
            </a:r>
          </a:p>
          <a:p>
            <a:pPr lvl="1">
              <a:lnSpc>
                <a:spcPct val="90000"/>
              </a:lnSpc>
            </a:pPr>
            <a:r>
              <a:rPr lang="en-US" altLang="en-US" sz="2400" b="0" dirty="0">
                <a:solidFill>
                  <a:schemeClr val="tx1"/>
                </a:solidFill>
                <a:effectLst/>
              </a:rPr>
              <a:t>More effective and coordinated responses and recovery activities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Maine Title 37-B, Chapter 13  </a:t>
            </a:r>
          </a:p>
        </p:txBody>
      </p:sp>
      <p:sp>
        <p:nvSpPr>
          <p:cNvPr id="4099" name="Rectangle 3"/>
          <p:cNvSpPr>
            <a:spLocks noGrp="1" noChangeArrowheads="1"/>
          </p:cNvSpPr>
          <p:nvPr>
            <p:ph type="body" idx="4294967295"/>
          </p:nvPr>
        </p:nvSpPr>
        <p:spPr>
          <a:xfrm>
            <a:off x="228600" y="1143000"/>
            <a:ext cx="8686800" cy="5486400"/>
          </a:xfrm>
        </p:spPr>
        <p:txBody>
          <a:bodyPr/>
          <a:lstStyle/>
          <a:p>
            <a:pPr marL="0" indent="0" eaLnBrk="1" hangingPunct="1">
              <a:lnSpc>
                <a:spcPct val="90000"/>
              </a:lnSpc>
              <a:defRPr/>
            </a:pPr>
            <a:r>
              <a:rPr lang="en-US" altLang="en-US" sz="2400" b="0" dirty="0">
                <a:solidFill>
                  <a:schemeClr val="tx1"/>
                </a:solidFill>
              </a:rPr>
              <a:t>§782. AGENCY DIRECTOR</a:t>
            </a:r>
          </a:p>
          <a:p>
            <a:pPr marL="990600" lvl="1" indent="-533400" eaLnBrk="1" hangingPunct="1">
              <a:lnSpc>
                <a:spcPct val="90000"/>
              </a:lnSpc>
              <a:buFont typeface="Arial" panose="020B0604020202020204" pitchFamily="34" charset="0"/>
              <a:buChar char="•"/>
              <a:defRPr/>
            </a:pPr>
            <a:r>
              <a:rPr lang="en-US" altLang="en-US" sz="2400" b="0" dirty="0">
                <a:solidFill>
                  <a:schemeClr val="tx1"/>
                </a:solidFill>
              </a:rPr>
              <a:t>A director must be appointed for each municipal emergency management agency</a:t>
            </a:r>
          </a:p>
          <a:p>
            <a:pPr marL="990600" lvl="1" indent="-533400" eaLnBrk="1" hangingPunct="1">
              <a:lnSpc>
                <a:spcPct val="90000"/>
              </a:lnSpc>
              <a:buFont typeface="Arial" panose="020B0604020202020204" pitchFamily="34" charset="0"/>
              <a:buChar char="•"/>
              <a:defRPr/>
            </a:pPr>
            <a:r>
              <a:rPr lang="en-US" altLang="en-US" sz="2400" b="0" dirty="0">
                <a:solidFill>
                  <a:schemeClr val="tx1"/>
                </a:solidFill>
              </a:rPr>
              <a:t>A director of an emergency management agency may not be at the same time an executive officer or member of the executive body of a municipality</a:t>
            </a:r>
          </a:p>
          <a:p>
            <a:pPr marL="990600" lvl="1" indent="-533400" eaLnBrk="1" hangingPunct="1">
              <a:lnSpc>
                <a:spcPct val="90000"/>
              </a:lnSpc>
              <a:buFont typeface="Arial" panose="020B0604020202020204" pitchFamily="34" charset="0"/>
              <a:buChar char="•"/>
              <a:defRPr/>
            </a:pPr>
            <a:r>
              <a:rPr lang="en-US" altLang="en-US" sz="2400" b="0" dirty="0">
                <a:solidFill>
                  <a:schemeClr val="tx1"/>
                </a:solidFill>
              </a:rPr>
              <a:t>Notwithstanding, a town manager or administrative assistant may also be appointed to serve as the director of an emergency management agency. </a:t>
            </a:r>
          </a:p>
          <a:p>
            <a:pPr marL="990600" lvl="1" indent="-533400" eaLnBrk="1" hangingPunct="1">
              <a:lnSpc>
                <a:spcPct val="90000"/>
              </a:lnSpc>
              <a:buFont typeface="Arial" panose="020B0604020202020204" pitchFamily="34" charset="0"/>
              <a:buChar char="•"/>
              <a:defRPr/>
            </a:pPr>
            <a:r>
              <a:rPr lang="en-US" altLang="en-US" sz="2400" b="0" dirty="0">
                <a:solidFill>
                  <a:schemeClr val="tx1"/>
                </a:solidFill>
              </a:rPr>
              <a:t>A director may be removed by the appointing authority for cause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95275" y="274638"/>
            <a:ext cx="86010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a:effectLst/>
                <a:latin typeface="+mn-lt"/>
              </a:rPr>
              <a:t>Local EM Director</a:t>
            </a:r>
          </a:p>
        </p:txBody>
      </p:sp>
      <p:sp>
        <p:nvSpPr>
          <p:cNvPr id="12291" name="Rectangle 3"/>
          <p:cNvSpPr>
            <a:spLocks noGrp="1" noChangeArrowheads="1"/>
          </p:cNvSpPr>
          <p:nvPr>
            <p:ph type="body" idx="1"/>
          </p:nvPr>
        </p:nvSpPr>
        <p:spPr>
          <a:xfrm>
            <a:off x="328612" y="990600"/>
            <a:ext cx="85344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panose="020B0604020202020204" pitchFamily="34" charset="0"/>
              <a:buChar char="•"/>
            </a:pPr>
            <a:r>
              <a:rPr lang="en-US" altLang="en-US" sz="2400" b="0" dirty="0">
                <a:solidFill>
                  <a:schemeClr val="tx1"/>
                </a:solidFill>
                <a:effectLst/>
              </a:rPr>
              <a:t>Appoint a person who wants to do a great job</a:t>
            </a:r>
          </a:p>
          <a:p>
            <a:pPr marL="342900" indent="-342900">
              <a:buFont typeface="Arial" panose="020B0604020202020204" pitchFamily="34" charset="0"/>
              <a:buChar char="•"/>
            </a:pPr>
            <a:r>
              <a:rPr lang="en-US" altLang="en-US" sz="2400" b="0" dirty="0">
                <a:solidFill>
                  <a:schemeClr val="tx1"/>
                </a:solidFill>
                <a:effectLst/>
              </a:rPr>
              <a:t>Don’t appoint a person who already has too much to do in another municipal position</a:t>
            </a:r>
          </a:p>
          <a:p>
            <a:pPr marL="342900" indent="-342900">
              <a:buFont typeface="Arial" panose="020B0604020202020204" pitchFamily="34" charset="0"/>
              <a:buChar char="•"/>
            </a:pPr>
            <a:r>
              <a:rPr lang="en-US" altLang="en-US" sz="2400" b="0" dirty="0">
                <a:solidFill>
                  <a:schemeClr val="tx1"/>
                </a:solidFill>
                <a:effectLst/>
              </a:rPr>
              <a:t>Director should be willing to complete EM training and exercises</a:t>
            </a:r>
          </a:p>
          <a:p>
            <a:pPr marL="342900" indent="-342900">
              <a:buFont typeface="Arial" panose="020B0604020202020204" pitchFamily="34" charset="0"/>
              <a:buChar char="•"/>
            </a:pPr>
            <a:r>
              <a:rPr lang="en-US" altLang="en-US" sz="2400" b="0" dirty="0">
                <a:solidFill>
                  <a:schemeClr val="tx1"/>
                </a:solidFill>
                <a:effectLst/>
              </a:rPr>
              <a:t>Director must be a good organizer and able to work with people</a:t>
            </a:r>
          </a:p>
          <a:p>
            <a:pPr marL="342900" indent="-342900">
              <a:buFont typeface="Arial" panose="020B0604020202020204" pitchFamily="34" charset="0"/>
              <a:buChar char="•"/>
            </a:pPr>
            <a:r>
              <a:rPr lang="en-US" altLang="en-US" sz="2400" b="0" dirty="0">
                <a:solidFill>
                  <a:schemeClr val="tx1"/>
                </a:solidFill>
                <a:effectLst/>
              </a:rPr>
              <a:t>To do a good job, this position can be very involved. They should have help in the forms of:</a:t>
            </a:r>
          </a:p>
          <a:p>
            <a:pPr marL="806450" lvl="1" indent="-342900">
              <a:buFont typeface="Arial" panose="020B0604020202020204" pitchFamily="34" charset="0"/>
              <a:buChar char="•"/>
            </a:pPr>
            <a:r>
              <a:rPr lang="en-US" altLang="en-US" sz="2400" b="0" dirty="0">
                <a:solidFill>
                  <a:schemeClr val="tx1"/>
                </a:solidFill>
              </a:rPr>
              <a:t>A Deputy EM Director</a:t>
            </a:r>
          </a:p>
          <a:p>
            <a:pPr marL="806450" lvl="1" indent="-342900">
              <a:buFont typeface="Arial" panose="020B0604020202020204" pitchFamily="34" charset="0"/>
              <a:buChar char="•"/>
            </a:pPr>
            <a:r>
              <a:rPr lang="en-US" altLang="en-US" sz="2400" b="0" dirty="0">
                <a:solidFill>
                  <a:schemeClr val="tx1"/>
                </a:solidFill>
                <a:effectLst/>
              </a:rPr>
              <a:t>An EM committee</a:t>
            </a:r>
          </a:p>
          <a:p>
            <a:pPr marL="806450" lvl="1" indent="-342900">
              <a:buFont typeface="Arial" panose="020B0604020202020204" pitchFamily="34" charset="0"/>
              <a:buChar char="•"/>
            </a:pPr>
            <a:r>
              <a:rPr lang="en-US" altLang="en-US" sz="2400" b="0" dirty="0">
                <a:solidFill>
                  <a:schemeClr val="tx1"/>
                </a:solidFill>
                <a:effectLst/>
              </a:rPr>
              <a:t>A Group of EM volunteers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5"/>
          <p:cNvSpPr>
            <a:spLocks noGrp="1"/>
          </p:cNvSpPr>
          <p:nvPr>
            <p:ph type="title"/>
          </p:nvPr>
        </p:nvSpPr>
        <p:spPr>
          <a:xfrm>
            <a:off x="323850" y="274638"/>
            <a:ext cx="8601075" cy="868362"/>
          </a:xfrm>
        </p:spPr>
        <p:txBody>
          <a:bodyPr/>
          <a:lstStyle/>
          <a:p>
            <a:pPr eaLnBrk="1" hangingPunct="1"/>
            <a:r>
              <a:rPr lang="en-US" sz="3200" dirty="0">
                <a:latin typeface="+mn-lt"/>
              </a:rPr>
              <a:t>National Incident Management System</a:t>
            </a:r>
          </a:p>
        </p:txBody>
      </p:sp>
      <p:sp>
        <p:nvSpPr>
          <p:cNvPr id="30723" name="Rectangle 3"/>
          <p:cNvSpPr>
            <a:spLocks noGrp="1" noChangeArrowheads="1"/>
          </p:cNvSpPr>
          <p:nvPr>
            <p:ph idx="1"/>
          </p:nvPr>
        </p:nvSpPr>
        <p:spPr>
          <a:xfrm>
            <a:off x="1901825" y="1066800"/>
            <a:ext cx="7023099" cy="5516562"/>
          </a:xfrm>
        </p:spPr>
        <p:txBody>
          <a:bodyPr/>
          <a:lstStyle/>
          <a:p>
            <a:pPr marL="461963" lvl="1" indent="-347663" eaLnBrk="1" hangingPunct="1">
              <a:spcBef>
                <a:spcPct val="55000"/>
              </a:spcBef>
            </a:pPr>
            <a:r>
              <a:rPr sz="2400" dirty="0">
                <a:solidFill>
                  <a:schemeClr val="tx1"/>
                </a:solidFill>
              </a:rPr>
              <a:t>NIMS is a nationwide playbook for responding to emergency and disasters</a:t>
            </a:r>
          </a:p>
          <a:p>
            <a:pPr marL="461963" lvl="1" indent="-347663" eaLnBrk="1" hangingPunct="1">
              <a:spcBef>
                <a:spcPct val="55000"/>
              </a:spcBef>
            </a:pPr>
            <a:r>
              <a:rPr sz="2400" dirty="0">
                <a:solidFill>
                  <a:schemeClr val="tx1"/>
                </a:solidFill>
              </a:rPr>
              <a:t>Utilized by Federal, State, and local governments, the private sector, and nongovernmental organizations to work together </a:t>
            </a:r>
          </a:p>
          <a:p>
            <a:pPr marL="461963" lvl="1" indent="-347663" eaLnBrk="1" hangingPunct="1">
              <a:spcBef>
                <a:spcPct val="55000"/>
              </a:spcBef>
            </a:pPr>
            <a:r>
              <a:rPr sz="2400" dirty="0">
                <a:solidFill>
                  <a:schemeClr val="tx1"/>
                </a:solidFill>
              </a:rPr>
              <a:t>To prepare for, respond to, recover from and mitigate the effects of emergencies regardless of cause, size, location, or complexity</a:t>
            </a:r>
          </a:p>
          <a:p>
            <a:pPr marL="461963" lvl="1" indent="-347663" eaLnBrk="1" hangingPunct="1">
              <a:spcBef>
                <a:spcPct val="55000"/>
              </a:spcBef>
            </a:pPr>
            <a:r>
              <a:rPr sz="2400" dirty="0">
                <a:solidFill>
                  <a:schemeClr val="tx1"/>
                </a:solidFill>
              </a:rPr>
              <a:t>To reduce the loss of life and property, and harm to the environment</a:t>
            </a:r>
          </a:p>
        </p:txBody>
      </p:sp>
      <p:pic>
        <p:nvPicPr>
          <p:cNvPr id="5" name="Picture 4" descr="NIMS Cover"/>
          <p:cNvPicPr>
            <a:picLocks noChangeAspect="1"/>
          </p:cNvPicPr>
          <p:nvPr/>
        </p:nvPicPr>
        <p:blipFill>
          <a:blip r:embed="rId3">
            <a:lum bright="12000"/>
          </a:blip>
          <a:stretch>
            <a:fillRect/>
          </a:stretch>
        </p:blipFill>
        <p:spPr>
          <a:xfrm>
            <a:off x="228600" y="1164431"/>
            <a:ext cx="1673225" cy="21653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Maine Title 37-B, Chapter 13  </a:t>
            </a:r>
          </a:p>
        </p:txBody>
      </p:sp>
      <p:sp>
        <p:nvSpPr>
          <p:cNvPr id="4099" name="Rectangle 3"/>
          <p:cNvSpPr>
            <a:spLocks noGrp="1" noChangeArrowheads="1"/>
          </p:cNvSpPr>
          <p:nvPr>
            <p:ph type="body" idx="4294967295"/>
          </p:nvPr>
        </p:nvSpPr>
        <p:spPr>
          <a:xfrm>
            <a:off x="228600" y="1066800"/>
            <a:ext cx="8686800" cy="5562600"/>
          </a:xfrm>
        </p:spPr>
        <p:txBody>
          <a:bodyPr/>
          <a:lstStyle/>
          <a:p>
            <a:pPr marL="609600" indent="-609600" eaLnBrk="1" hangingPunct="1">
              <a:buClr>
                <a:srgbClr val="FFFF00"/>
              </a:buClr>
              <a:defRPr/>
            </a:pPr>
            <a:r>
              <a:rPr lang="en-US" altLang="en-US" sz="2400" b="0" dirty="0">
                <a:solidFill>
                  <a:schemeClr val="tx1"/>
                </a:solidFill>
              </a:rPr>
              <a:t>§783. DISASTER EMERGENCY PLAN</a:t>
            </a:r>
          </a:p>
          <a:p>
            <a:pPr marL="0" indent="0" eaLnBrk="1" hangingPunct="1">
              <a:buClr>
                <a:srgbClr val="FFFF00"/>
              </a:buClr>
              <a:defRPr/>
            </a:pPr>
            <a:r>
              <a:rPr lang="en-US" altLang="en-US" sz="2400" b="0" dirty="0">
                <a:solidFill>
                  <a:schemeClr val="tx1"/>
                </a:solidFill>
              </a:rPr>
              <a:t>Each municipal EMA shall prepare and keep a current disaster emergency plan for the area subject to its jurisdiction. That plan must include:</a:t>
            </a:r>
          </a:p>
          <a:p>
            <a:pPr marL="514350" lvl="1" indent="-342900" eaLnBrk="1" hangingPunct="1">
              <a:buClr>
                <a:schemeClr val="tx1"/>
              </a:buClr>
              <a:buFont typeface="Arial" panose="020B0604020202020204" pitchFamily="34" charset="0"/>
              <a:buChar char="•"/>
              <a:defRPr/>
            </a:pPr>
            <a:r>
              <a:rPr lang="en-US" altLang="en-US" sz="2400" b="0" dirty="0">
                <a:solidFill>
                  <a:schemeClr val="tx1"/>
                </a:solidFill>
              </a:rPr>
              <a:t>Identification of disasters to which the jurisdiction is or may be vulnerable</a:t>
            </a:r>
          </a:p>
          <a:p>
            <a:pPr marL="514350" lvl="1" indent="-342900" eaLnBrk="1" hangingPunct="1">
              <a:buClr>
                <a:schemeClr val="tx1"/>
              </a:buClr>
              <a:buFont typeface="Arial" panose="020B0604020202020204" pitchFamily="34" charset="0"/>
              <a:buChar char="•"/>
              <a:defRPr/>
            </a:pPr>
            <a:r>
              <a:rPr lang="en-US" altLang="en-US" sz="2400" b="0" dirty="0">
                <a:solidFill>
                  <a:schemeClr val="tx1"/>
                </a:solidFill>
              </a:rPr>
              <a:t>Identification of the procedures and operations which will be necessary to prevent or minimize injury and damage</a:t>
            </a:r>
          </a:p>
          <a:p>
            <a:pPr marL="514350" lvl="1" indent="-342900" eaLnBrk="1" hangingPunct="1">
              <a:buClr>
                <a:schemeClr val="tx1"/>
              </a:buClr>
              <a:buFont typeface="Arial" panose="020B0604020202020204" pitchFamily="34" charset="0"/>
              <a:buChar char="•"/>
              <a:defRPr/>
            </a:pPr>
            <a:r>
              <a:rPr lang="en-US" altLang="en-US" sz="2400" b="0" dirty="0">
                <a:solidFill>
                  <a:schemeClr val="tx1"/>
                </a:solidFill>
              </a:rPr>
              <a:t>Identification personnel, equipment and supplies required to implement those procedures and operations </a:t>
            </a:r>
          </a:p>
          <a:p>
            <a:pPr marL="514350" lvl="1" indent="-342900" eaLnBrk="1" hangingPunct="1">
              <a:buClr>
                <a:schemeClr val="tx1"/>
              </a:buClr>
              <a:buFont typeface="Arial" panose="020B0604020202020204" pitchFamily="34" charset="0"/>
              <a:buChar char="•"/>
              <a:defRPr/>
            </a:pPr>
            <a:r>
              <a:rPr lang="en-US" altLang="en-US" sz="2400" b="0" dirty="0">
                <a:solidFill>
                  <a:schemeClr val="tx1"/>
                </a:solidFill>
              </a:rPr>
              <a:t>Recommendations for preparedness measures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95275" y="274638"/>
            <a:ext cx="86010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a:effectLst/>
                <a:latin typeface="+mn-lt"/>
              </a:rPr>
              <a:t>Disaster Plan</a:t>
            </a:r>
          </a:p>
        </p:txBody>
      </p:sp>
      <p:sp>
        <p:nvSpPr>
          <p:cNvPr id="14339" name="Rectangle 3"/>
          <p:cNvSpPr>
            <a:spLocks noGrp="1" noChangeArrowheads="1"/>
          </p:cNvSpPr>
          <p:nvPr>
            <p:ph type="body" idx="1"/>
          </p:nvPr>
        </p:nvSpPr>
        <p:spPr>
          <a:xfrm>
            <a:off x="228600" y="1143000"/>
            <a:ext cx="86868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panose="020B0604020202020204" pitchFamily="34" charset="0"/>
              <a:buChar char="•"/>
            </a:pPr>
            <a:r>
              <a:rPr lang="en-US" altLang="en-US" sz="2400" b="0" dirty="0">
                <a:solidFill>
                  <a:schemeClr val="tx1"/>
                </a:solidFill>
                <a:effectLst/>
              </a:rPr>
              <a:t>Also known as the Emergency Operations Plan (EOP)</a:t>
            </a:r>
          </a:p>
          <a:p>
            <a:pPr marL="342900" indent="-342900">
              <a:buFont typeface="Arial" panose="020B0604020202020204" pitchFamily="34" charset="0"/>
              <a:buChar char="•"/>
            </a:pPr>
            <a:r>
              <a:rPr lang="en-US" altLang="en-US" sz="2400" b="0" dirty="0">
                <a:solidFill>
                  <a:schemeClr val="tx1"/>
                </a:solidFill>
                <a:effectLst/>
              </a:rPr>
              <a:t>This is the municipal document which describes who will do what, when, and with what resources, and by what authority--before, during, and immediately after an emergency</a:t>
            </a:r>
          </a:p>
          <a:p>
            <a:pPr marL="342900" indent="-342900">
              <a:buFont typeface="Arial" panose="020B0604020202020204" pitchFamily="34" charset="0"/>
              <a:buChar char="•"/>
            </a:pPr>
            <a:r>
              <a:rPr lang="en-US" altLang="en-US" sz="2400" b="0" dirty="0">
                <a:solidFill>
                  <a:schemeClr val="tx1"/>
                </a:solidFill>
                <a:effectLst/>
              </a:rPr>
              <a:t>It will guide all members of your emergency response team through a disaster event and hopefully lessen the impacts of the disaster on your community and residents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Maine Title 37-B, Chapter 13 </a:t>
            </a:r>
          </a:p>
        </p:txBody>
      </p:sp>
      <p:sp>
        <p:nvSpPr>
          <p:cNvPr id="4099" name="Rectangle 3"/>
          <p:cNvSpPr>
            <a:spLocks noGrp="1" noChangeArrowheads="1"/>
          </p:cNvSpPr>
          <p:nvPr>
            <p:ph type="body" idx="4294967295"/>
          </p:nvPr>
        </p:nvSpPr>
        <p:spPr>
          <a:xfrm>
            <a:off x="304800" y="1143000"/>
            <a:ext cx="8610600" cy="3962400"/>
          </a:xfrm>
        </p:spPr>
        <p:txBody>
          <a:bodyPr/>
          <a:lstStyle/>
          <a:p>
            <a:pPr eaLnBrk="1" hangingPunct="1">
              <a:buClr>
                <a:srgbClr val="FFFF00"/>
              </a:buClr>
              <a:defRPr/>
            </a:pPr>
            <a:r>
              <a:rPr lang="en-US" altLang="en-US" sz="2400" b="0" dirty="0">
                <a:solidFill>
                  <a:schemeClr val="tx1"/>
                </a:solidFill>
              </a:rPr>
              <a:t>Section 784, Mutual Aid Arrangements</a:t>
            </a:r>
          </a:p>
          <a:p>
            <a:pPr lvl="1" eaLnBrk="1" hangingPunct="1">
              <a:buClr>
                <a:schemeClr val="tx1"/>
              </a:buClr>
              <a:buFont typeface="Arial" panose="020B0604020202020204" pitchFamily="34" charset="0"/>
              <a:buChar char="•"/>
              <a:defRPr/>
            </a:pPr>
            <a:r>
              <a:rPr lang="en-US" altLang="en-US" sz="2400" b="0" dirty="0">
                <a:solidFill>
                  <a:schemeClr val="tx1"/>
                </a:solidFill>
              </a:rPr>
              <a:t>The local EM director has the authority to  develop mutual aid agreements for reciprocal EM aid and assistance in case of a disaster too great to be dealt with unassisted. </a:t>
            </a:r>
          </a:p>
          <a:p>
            <a:pPr marL="114300" lvl="1" indent="0" eaLnBrk="1" hangingPunct="1">
              <a:buClr>
                <a:schemeClr val="tx1"/>
              </a:buClr>
              <a:buNone/>
              <a:defRPr/>
            </a:pPr>
            <a:endParaRPr lang="en-US" altLang="en-US" sz="2400" b="0" dirty="0">
              <a:solidFill>
                <a:schemeClr val="tx1"/>
              </a:solidFill>
            </a:endParaRPr>
          </a:p>
          <a:p>
            <a:pPr lvl="1" eaLnBrk="1" hangingPunct="1">
              <a:spcBef>
                <a:spcPts val="0"/>
              </a:spcBef>
              <a:buClr>
                <a:schemeClr val="tx1"/>
              </a:buClr>
              <a:buFont typeface="Arial" panose="020B0604020202020204" pitchFamily="34" charset="0"/>
              <a:buChar char="•"/>
              <a:defRPr/>
            </a:pPr>
            <a:r>
              <a:rPr lang="en-US" altLang="en-US" sz="2400" b="0" dirty="0">
                <a:solidFill>
                  <a:schemeClr val="tx1"/>
                </a:solidFill>
              </a:rPr>
              <a:t>In time of emergency each local organization for emergency management shall render assistance in accordance with the mutual aid arrangements.</a:t>
            </a:r>
            <a:r>
              <a:rPr lang="en-US" altLang="en-US" sz="24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5275" y="274638"/>
            <a:ext cx="86010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a:effectLst/>
                <a:latin typeface="+mn-lt"/>
              </a:rPr>
              <a:t>Mutual Aid</a:t>
            </a:r>
          </a:p>
        </p:txBody>
      </p:sp>
      <p:sp>
        <p:nvSpPr>
          <p:cNvPr id="17411" name="Rectangle 3"/>
          <p:cNvSpPr>
            <a:spLocks noGrp="1" noChangeArrowheads="1"/>
          </p:cNvSpPr>
          <p:nvPr>
            <p:ph type="body" idx="1"/>
          </p:nvPr>
        </p:nvSpPr>
        <p:spPr>
          <a:xfrm>
            <a:off x="304800" y="1143000"/>
            <a:ext cx="86106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0" dirty="0">
                <a:solidFill>
                  <a:schemeClr val="tx1"/>
                </a:solidFill>
                <a:effectLst/>
              </a:rPr>
              <a:t>Emergency Management Mutual Aid should include:</a:t>
            </a:r>
          </a:p>
          <a:p>
            <a:pPr lvl="1"/>
            <a:r>
              <a:rPr lang="en-US" altLang="en-US" sz="2400" b="0" dirty="0">
                <a:solidFill>
                  <a:schemeClr val="tx1"/>
                </a:solidFill>
                <a:effectLst/>
              </a:rPr>
              <a:t>Other EM programs (County and Municipal)</a:t>
            </a:r>
          </a:p>
          <a:p>
            <a:pPr lvl="1"/>
            <a:r>
              <a:rPr lang="en-US" altLang="en-US" sz="2400" b="0" dirty="0">
                <a:solidFill>
                  <a:schemeClr val="tx1"/>
                </a:solidFill>
                <a:effectLst/>
              </a:rPr>
              <a:t>Other government entities (public works, water, sanitation, general assistance, </a:t>
            </a:r>
            <a:r>
              <a:rPr lang="en-US" altLang="en-US" sz="2400" b="0" dirty="0" err="1">
                <a:solidFill>
                  <a:schemeClr val="tx1"/>
                </a:solidFill>
                <a:effectLst/>
              </a:rPr>
              <a:t>etc</a:t>
            </a:r>
            <a:r>
              <a:rPr lang="en-US" altLang="en-US" sz="2400" b="0" dirty="0">
                <a:solidFill>
                  <a:schemeClr val="tx1"/>
                </a:solidFill>
                <a:effectLst/>
              </a:rPr>
              <a:t>)</a:t>
            </a:r>
          </a:p>
          <a:p>
            <a:pPr lvl="1"/>
            <a:r>
              <a:rPr lang="en-US" altLang="en-US" sz="2400" b="0" dirty="0">
                <a:solidFill>
                  <a:schemeClr val="tx1"/>
                </a:solidFill>
                <a:effectLst/>
              </a:rPr>
              <a:t>Local public organizations (Vets, ATV clubs, </a:t>
            </a:r>
            <a:r>
              <a:rPr lang="en-US" altLang="en-US" sz="2400" b="0" dirty="0" err="1">
                <a:solidFill>
                  <a:schemeClr val="tx1"/>
                </a:solidFill>
                <a:effectLst/>
              </a:rPr>
              <a:t>etc</a:t>
            </a:r>
            <a:r>
              <a:rPr lang="en-US" altLang="en-US" sz="2400" b="0" dirty="0">
                <a:solidFill>
                  <a:schemeClr val="tx1"/>
                </a:solidFill>
                <a:effectLst/>
              </a:rPr>
              <a:t>)</a:t>
            </a:r>
          </a:p>
          <a:p>
            <a:pPr lvl="1"/>
            <a:r>
              <a:rPr lang="en-US" altLang="en-US" sz="2400" b="0" dirty="0">
                <a:solidFill>
                  <a:schemeClr val="tx1"/>
                </a:solidFill>
                <a:effectLst/>
              </a:rPr>
              <a:t>Local Businesses and Contractors</a:t>
            </a:r>
          </a:p>
          <a:p>
            <a:pPr lvl="1"/>
            <a:r>
              <a:rPr lang="en-US" altLang="en-US" sz="2400" b="0" dirty="0">
                <a:solidFill>
                  <a:schemeClr val="tx1"/>
                </a:solidFill>
                <a:effectLst/>
              </a:rPr>
              <a:t>Can provide services, facilities, products, </a:t>
            </a:r>
            <a:r>
              <a:rPr lang="en-US" altLang="en-US" sz="2400" b="0" dirty="0" err="1">
                <a:solidFill>
                  <a:schemeClr val="tx1"/>
                </a:solidFill>
                <a:effectLst/>
              </a:rPr>
              <a:t>etc</a:t>
            </a:r>
            <a:endParaRPr lang="en-US" altLang="en-US" sz="2400" b="0" dirty="0">
              <a:solidFill>
                <a:schemeClr val="tx1"/>
              </a:solidFill>
              <a:effectLst/>
            </a:endParaRPr>
          </a:p>
          <a:p>
            <a:pPr lvl="1"/>
            <a:r>
              <a:rPr lang="en-US" altLang="en-US" sz="2400" b="0" dirty="0">
                <a:solidFill>
                  <a:schemeClr val="tx1"/>
                </a:solidFill>
                <a:effectLst/>
              </a:rPr>
              <a:t>BIG SAVINGS during a disaster!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Maine Title 37-B, Chapter 13 </a:t>
            </a:r>
          </a:p>
        </p:txBody>
      </p:sp>
      <p:sp>
        <p:nvSpPr>
          <p:cNvPr id="4099" name="Rectangle 3"/>
          <p:cNvSpPr>
            <a:spLocks noGrp="1" noChangeArrowheads="1"/>
          </p:cNvSpPr>
          <p:nvPr>
            <p:ph type="body" idx="4294967295"/>
          </p:nvPr>
        </p:nvSpPr>
        <p:spPr>
          <a:xfrm>
            <a:off x="304800" y="1143000"/>
            <a:ext cx="8610600" cy="5410200"/>
          </a:xfrm>
        </p:spPr>
        <p:txBody>
          <a:bodyPr/>
          <a:lstStyle/>
          <a:p>
            <a:pPr eaLnBrk="1" hangingPunct="1">
              <a:lnSpc>
                <a:spcPct val="90000"/>
              </a:lnSpc>
              <a:buClr>
                <a:srgbClr val="FFFF00"/>
              </a:buClr>
              <a:defRPr/>
            </a:pPr>
            <a:r>
              <a:rPr lang="en-US" altLang="en-US" sz="2400" b="0" dirty="0">
                <a:solidFill>
                  <a:schemeClr val="tx1"/>
                </a:solidFill>
              </a:rPr>
              <a:t>Section 784-A, Right to Call for and employ assistance</a:t>
            </a:r>
          </a:p>
          <a:p>
            <a:pPr lvl="1" eaLnBrk="1" hangingPunct="1">
              <a:lnSpc>
                <a:spcPct val="90000"/>
              </a:lnSpc>
              <a:buClr>
                <a:schemeClr val="tx1"/>
              </a:buClr>
              <a:defRPr/>
            </a:pPr>
            <a:r>
              <a:rPr lang="en-US" altLang="en-US" sz="2400" b="0" dirty="0">
                <a:solidFill>
                  <a:schemeClr val="tx1"/>
                </a:solidFill>
              </a:rPr>
              <a:t>Local EMA organizations may employ any person considered necessary to assist with emergency management activities. </a:t>
            </a:r>
          </a:p>
          <a:p>
            <a:pPr lvl="1" eaLnBrk="1" hangingPunct="1">
              <a:lnSpc>
                <a:spcPct val="90000"/>
              </a:lnSpc>
              <a:buClr>
                <a:schemeClr val="tx1"/>
              </a:buClr>
              <a:defRPr/>
            </a:pPr>
            <a:r>
              <a:rPr lang="en-US" altLang="en-US" sz="2400" b="0" dirty="0">
                <a:solidFill>
                  <a:schemeClr val="tx1"/>
                </a:solidFill>
              </a:rPr>
              <a:t>All persons called and employed for assistance shall proceed as directed by the EMA Director. </a:t>
            </a:r>
          </a:p>
          <a:p>
            <a:pPr lvl="1" eaLnBrk="1" hangingPunct="1">
              <a:lnSpc>
                <a:spcPct val="90000"/>
              </a:lnSpc>
              <a:buClr>
                <a:schemeClr val="tx1"/>
              </a:buClr>
              <a:defRPr/>
            </a:pPr>
            <a:r>
              <a:rPr lang="en-US" altLang="en-US" sz="2400" b="0" dirty="0">
                <a:solidFill>
                  <a:schemeClr val="tx1"/>
                </a:solidFill>
              </a:rPr>
              <a:t>Any person called and employed for assistance is deemed to be an employee of the State for purposes of immunity from liability and for purposes of workers' compensation insurance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95275" y="274638"/>
            <a:ext cx="86010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a:effectLst/>
                <a:latin typeface="+mn-lt"/>
              </a:rPr>
              <a:t>Employing Assistance</a:t>
            </a:r>
          </a:p>
        </p:txBody>
      </p:sp>
      <p:sp>
        <p:nvSpPr>
          <p:cNvPr id="19459" name="Rectangle 3"/>
          <p:cNvSpPr>
            <a:spLocks noGrp="1" noChangeArrowheads="1"/>
          </p:cNvSpPr>
          <p:nvPr>
            <p:ph type="body" idx="1"/>
          </p:nvPr>
        </p:nvSpPr>
        <p:spPr>
          <a:xfrm>
            <a:off x="533400" y="1066800"/>
            <a:ext cx="83820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0" dirty="0">
                <a:solidFill>
                  <a:schemeClr val="tx1"/>
                </a:solidFill>
                <a:effectLst/>
              </a:rPr>
              <a:t>The municipal, county and state EM Director’s can accept volunteers to help with the disaster</a:t>
            </a:r>
          </a:p>
          <a:p>
            <a:r>
              <a:rPr lang="en-US" altLang="en-US" sz="2400" b="0" dirty="0">
                <a:solidFill>
                  <a:schemeClr val="tx1"/>
                </a:solidFill>
                <a:effectLst/>
              </a:rPr>
              <a:t>Will be considered “state employees” for liability and worker’s compensation</a:t>
            </a:r>
          </a:p>
          <a:p>
            <a:r>
              <a:rPr lang="en-US" altLang="en-US" sz="2400" b="0" dirty="0">
                <a:solidFill>
                  <a:schemeClr val="tx1"/>
                </a:solidFill>
                <a:effectLst/>
              </a:rPr>
              <a:t>Should “credential” the volunteers</a:t>
            </a:r>
          </a:p>
          <a:p>
            <a:pPr lvl="1"/>
            <a:r>
              <a:rPr lang="en-US" altLang="en-US" sz="2400" b="0" dirty="0">
                <a:solidFill>
                  <a:schemeClr val="tx1"/>
                </a:solidFill>
                <a:effectLst/>
              </a:rPr>
              <a:t>Ensure that they are qualified to do the job</a:t>
            </a:r>
          </a:p>
          <a:p>
            <a:pPr lvl="1"/>
            <a:r>
              <a:rPr lang="en-US" altLang="en-US" sz="2400" b="0" dirty="0">
                <a:solidFill>
                  <a:schemeClr val="tx1"/>
                </a:solidFill>
                <a:effectLst/>
              </a:rPr>
              <a:t>Collect any licenses or certificates as proof</a:t>
            </a:r>
          </a:p>
          <a:p>
            <a:pPr lvl="1"/>
            <a:r>
              <a:rPr lang="en-US" altLang="en-US" sz="2400" b="0" dirty="0">
                <a:solidFill>
                  <a:schemeClr val="tx1"/>
                </a:solidFill>
                <a:effectLst/>
              </a:rPr>
              <a:t>Provide a list of names of volunteers to state (through) as soon as possible before or during the disaster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Maine Title 37-B, Chapter 13 </a:t>
            </a:r>
          </a:p>
        </p:txBody>
      </p:sp>
      <p:sp>
        <p:nvSpPr>
          <p:cNvPr id="4099" name="Rectangle 3"/>
          <p:cNvSpPr>
            <a:spLocks noGrp="1" noChangeArrowheads="1"/>
          </p:cNvSpPr>
          <p:nvPr>
            <p:ph type="body" idx="4294967295"/>
          </p:nvPr>
        </p:nvSpPr>
        <p:spPr>
          <a:xfrm>
            <a:off x="304800" y="1143000"/>
            <a:ext cx="8610600" cy="5410200"/>
          </a:xfrm>
        </p:spPr>
        <p:txBody>
          <a:bodyPr/>
          <a:lstStyle/>
          <a:p>
            <a:pPr eaLnBrk="1" hangingPunct="1">
              <a:buClr>
                <a:srgbClr val="FFFF00"/>
              </a:buClr>
              <a:defRPr/>
            </a:pPr>
            <a:r>
              <a:rPr lang="en-US" altLang="en-US" sz="2400" b="0" dirty="0">
                <a:solidFill>
                  <a:schemeClr val="tx1"/>
                </a:solidFill>
              </a:rPr>
              <a:t>Section 824, Appropriations</a:t>
            </a:r>
          </a:p>
          <a:p>
            <a:pPr lvl="1" eaLnBrk="1" hangingPunct="1">
              <a:buClr>
                <a:schemeClr val="tx1"/>
              </a:buClr>
              <a:defRPr/>
            </a:pPr>
            <a:r>
              <a:rPr lang="en-US" altLang="en-US" sz="2400" b="0" dirty="0">
                <a:solidFill>
                  <a:schemeClr val="tx1"/>
                </a:solidFill>
              </a:rPr>
              <a:t>Each municipality may make appropriations for the payment of expenses of its local EMA in the same manner as for its other ordinary expenses</a:t>
            </a:r>
          </a:p>
          <a:p>
            <a:pPr lvl="1" eaLnBrk="1" hangingPunct="1">
              <a:buClr>
                <a:schemeClr val="tx1"/>
              </a:buClr>
              <a:defRPr/>
            </a:pPr>
            <a:r>
              <a:rPr lang="en-US" altLang="en-US" sz="2400" b="0" dirty="0">
                <a:solidFill>
                  <a:schemeClr val="tx1"/>
                </a:solidFill>
              </a:rPr>
              <a:t>In making those appropriations, the municipality shall specify the amounts and purposes for which the money appropriated may be used by the local EMA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95275" y="274638"/>
            <a:ext cx="86010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a:effectLst/>
                <a:latin typeface="+mn-lt"/>
              </a:rPr>
              <a:t>EMA Appropriations</a:t>
            </a:r>
          </a:p>
        </p:txBody>
      </p:sp>
      <p:sp>
        <p:nvSpPr>
          <p:cNvPr id="23555" name="Rectangle 3"/>
          <p:cNvSpPr>
            <a:spLocks noGrp="1" noChangeArrowheads="1"/>
          </p:cNvSpPr>
          <p:nvPr>
            <p:ph type="body" idx="1"/>
          </p:nvPr>
        </p:nvSpPr>
        <p:spPr>
          <a:xfrm>
            <a:off x="304800" y="1143000"/>
            <a:ext cx="8534400" cy="243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0" dirty="0">
                <a:solidFill>
                  <a:schemeClr val="tx1"/>
                </a:solidFill>
                <a:effectLst/>
              </a:rPr>
              <a:t>Municipalities may provide for a budget for their EM program</a:t>
            </a:r>
          </a:p>
          <a:p>
            <a:pPr lvl="1"/>
            <a:r>
              <a:rPr lang="en-US" altLang="en-US" sz="2400" b="0" dirty="0">
                <a:solidFill>
                  <a:schemeClr val="tx1"/>
                </a:solidFill>
                <a:effectLst/>
              </a:rPr>
              <a:t>EM Director Stipend</a:t>
            </a:r>
          </a:p>
          <a:p>
            <a:pPr lvl="1"/>
            <a:r>
              <a:rPr lang="en-US" altLang="en-US" sz="2400" b="0" dirty="0">
                <a:solidFill>
                  <a:schemeClr val="tx1"/>
                </a:solidFill>
                <a:effectLst/>
              </a:rPr>
              <a:t>Operating Budget</a:t>
            </a:r>
          </a:p>
          <a:p>
            <a:pPr lvl="1"/>
            <a:r>
              <a:rPr lang="en-US" altLang="en-US" sz="2400" b="0" dirty="0">
                <a:solidFill>
                  <a:schemeClr val="tx1"/>
                </a:solidFill>
              </a:rPr>
              <a:t>Disaster Reserves</a:t>
            </a:r>
            <a:endParaRPr lang="en-US" altLang="en-US" sz="2400" b="0" dirty="0">
              <a:solidFill>
                <a:schemeClr val="tx1"/>
              </a:solidFill>
              <a:effectLst/>
            </a:endParaRPr>
          </a:p>
          <a:p>
            <a:r>
              <a:rPr lang="en-US" altLang="en-US" sz="2400" b="0" dirty="0">
                <a:solidFill>
                  <a:schemeClr val="tx1"/>
                </a:solidFill>
                <a:effectLst/>
              </a:rPr>
              <a:t>Not an expensive program</a:t>
            </a:r>
          </a:p>
          <a:p>
            <a:pPr marL="0" indent="0">
              <a:buNone/>
            </a:pPr>
            <a:endParaRPr lang="en-US" altLang="en-US" dirty="0">
              <a:effectLst/>
            </a:endParaRPr>
          </a:p>
        </p:txBody>
      </p:sp>
      <p:sp>
        <p:nvSpPr>
          <p:cNvPr id="2" name="TextBox 1">
            <a:extLst>
              <a:ext uri="{FF2B5EF4-FFF2-40B4-BE49-F238E27FC236}">
                <a16:creationId xmlns:a16="http://schemas.microsoft.com/office/drawing/2014/main" id="{19B05BD3-C7E3-C8CB-E0F1-61009DAD3A16}"/>
              </a:ext>
            </a:extLst>
          </p:cNvPr>
          <p:cNvSpPr txBox="1"/>
          <p:nvPr/>
        </p:nvSpPr>
        <p:spPr>
          <a:xfrm>
            <a:off x="5005541" y="3482141"/>
            <a:ext cx="3890809" cy="3139321"/>
          </a:xfrm>
          <a:prstGeom prst="rect">
            <a:avLst/>
          </a:prstGeom>
          <a:noFill/>
        </p:spPr>
        <p:txBody>
          <a:bodyPr wrap="none" rtlCol="0">
            <a:spAutoFit/>
          </a:bodyPr>
          <a:lstStyle/>
          <a:p>
            <a:r>
              <a:rPr lang="en-US" b="1" dirty="0">
                <a:solidFill>
                  <a:srgbClr val="000000"/>
                </a:solidFill>
                <a:latin typeface="Arial" panose="020B0604020202020204" pitchFamily="34" charset="0"/>
              </a:rPr>
              <a:t>Possible Expenses</a:t>
            </a:r>
            <a:endParaRPr lang="en-US" sz="1800" b="1"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EOC Admin Supplies</a:t>
            </a:r>
          </a:p>
          <a:p>
            <a:r>
              <a:rPr lang="en-US" sz="1800" b="0" i="0" u="none" strike="noStrike" baseline="0" dirty="0">
                <a:solidFill>
                  <a:srgbClr val="000000"/>
                </a:solidFill>
                <a:latin typeface="Arial" panose="020B0604020202020204" pitchFamily="34" charset="0"/>
              </a:rPr>
              <a:t>EOC Phone/Internet</a:t>
            </a:r>
          </a:p>
          <a:p>
            <a:r>
              <a:rPr lang="en-US" sz="1800" b="0" i="0" u="none" strike="noStrike" baseline="0" dirty="0">
                <a:solidFill>
                  <a:srgbClr val="000000"/>
                </a:solidFill>
                <a:latin typeface="Arial" panose="020B0604020202020204" pitchFamily="34" charset="0"/>
              </a:rPr>
              <a:t>First Aid Supplies 	</a:t>
            </a:r>
          </a:p>
          <a:p>
            <a:r>
              <a:rPr lang="en-US" sz="1800" b="0" i="0" u="none" strike="noStrike" baseline="0" dirty="0">
                <a:solidFill>
                  <a:srgbClr val="000000"/>
                </a:solidFill>
                <a:latin typeface="Arial" panose="020B0604020202020204" pitchFamily="34" charset="0"/>
              </a:rPr>
              <a:t>Shelter Supplies	</a:t>
            </a:r>
          </a:p>
          <a:p>
            <a:r>
              <a:rPr lang="en-US" sz="1800" b="0" i="0" u="none" strike="noStrike" baseline="0" dirty="0">
                <a:solidFill>
                  <a:srgbClr val="000000"/>
                </a:solidFill>
                <a:latin typeface="Arial" panose="020B0604020202020204" pitchFamily="34" charset="0"/>
              </a:rPr>
              <a:t>Personal Protective Supplies</a:t>
            </a:r>
          </a:p>
          <a:p>
            <a:r>
              <a:rPr lang="en-US" sz="1800" b="0" i="0" u="none" strike="noStrike" baseline="0" dirty="0">
                <a:solidFill>
                  <a:srgbClr val="000000"/>
                </a:solidFill>
                <a:latin typeface="Arial" panose="020B0604020202020204" pitchFamily="34" charset="0"/>
              </a:rPr>
              <a:t>Training</a:t>
            </a:r>
            <a:r>
              <a:rPr lang="en-US" dirty="0">
                <a:solidFill>
                  <a:srgbClr val="000000"/>
                </a:solidFill>
                <a:latin typeface="Arial" panose="020B0604020202020204" pitchFamily="34" charset="0"/>
              </a:rPr>
              <a:t> Costs</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Public Education materials</a:t>
            </a:r>
          </a:p>
          <a:p>
            <a:r>
              <a:rPr lang="en-US" sz="1800" b="0" i="0" u="none" strike="noStrike" baseline="0" dirty="0">
                <a:solidFill>
                  <a:srgbClr val="000000"/>
                </a:solidFill>
                <a:latin typeface="Arial" panose="020B0604020202020204" pitchFamily="34" charset="0"/>
              </a:rPr>
              <a:t>Stockpiled Food and Water</a:t>
            </a:r>
          </a:p>
          <a:p>
            <a:r>
              <a:rPr lang="en-US" sz="1800" b="0" i="0" u="none" strike="noStrike" baseline="0" dirty="0">
                <a:solidFill>
                  <a:srgbClr val="000000"/>
                </a:solidFill>
                <a:latin typeface="Arial" panose="020B0604020202020204" pitchFamily="34" charset="0"/>
              </a:rPr>
              <a:t>Fuel for equipment</a:t>
            </a:r>
          </a:p>
          <a:p>
            <a:r>
              <a:rPr lang="en-US" sz="1800" b="0" i="0" u="none" strike="noStrike" baseline="0" dirty="0">
                <a:solidFill>
                  <a:srgbClr val="000000"/>
                </a:solidFill>
                <a:latin typeface="Arial" panose="020B0604020202020204" pitchFamily="34" charset="0"/>
              </a:rPr>
              <a:t>Equipment repairs and maintenance</a:t>
            </a:r>
          </a:p>
        </p:txBody>
      </p:sp>
      <p:sp>
        <p:nvSpPr>
          <p:cNvPr id="3" name="TextBox 2">
            <a:extLst>
              <a:ext uri="{FF2B5EF4-FFF2-40B4-BE49-F238E27FC236}">
                <a16:creationId xmlns:a16="http://schemas.microsoft.com/office/drawing/2014/main" id="{22547E3A-D4BB-E58D-2989-6AEA6F599487}"/>
              </a:ext>
            </a:extLst>
          </p:cNvPr>
          <p:cNvSpPr txBox="1"/>
          <p:nvPr/>
        </p:nvSpPr>
        <p:spPr>
          <a:xfrm>
            <a:off x="510994" y="4724400"/>
            <a:ext cx="4288353" cy="1477328"/>
          </a:xfrm>
          <a:prstGeom prst="rect">
            <a:avLst/>
          </a:prstGeom>
          <a:noFill/>
        </p:spPr>
        <p:txBody>
          <a:bodyPr wrap="none" rtlCol="0">
            <a:spAutoFit/>
          </a:bodyPr>
          <a:lstStyle/>
          <a:p>
            <a:r>
              <a:rPr lang="en-US" b="1" dirty="0"/>
              <a:t>Capital Expenses</a:t>
            </a:r>
          </a:p>
          <a:p>
            <a:r>
              <a:rPr lang="en-US" dirty="0"/>
              <a:t>EOC Base Radio + Antenna</a:t>
            </a:r>
          </a:p>
          <a:p>
            <a:r>
              <a:rPr lang="en-US" dirty="0"/>
              <a:t>EOC Computer and multifunction printer</a:t>
            </a:r>
          </a:p>
          <a:p>
            <a:r>
              <a:rPr lang="en-US" dirty="0"/>
              <a:t>EOC White Boards + Maps</a:t>
            </a:r>
          </a:p>
          <a:p>
            <a:r>
              <a:rPr lang="en-US" dirty="0"/>
              <a:t>Portable 2-way Radios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Maine Title 37-B, Chapter 13 </a:t>
            </a:r>
          </a:p>
        </p:txBody>
      </p:sp>
      <p:sp>
        <p:nvSpPr>
          <p:cNvPr id="4099" name="Rectangle 3"/>
          <p:cNvSpPr>
            <a:spLocks noGrp="1" noChangeArrowheads="1"/>
          </p:cNvSpPr>
          <p:nvPr>
            <p:ph type="body" idx="4294967295"/>
          </p:nvPr>
        </p:nvSpPr>
        <p:spPr>
          <a:xfrm>
            <a:off x="304800" y="1143000"/>
            <a:ext cx="8610600" cy="5410200"/>
          </a:xfrm>
        </p:spPr>
        <p:txBody>
          <a:bodyPr/>
          <a:lstStyle/>
          <a:p>
            <a:pPr eaLnBrk="1" hangingPunct="1">
              <a:buClr>
                <a:srgbClr val="FFFF00"/>
              </a:buClr>
              <a:defRPr/>
            </a:pPr>
            <a:r>
              <a:rPr lang="en-US" altLang="en-US" sz="2400" b="0" dirty="0">
                <a:solidFill>
                  <a:schemeClr val="tx1"/>
                </a:solidFill>
              </a:rPr>
              <a:t>Section 831, Utilization of services</a:t>
            </a:r>
          </a:p>
          <a:p>
            <a:pPr lvl="1" eaLnBrk="1" hangingPunct="1">
              <a:buClr>
                <a:schemeClr val="tx1"/>
              </a:buClr>
              <a:defRPr/>
            </a:pPr>
            <a:r>
              <a:rPr lang="en-US" altLang="en-US" sz="2400" b="0" dirty="0">
                <a:solidFill>
                  <a:schemeClr val="tx1"/>
                </a:solidFill>
              </a:rPr>
              <a:t>The executive officers or governing bodies of the political subdivisions of the State shall utilize the services and facilities of existing departments, offices and agencies of their political subdivisions to the maximum extent practicable</a:t>
            </a:r>
          </a:p>
          <a:p>
            <a:pPr lvl="1" eaLnBrk="1" hangingPunct="1">
              <a:buClr>
                <a:schemeClr val="tx1"/>
              </a:buClr>
              <a:defRPr/>
            </a:pPr>
            <a:r>
              <a:rPr lang="en-US" altLang="en-US" sz="2400" b="0" dirty="0">
                <a:solidFill>
                  <a:schemeClr val="tx1"/>
                </a:solidFill>
              </a:rPr>
              <a:t>The officers and personnel of all departments, offices and agencies shall cooperate with and extend their services and facilities to the emergency management organizations of the State upon request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95275" y="274638"/>
            <a:ext cx="8601075"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dirty="0">
                <a:effectLst/>
                <a:latin typeface="+mn-lt"/>
              </a:rPr>
              <a:t>Utilization of Services</a:t>
            </a:r>
          </a:p>
        </p:txBody>
      </p:sp>
      <p:sp>
        <p:nvSpPr>
          <p:cNvPr id="28675" name="Rectangle 3"/>
          <p:cNvSpPr>
            <a:spLocks noGrp="1" noChangeArrowheads="1"/>
          </p:cNvSpPr>
          <p:nvPr>
            <p:ph type="body" idx="1"/>
          </p:nvPr>
        </p:nvSpPr>
        <p:spPr>
          <a:xfrm>
            <a:off x="533400" y="1143000"/>
            <a:ext cx="80010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0" dirty="0">
                <a:solidFill>
                  <a:schemeClr val="tx1"/>
                </a:solidFill>
                <a:effectLst/>
              </a:rPr>
              <a:t>The municipal officers have the authority to require municipal departments and offices to support the response to the disaster event</a:t>
            </a:r>
          </a:p>
          <a:p>
            <a:pPr>
              <a:buFont typeface="Wingdings" panose="05000000000000000000" pitchFamily="2" charset="2"/>
              <a:buNone/>
            </a:pPr>
            <a:endParaRPr lang="en-US" altLang="en-US" sz="2400" b="0" dirty="0">
              <a:solidFill>
                <a:schemeClr val="tx1"/>
              </a:solidFill>
              <a:effectLst/>
            </a:endParaRPr>
          </a:p>
          <a:p>
            <a:r>
              <a:rPr lang="en-US" altLang="en-US" sz="2400" b="0" dirty="0">
                <a:solidFill>
                  <a:schemeClr val="tx1"/>
                </a:solidFill>
                <a:effectLst/>
              </a:rPr>
              <a:t>The municipal departments and offices have the responsibility to assist the emergency management program when requested</a:t>
            </a:r>
          </a:p>
          <a:p>
            <a:endParaRPr lang="en-US" altLang="en-US" sz="2400" b="0" dirty="0">
              <a:solidFill>
                <a:schemeClr val="tx1"/>
              </a:solidFill>
              <a:effectLst/>
            </a:endParaRPr>
          </a:p>
          <a:p>
            <a:r>
              <a:rPr lang="en-US" altLang="en-US" sz="2400" b="0" dirty="0">
                <a:solidFill>
                  <a:schemeClr val="tx1"/>
                </a:solidFill>
                <a:effectLst/>
              </a:rPr>
              <a:t>Example: Staffing the Town EOC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5275" y="274638"/>
            <a:ext cx="8601075" cy="868362"/>
          </a:xfrm>
        </p:spPr>
        <p:txBody>
          <a:bodyPr>
            <a:noAutofit/>
          </a:bodyPr>
          <a:lstStyle/>
          <a:p>
            <a:pPr algn="ctr"/>
            <a:r>
              <a:rPr lang="en-US" sz="3600" dirty="0">
                <a:solidFill>
                  <a:srgbClr val="002F80"/>
                </a:solidFill>
                <a:latin typeface="+mn-lt"/>
              </a:rPr>
              <a:t>Incident Management &amp; Coordination</a:t>
            </a:r>
            <a:br>
              <a:rPr lang="en-US" sz="3600" kern="0" spc="-30" dirty="0">
                <a:solidFill>
                  <a:srgbClr val="002F80"/>
                </a:solidFill>
                <a:latin typeface="Times New Roman"/>
              </a:rPr>
            </a:br>
            <a:endParaRPr lang="en-US" sz="3600" dirty="0"/>
          </a:p>
        </p:txBody>
      </p:sp>
      <p:sp>
        <p:nvSpPr>
          <p:cNvPr id="7" name="Content Placeholder 3"/>
          <p:cNvSpPr txBox="1">
            <a:spLocks noGrp="1"/>
          </p:cNvSpPr>
          <p:nvPr>
            <p:ph idx="1"/>
          </p:nvPr>
        </p:nvSpPr>
        <p:spPr bwMode="auto">
          <a:xfrm>
            <a:off x="628650" y="1143000"/>
            <a:ext cx="7886700" cy="52133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0"/>
              </a:spcBef>
              <a:spcAft>
                <a:spcPts val="60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When disasters occur, response happens at two levels: </a:t>
            </a:r>
          </a:p>
          <a:p>
            <a:pPr lvl="0">
              <a:lnSpc>
                <a:spcPct val="100000"/>
              </a:lnSpc>
              <a:spcBef>
                <a:spcPts val="0"/>
              </a:spcBef>
              <a:spcAft>
                <a:spcPts val="600"/>
              </a:spcAft>
              <a:buClr>
                <a:schemeClr val="tx1"/>
              </a:buClr>
              <a:defRPr/>
            </a:pPr>
            <a:r>
              <a:rPr kumimoji="0" lang="en-US" sz="2400" b="1" i="0" u="none" strike="noStrike" kern="0" cap="none" spc="0" normalizeH="0" baseline="0" noProof="0" dirty="0">
                <a:ln>
                  <a:noFill/>
                </a:ln>
                <a:solidFill>
                  <a:schemeClr val="tx1"/>
                </a:solidFill>
                <a:effectLst/>
                <a:uLnTx/>
                <a:uFillTx/>
                <a:latin typeface="Arial"/>
                <a:ea typeface="ＭＳ Ｐゴシック" charset="-128"/>
              </a:rPr>
              <a:t>Incident Command System (ICS)</a:t>
            </a:r>
            <a:r>
              <a:rPr kumimoji="0" lang="en-US" sz="2400" i="0" u="none" strike="noStrike" kern="0" cap="none" spc="0" normalizeH="0" baseline="0" noProof="0" dirty="0">
                <a:ln>
                  <a:noFill/>
                </a:ln>
                <a:solidFill>
                  <a:schemeClr val="tx1"/>
                </a:solidFill>
                <a:effectLst/>
                <a:uLnTx/>
                <a:uFillTx/>
                <a:latin typeface="Arial"/>
                <a:ea typeface="ＭＳ Ｐゴシック" charset="-128"/>
              </a:rPr>
              <a:t> </a:t>
            </a:r>
            <a:r>
              <a:rPr lang="en-US" sz="2400" kern="0" dirty="0">
                <a:solidFill>
                  <a:schemeClr val="tx1"/>
                </a:solidFill>
                <a:latin typeface="Arial"/>
              </a:rPr>
              <a:t>–</a:t>
            </a:r>
            <a:r>
              <a:rPr kumimoji="0" lang="en-US" sz="2400" i="0" u="none" strike="noStrike" kern="0" cap="none" spc="0" normalizeH="0" baseline="0" noProof="0" dirty="0">
                <a:ln>
                  <a:noFill/>
                </a:ln>
                <a:solidFill>
                  <a:schemeClr val="tx1"/>
                </a:solidFill>
                <a:effectLst/>
                <a:uLnTx/>
                <a:uFillTx/>
                <a:latin typeface="Arial"/>
                <a:ea typeface="ＭＳ Ｐゴシック" charset="-128"/>
              </a:rPr>
              <a:t> </a:t>
            </a:r>
            <a:r>
              <a:rPr kumimoji="0" lang="en-US" sz="2400" b="0" i="0" u="none" strike="noStrike" kern="0" cap="none" spc="0" normalizeH="0" baseline="0" noProof="0" dirty="0">
                <a:ln>
                  <a:noFill/>
                </a:ln>
                <a:solidFill>
                  <a:schemeClr val="tx1"/>
                </a:solidFill>
                <a:effectLst/>
                <a:uLnTx/>
                <a:uFillTx/>
                <a:latin typeface="Arial"/>
                <a:ea typeface="ＭＳ Ｐゴシック" charset="-128"/>
              </a:rPr>
              <a:t>manages tactical activities that aim to stabilize an incident, save lives, and protect property and the environment</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Led by Incident Commander (IC)</a:t>
            </a:r>
          </a:p>
          <a:p>
            <a:pPr lvl="0">
              <a:lnSpc>
                <a:spcPct val="100000"/>
              </a:lnSpc>
              <a:spcBef>
                <a:spcPts val="0"/>
              </a:spcBef>
              <a:spcAft>
                <a:spcPts val="600"/>
              </a:spcAft>
              <a:buClr>
                <a:schemeClr val="tx1"/>
              </a:buClr>
              <a:defRPr/>
            </a:pPr>
            <a:r>
              <a:rPr kumimoji="0" lang="en-US" sz="2400" b="1" i="0" u="none" strike="noStrike" kern="0" cap="none" spc="0" normalizeH="0" baseline="0" noProof="0" dirty="0">
                <a:ln>
                  <a:noFill/>
                </a:ln>
                <a:solidFill>
                  <a:schemeClr val="tx1"/>
                </a:solidFill>
                <a:effectLst/>
                <a:uLnTx/>
                <a:uFillTx/>
                <a:latin typeface="Arial"/>
                <a:ea typeface="ＭＳ Ｐゴシック" charset="-128"/>
              </a:rPr>
              <a:t>Emergency Operations Center (EOC</a:t>
            </a:r>
            <a:r>
              <a:rPr lang="en-US" sz="2400" b="1" kern="0" dirty="0">
                <a:solidFill>
                  <a:schemeClr val="tx1"/>
                </a:solidFill>
                <a:latin typeface="Arial"/>
              </a:rPr>
              <a:t>)</a:t>
            </a:r>
            <a:r>
              <a:rPr lang="en-US" sz="2400" kern="0" dirty="0">
                <a:solidFill>
                  <a:schemeClr val="tx1"/>
                </a:solidFill>
                <a:latin typeface="Arial"/>
              </a:rPr>
              <a:t> – </a:t>
            </a:r>
            <a:r>
              <a:rPr kumimoji="0" lang="en-US" sz="2400" b="0" i="0" u="none" strike="noStrike" kern="0" cap="none" spc="0" normalizeH="0" baseline="0" noProof="0" dirty="0">
                <a:ln>
                  <a:noFill/>
                </a:ln>
                <a:solidFill>
                  <a:schemeClr val="tx1"/>
                </a:solidFill>
                <a:effectLst/>
                <a:uLnTx/>
                <a:uFillTx/>
                <a:latin typeface="Arial"/>
                <a:ea typeface="ＭＳ Ｐゴシック" charset="-128"/>
              </a:rPr>
              <a:t>provides incident support activities, including strategic coordination, resource acquisition, and information gathering</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lang="en-US" sz="2400" b="0" dirty="0">
                <a:solidFill>
                  <a:schemeClr val="tx1"/>
                </a:solidFill>
                <a:latin typeface="Arial"/>
              </a:rPr>
              <a:t>Led by Policy Group</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lang="en-US" sz="2400" b="0" dirty="0">
                <a:solidFill>
                  <a:schemeClr val="tx1"/>
                </a:solidFill>
                <a:latin typeface="Arial"/>
              </a:rPr>
              <a:t>Managed</a:t>
            </a:r>
            <a:r>
              <a:rPr kumimoji="0" lang="en-US" sz="2400" b="0" i="0" u="none" strike="noStrike" kern="0" cap="none" spc="0" normalizeH="0" baseline="0" noProof="0" dirty="0">
                <a:ln>
                  <a:noFill/>
                </a:ln>
                <a:solidFill>
                  <a:schemeClr val="tx1"/>
                </a:solidFill>
                <a:effectLst/>
                <a:uLnTx/>
                <a:uFillTx/>
                <a:latin typeface="Arial"/>
                <a:ea typeface="ＭＳ Ｐゴシック" charset="-128"/>
              </a:rPr>
              <a:t> by EOC manager</a:t>
            </a:r>
          </a:p>
        </p:txBody>
      </p:sp>
    </p:spTree>
    <p:extLst>
      <p:ext uri="{BB962C8B-B14F-4D97-AF65-F5344CB8AC3E}">
        <p14:creationId xmlns:p14="http://schemas.microsoft.com/office/powerpoint/2010/main" val="493987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altLang="en-US" sz="3600" dirty="0">
                <a:solidFill>
                  <a:srgbClr val="002F80"/>
                </a:solidFill>
                <a:latin typeface="+mn-lt"/>
              </a:rPr>
              <a:t>Local Ordinances </a:t>
            </a:r>
          </a:p>
        </p:txBody>
      </p:sp>
      <p:sp>
        <p:nvSpPr>
          <p:cNvPr id="4099" name="Rectangle 3"/>
          <p:cNvSpPr>
            <a:spLocks noGrp="1" noChangeArrowheads="1"/>
          </p:cNvSpPr>
          <p:nvPr>
            <p:ph type="body" idx="4294967295"/>
          </p:nvPr>
        </p:nvSpPr>
        <p:spPr>
          <a:xfrm>
            <a:off x="304800" y="1143000"/>
            <a:ext cx="8610600" cy="5410200"/>
          </a:xfrm>
        </p:spPr>
        <p:txBody>
          <a:bodyPr/>
          <a:lstStyle/>
          <a:p>
            <a:pPr eaLnBrk="1" hangingPunct="1">
              <a:lnSpc>
                <a:spcPct val="90000"/>
              </a:lnSpc>
              <a:buClr>
                <a:schemeClr val="tx1"/>
              </a:buClr>
              <a:buFont typeface="Arial" panose="020B0604020202020204" pitchFamily="34" charset="0"/>
              <a:buChar char="•"/>
              <a:defRPr/>
            </a:pPr>
            <a:r>
              <a:rPr lang="en-US" altLang="en-US" sz="2400" b="0" dirty="0">
                <a:solidFill>
                  <a:schemeClr val="tx1"/>
                </a:solidFill>
              </a:rPr>
              <a:t>Many towns have local ordinances for civil preparedness or emergency management.</a:t>
            </a:r>
          </a:p>
          <a:p>
            <a:pPr marL="0" indent="0" eaLnBrk="1" hangingPunct="1">
              <a:lnSpc>
                <a:spcPct val="90000"/>
              </a:lnSpc>
              <a:buClr>
                <a:schemeClr val="tx1"/>
              </a:buClr>
              <a:defRPr/>
            </a:pPr>
            <a:endParaRPr lang="en-US" altLang="en-US" sz="2400" b="0" dirty="0">
              <a:solidFill>
                <a:schemeClr val="tx1"/>
              </a:solidFill>
            </a:endParaRPr>
          </a:p>
          <a:p>
            <a:pPr eaLnBrk="1" hangingPunct="1">
              <a:lnSpc>
                <a:spcPct val="90000"/>
              </a:lnSpc>
              <a:buClr>
                <a:schemeClr val="tx1"/>
              </a:buClr>
              <a:buFont typeface="Arial" panose="020B0604020202020204" pitchFamily="34" charset="0"/>
              <a:buChar char="•"/>
              <a:defRPr/>
            </a:pPr>
            <a:r>
              <a:rPr lang="en-US" altLang="en-US" sz="2400" b="0" dirty="0">
                <a:solidFill>
                  <a:schemeClr val="tx1"/>
                </a:solidFill>
              </a:rPr>
              <a:t>Local officials should be aware of the responsibilities and authorities listed in their local ordinance.</a:t>
            </a:r>
          </a:p>
          <a:p>
            <a:pPr eaLnBrk="1" hangingPunct="1">
              <a:lnSpc>
                <a:spcPct val="90000"/>
              </a:lnSpc>
              <a:buClr>
                <a:schemeClr val="tx1"/>
              </a:buClr>
              <a:buFont typeface="Arial" panose="020B0604020202020204" pitchFamily="34" charset="0"/>
              <a:buChar char="•"/>
              <a:defRPr/>
            </a:pPr>
            <a:endParaRPr lang="en-US" altLang="en-US" sz="2400" b="0" dirty="0">
              <a:solidFill>
                <a:schemeClr val="tx1"/>
              </a:solidFill>
            </a:endParaRPr>
          </a:p>
          <a:p>
            <a:pPr eaLnBrk="1" hangingPunct="1">
              <a:lnSpc>
                <a:spcPct val="90000"/>
              </a:lnSpc>
              <a:buClr>
                <a:schemeClr val="tx1"/>
              </a:buClr>
              <a:buFont typeface="Arial" panose="020B0604020202020204" pitchFamily="34" charset="0"/>
              <a:buChar char="•"/>
              <a:defRPr/>
            </a:pPr>
            <a:r>
              <a:rPr lang="en-US" altLang="en-US" sz="2400" b="0" dirty="0">
                <a:solidFill>
                  <a:schemeClr val="tx1"/>
                </a:solidFill>
              </a:rPr>
              <a:t>If a town does not have such an ordinance, it might be wise to have one to ensure that the disaster response has fewer conflicts and gaps.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Check Plans, Policies, and Laws</a:t>
            </a:r>
          </a:p>
        </p:txBody>
      </p:sp>
      <p:sp>
        <p:nvSpPr>
          <p:cNvPr id="86019" name="Rectangle 3"/>
          <p:cNvSpPr>
            <a:spLocks noGrp="1" noChangeArrowheads="1"/>
          </p:cNvSpPr>
          <p:nvPr>
            <p:ph idx="1"/>
          </p:nvPr>
        </p:nvSpPr>
        <p:spPr>
          <a:xfrm>
            <a:off x="457200" y="1066800"/>
            <a:ext cx="5089525" cy="4525963"/>
          </a:xfrm>
        </p:spPr>
        <p:txBody>
          <a:bodyPr/>
          <a:lstStyle/>
          <a:p>
            <a:pPr eaLnBrk="1" hangingPunct="1"/>
            <a:r>
              <a:rPr lang="en-US" sz="2400" b="0" dirty="0">
                <a:solidFill>
                  <a:schemeClr val="tx1"/>
                </a:solidFill>
              </a:rPr>
              <a:t>Do your community’s plans, policies, and ordinances:</a:t>
            </a:r>
          </a:p>
          <a:p>
            <a:pPr lvl="1" eaLnBrk="1" hangingPunct="1"/>
            <a:r>
              <a:rPr sz="2400" b="0" dirty="0">
                <a:solidFill>
                  <a:schemeClr val="tx1"/>
                </a:solidFill>
              </a:rPr>
              <a:t>Integrate with NIMS?</a:t>
            </a:r>
          </a:p>
          <a:p>
            <a:pPr lvl="1" eaLnBrk="1" hangingPunct="1"/>
            <a:r>
              <a:rPr sz="2400" b="0" dirty="0">
                <a:solidFill>
                  <a:schemeClr val="tx1"/>
                </a:solidFill>
              </a:rPr>
              <a:t>Cover all-hazards?</a:t>
            </a:r>
          </a:p>
          <a:p>
            <a:pPr lvl="1" eaLnBrk="1" hangingPunct="1"/>
            <a:r>
              <a:rPr sz="2400" b="0" dirty="0">
                <a:solidFill>
                  <a:schemeClr val="tx1"/>
                </a:solidFill>
              </a:rPr>
              <a:t>Include delegations of </a:t>
            </a:r>
            <a:br>
              <a:rPr sz="2400" b="0" dirty="0">
                <a:solidFill>
                  <a:schemeClr val="tx1"/>
                </a:solidFill>
              </a:rPr>
            </a:br>
            <a:r>
              <a:rPr sz="2400" b="0" dirty="0">
                <a:solidFill>
                  <a:schemeClr val="tx1"/>
                </a:solidFill>
              </a:rPr>
              <a:t>authority?</a:t>
            </a:r>
          </a:p>
          <a:p>
            <a:pPr lvl="1" eaLnBrk="1" hangingPunct="1"/>
            <a:r>
              <a:rPr lang="en-US" sz="2400" b="0" dirty="0">
                <a:solidFill>
                  <a:schemeClr val="tx1"/>
                </a:solidFill>
              </a:rPr>
              <a:t>Assign Roles and Responsibilities?</a:t>
            </a:r>
            <a:endParaRPr sz="2400" b="0" dirty="0">
              <a:solidFill>
                <a:schemeClr val="tx1"/>
              </a:solidFill>
            </a:endParaRPr>
          </a:p>
        </p:txBody>
      </p:sp>
      <p:pic>
        <p:nvPicPr>
          <p:cNvPr id="5" name="Picture 4" descr="Photo of agency personnel reviewing a detailed map and preparedness plan"/>
          <p:cNvPicPr>
            <a:picLocks noChangeAspect="1"/>
          </p:cNvPicPr>
          <p:nvPr/>
        </p:nvPicPr>
        <p:blipFill>
          <a:blip r:embed="rId3">
            <a:lum bright="10000"/>
          </a:blip>
          <a:stretch>
            <a:fillRect/>
          </a:stretch>
        </p:blipFill>
        <p:spPr>
          <a:xfrm>
            <a:off x="5638800" y="1143000"/>
            <a:ext cx="3165475" cy="35814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spect="1" noChangeArrowheads="1"/>
          </p:cNvSpPr>
          <p:nvPr>
            <p:ph type="title"/>
          </p:nvPr>
        </p:nvSpPr>
        <p:spPr>
          <a:xfrm>
            <a:off x="271462" y="304800"/>
            <a:ext cx="8601075" cy="1344612"/>
          </a:xfrm>
        </p:spPr>
        <p:txBody>
          <a:bodyPr/>
          <a:lstStyle/>
          <a:p>
            <a:pPr eaLnBrk="1" hangingPunct="1"/>
            <a:r>
              <a:rPr lang="en-US" sz="3600" dirty="0">
                <a:latin typeface="+mn-lt"/>
              </a:rPr>
              <a:t>Establish Communications and Information Systems</a:t>
            </a:r>
          </a:p>
        </p:txBody>
      </p:sp>
      <p:sp>
        <p:nvSpPr>
          <p:cNvPr id="88067" name="Rectangle 3"/>
          <p:cNvSpPr>
            <a:spLocks noGrp="1" noChangeArrowheads="1"/>
          </p:cNvSpPr>
          <p:nvPr>
            <p:ph idx="1"/>
          </p:nvPr>
        </p:nvSpPr>
        <p:spPr>
          <a:xfrm>
            <a:off x="271463" y="1752600"/>
            <a:ext cx="8601074" cy="3840163"/>
          </a:xfrm>
        </p:spPr>
        <p:txBody>
          <a:bodyPr/>
          <a:lstStyle/>
          <a:p>
            <a:pPr lvl="1" eaLnBrk="1" hangingPunct="1"/>
            <a:r>
              <a:rPr sz="2400" b="0" dirty="0">
                <a:solidFill>
                  <a:schemeClr val="tx1"/>
                </a:solidFill>
              </a:rPr>
              <a:t>Do you have procedures for:</a:t>
            </a:r>
          </a:p>
          <a:p>
            <a:pPr lvl="2" indent="-331788" eaLnBrk="1" hangingPunct="1"/>
            <a:r>
              <a:rPr sz="2400" b="0" dirty="0">
                <a:solidFill>
                  <a:schemeClr val="tx1"/>
                </a:solidFill>
              </a:rPr>
              <a:t>Disseminating warnings to residents?</a:t>
            </a:r>
          </a:p>
          <a:p>
            <a:pPr lvl="2" indent="-331788" eaLnBrk="1" hangingPunct="1"/>
            <a:r>
              <a:rPr sz="2400" b="0" dirty="0">
                <a:solidFill>
                  <a:schemeClr val="tx1"/>
                </a:solidFill>
              </a:rPr>
              <a:t>Communicating operational decisions?</a:t>
            </a:r>
          </a:p>
          <a:p>
            <a:pPr lvl="2" indent="-331788" eaLnBrk="1" hangingPunct="1"/>
            <a:r>
              <a:rPr sz="2400" b="0" dirty="0">
                <a:solidFill>
                  <a:schemeClr val="tx1"/>
                </a:solidFill>
              </a:rPr>
              <a:t>Developing and maintaining situation awareness?</a:t>
            </a:r>
          </a:p>
          <a:p>
            <a:pPr lvl="1" eaLnBrk="1" hangingPunct="1"/>
            <a:r>
              <a:rPr sz="2400" b="0" dirty="0">
                <a:solidFill>
                  <a:schemeClr val="tx1"/>
                </a:solidFill>
              </a:rPr>
              <a:t>Can responders from different departments (e.g., fire, police, public works) or mutual aid partners communicate with one another?</a:t>
            </a:r>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spect="1" noChangeArrowheads="1"/>
          </p:cNvSpPr>
          <p:nvPr>
            <p:ph type="title"/>
          </p:nvPr>
        </p:nvSpPr>
        <p:spPr>
          <a:xfrm>
            <a:off x="295275" y="252413"/>
            <a:ext cx="8601075" cy="868362"/>
          </a:xfrm>
        </p:spPr>
        <p:txBody>
          <a:bodyPr/>
          <a:lstStyle/>
          <a:p>
            <a:pPr eaLnBrk="1" hangingPunct="1"/>
            <a:r>
              <a:rPr lang="en-US" sz="3600" dirty="0">
                <a:latin typeface="+mn-lt"/>
              </a:rPr>
              <a:t>Training, Credentialing, &amp; Exercising</a:t>
            </a:r>
          </a:p>
        </p:txBody>
      </p:sp>
      <p:sp>
        <p:nvSpPr>
          <p:cNvPr id="89091" name="Rectangle 3"/>
          <p:cNvSpPr>
            <a:spLocks noGrp="1" noChangeArrowheads="1"/>
          </p:cNvSpPr>
          <p:nvPr>
            <p:ph idx="1"/>
          </p:nvPr>
        </p:nvSpPr>
        <p:spPr>
          <a:xfrm>
            <a:off x="3533775" y="1143000"/>
            <a:ext cx="5410200" cy="4525963"/>
          </a:xfrm>
        </p:spPr>
        <p:txBody>
          <a:bodyPr/>
          <a:lstStyle/>
          <a:p>
            <a:pPr lvl="1" eaLnBrk="1" hangingPunct="1">
              <a:spcBef>
                <a:spcPct val="70000"/>
              </a:spcBef>
            </a:pPr>
            <a:r>
              <a:rPr sz="2400" b="0" dirty="0">
                <a:solidFill>
                  <a:schemeClr val="tx1"/>
                </a:solidFill>
              </a:rPr>
              <a:t>Can you verify that personnel meet established professional standards for:</a:t>
            </a:r>
          </a:p>
          <a:p>
            <a:pPr lvl="2" indent="-331788" eaLnBrk="1" hangingPunct="1">
              <a:spcBef>
                <a:spcPct val="10000"/>
              </a:spcBef>
            </a:pPr>
            <a:r>
              <a:rPr sz="2400" b="0" dirty="0">
                <a:solidFill>
                  <a:schemeClr val="tx1"/>
                </a:solidFill>
              </a:rPr>
              <a:t>Training</a:t>
            </a:r>
          </a:p>
          <a:p>
            <a:pPr lvl="2" indent="-331788" eaLnBrk="1" hangingPunct="1">
              <a:spcBef>
                <a:spcPct val="10000"/>
              </a:spcBef>
            </a:pPr>
            <a:r>
              <a:rPr sz="2400" b="0" dirty="0">
                <a:solidFill>
                  <a:schemeClr val="tx1"/>
                </a:solidFill>
              </a:rPr>
              <a:t>Performance</a:t>
            </a:r>
          </a:p>
          <a:p>
            <a:pPr lvl="1" eaLnBrk="1" hangingPunct="1">
              <a:spcBef>
                <a:spcPct val="70000"/>
              </a:spcBef>
            </a:pPr>
            <a:r>
              <a:rPr sz="2400" b="0" dirty="0">
                <a:solidFill>
                  <a:schemeClr val="tx1"/>
                </a:solidFill>
              </a:rPr>
              <a:t>When was the last tabletop or functional exercise that practiced command and coordination functions?</a:t>
            </a:r>
            <a:r>
              <a:rPr lang="en-US" sz="2400" b="0" dirty="0">
                <a:solidFill>
                  <a:schemeClr val="tx1"/>
                </a:solidFill>
              </a:rPr>
              <a:t> </a:t>
            </a:r>
            <a:r>
              <a:rPr sz="2400" b="0" dirty="0">
                <a:solidFill>
                  <a:schemeClr val="tx1"/>
                </a:solidFill>
              </a:rPr>
              <a:t>Did you participate in that exercise?</a:t>
            </a:r>
          </a:p>
        </p:txBody>
      </p:sp>
      <p:pic>
        <p:nvPicPr>
          <p:cNvPr id="6" name="Picture 5" descr="Photo of officials participating in a disaster exercise using a computer"/>
          <p:cNvPicPr>
            <a:picLocks noChangeAspect="1"/>
          </p:cNvPicPr>
          <p:nvPr/>
        </p:nvPicPr>
        <p:blipFill>
          <a:blip r:embed="rId3">
            <a:lum bright="10000"/>
          </a:blip>
          <a:srcRect/>
          <a:stretch>
            <a:fillRect/>
          </a:stretch>
        </p:blipFill>
        <p:spPr>
          <a:xfrm>
            <a:off x="533400" y="1295400"/>
            <a:ext cx="2925763" cy="36576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7886700" cy="861238"/>
          </a:xfrm>
        </p:spPr>
        <p:txBody>
          <a:bodyPr>
            <a:normAutofit fontScale="90000"/>
          </a:bodyPr>
          <a:lstStyle/>
          <a:p>
            <a:r>
              <a:rPr lang="en-US" sz="4000" kern="0" dirty="0">
                <a:solidFill>
                  <a:srgbClr val="002F80"/>
                </a:solidFill>
                <a:latin typeface="+mn-lt"/>
              </a:rPr>
              <a:t>EOC Po</a:t>
            </a:r>
            <a:r>
              <a:rPr lang="en-US" sz="4000" kern="0" dirty="0">
                <a:solidFill>
                  <a:srgbClr val="002F80"/>
                </a:solidFill>
                <a:latin typeface="+mn-lt"/>
                <a:ea typeface="ＭＳ Ｐゴシック" charset="-128"/>
              </a:rPr>
              <a:t>licy Group</a:t>
            </a:r>
            <a:br>
              <a:rPr lang="en-US" kern="0" dirty="0">
                <a:solidFill>
                  <a:srgbClr val="002F80"/>
                </a:solidFill>
                <a:latin typeface="Times New Roman"/>
                <a:ea typeface="ＭＳ Ｐゴシック" charset="-128"/>
              </a:rPr>
            </a:br>
            <a:br>
              <a:rPr lang="en-US" kern="0" dirty="0">
                <a:solidFill>
                  <a:srgbClr val="002F80"/>
                </a:solidFill>
                <a:latin typeface="Times New Roman"/>
              </a:rPr>
            </a:br>
            <a:br>
              <a:rPr lang="en-US" kern="0" dirty="0">
                <a:solidFill>
                  <a:srgbClr val="002F80"/>
                </a:solidFill>
                <a:latin typeface="Times New Roman"/>
              </a:rPr>
            </a:br>
            <a:endParaRPr lang="en-US" dirty="0"/>
          </a:p>
        </p:txBody>
      </p:sp>
      <p:sp>
        <p:nvSpPr>
          <p:cNvPr id="7" name="Content Placeholder 2">
            <a:extLst>
              <a:ext uri="{FF2B5EF4-FFF2-40B4-BE49-F238E27FC236}">
                <a16:creationId xmlns:a16="http://schemas.microsoft.com/office/drawing/2014/main" id="{44343297-E5E9-4419-8B11-60731D062E37}"/>
              </a:ext>
            </a:extLst>
          </p:cNvPr>
          <p:cNvSpPr txBox="1">
            <a:spLocks noGrp="1"/>
          </p:cNvSpPr>
          <p:nvPr>
            <p:ph idx="1"/>
          </p:nvPr>
        </p:nvSpPr>
        <p:spPr bwMode="auto">
          <a:xfrm>
            <a:off x="647700" y="1089838"/>
            <a:ext cx="7886700" cy="41490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1200"/>
              </a:spcBef>
              <a:spcAft>
                <a:spcPct val="0"/>
              </a:spcAft>
              <a:buClr>
                <a:schemeClr val="tx1"/>
              </a:buClr>
              <a:buSzTx/>
              <a:buNone/>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The Policy Group is made up of the Elected Officials:</a:t>
            </a:r>
          </a:p>
          <a:p>
            <a:pPr marR="0" lvl="1" algn="l" defTabSz="914400" rtl="0" eaLnBrk="1" fontAlgn="base" latinLnBrk="0" hangingPunct="1">
              <a:lnSpc>
                <a:spcPct val="100000"/>
              </a:lnSpc>
              <a:spcBef>
                <a:spcPts val="600"/>
              </a:spcBef>
              <a:spcAft>
                <a:spcPct val="0"/>
              </a:spcAft>
              <a:buClr>
                <a:schemeClr val="tx1"/>
              </a:buClr>
              <a:buSzTx/>
              <a:buFont typeface="Wingdings" panose="05000000000000000000" pitchFamily="2" charset="2"/>
              <a:buChar char="§"/>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Serves as a policy-level body during incidents</a:t>
            </a:r>
          </a:p>
          <a:p>
            <a:pPr marR="0" lvl="1" algn="l" defTabSz="914400" rtl="0" eaLnBrk="1" fontAlgn="base" latinLnBrk="0" hangingPunct="1">
              <a:lnSpc>
                <a:spcPct val="100000"/>
              </a:lnSpc>
              <a:spcBef>
                <a:spcPts val="600"/>
              </a:spcBef>
              <a:spcAft>
                <a:spcPct val="0"/>
              </a:spcAft>
              <a:buClr>
                <a:schemeClr val="tx1"/>
              </a:buClr>
              <a:buSzTx/>
              <a:buFont typeface="Wingdings" panose="05000000000000000000" pitchFamily="2" charset="2"/>
              <a:buChar char="§"/>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Supports resource prioritization and allocation</a:t>
            </a:r>
          </a:p>
          <a:p>
            <a:pPr marR="0" lvl="1" algn="l" defTabSz="914400" rtl="0" eaLnBrk="1" fontAlgn="base" latinLnBrk="0" hangingPunct="1">
              <a:lnSpc>
                <a:spcPct val="100000"/>
              </a:lnSpc>
              <a:spcBef>
                <a:spcPts val="600"/>
              </a:spcBef>
              <a:spcAft>
                <a:spcPct val="0"/>
              </a:spcAft>
              <a:buClr>
                <a:schemeClr val="tx1"/>
              </a:buClr>
              <a:buSzTx/>
              <a:buFont typeface="Wingdings" panose="05000000000000000000" pitchFamily="2" charset="2"/>
              <a:buChar char="§"/>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Enables decision-making among elected and appointed officials</a:t>
            </a:r>
          </a:p>
          <a:p>
            <a:pPr marL="0" marR="0" lvl="0" indent="0" algn="l" defTabSz="914400" rtl="0" eaLnBrk="1" fontAlgn="base" latinLnBrk="0" hangingPunct="1">
              <a:lnSpc>
                <a:spcPct val="100000"/>
              </a:lnSpc>
              <a:spcBef>
                <a:spcPts val="1200"/>
              </a:spcBef>
              <a:spcAft>
                <a:spcPct val="0"/>
              </a:spcAft>
              <a:buClr>
                <a:schemeClr val="tx1"/>
              </a:buClr>
              <a:buSzTx/>
              <a:buNone/>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Membership includes:</a:t>
            </a:r>
          </a:p>
          <a:p>
            <a:pPr lvl="1" indent="-228600">
              <a:spcBef>
                <a:spcPts val="1200"/>
              </a:spcBef>
              <a:buClr>
                <a:schemeClr val="tx1"/>
              </a:buClr>
              <a:buFont typeface="Wingdings" pitchFamily="2" charset="2"/>
              <a:buChar char="§"/>
              <a:defRPr/>
            </a:pPr>
            <a:r>
              <a:rPr lang="en-US" sz="2400" b="0" dirty="0">
                <a:solidFill>
                  <a:schemeClr val="tx1"/>
                </a:solidFill>
                <a:latin typeface="Arial"/>
              </a:rPr>
              <a:t>Town Selectpersons/Councilors</a:t>
            </a:r>
            <a:r>
              <a:rPr kumimoji="0" lang="en-US" sz="2400" b="0" i="0" u="none" strike="noStrike" kern="0" cap="none" spc="0" normalizeH="0" baseline="0" noProof="0" dirty="0">
                <a:ln>
                  <a:noFill/>
                </a:ln>
                <a:solidFill>
                  <a:schemeClr val="tx1"/>
                </a:solidFill>
                <a:effectLst/>
                <a:uLnTx/>
                <a:uFillTx/>
                <a:latin typeface="Arial"/>
                <a:ea typeface="ＭＳ Ｐゴシック" charset="-128"/>
              </a:rPr>
              <a:t> </a:t>
            </a:r>
            <a:endParaRPr lang="en-US" sz="2400" b="0" dirty="0">
              <a:solidFill>
                <a:schemeClr val="tx1"/>
              </a:solidFill>
              <a:latin typeface="Arial"/>
            </a:endParaRPr>
          </a:p>
          <a:p>
            <a:pPr lvl="1" indent="-228600">
              <a:spcBef>
                <a:spcPts val="1200"/>
              </a:spcBef>
              <a:buClr>
                <a:schemeClr val="tx1"/>
              </a:buClr>
              <a:buFont typeface="Wingdings" pitchFamily="2" charset="2"/>
              <a:buChar char="§"/>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County Commissioners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endParaRPr kumimoji="0" lang="en-US" sz="1800" b="0" i="0" u="none" strike="noStrike" kern="0" cap="none" spc="0" normalizeH="0" baseline="0" noProof="0" dirty="0">
              <a:ln>
                <a:noFill/>
              </a:ln>
              <a:solidFill>
                <a:srgbClr val="363636"/>
              </a:solidFill>
              <a:effectLst/>
              <a:uLnTx/>
              <a:uFillTx/>
              <a:latin typeface="Arial"/>
              <a:ea typeface="ＭＳ Ｐゴシック" charset="-128"/>
            </a:endParaRPr>
          </a:p>
        </p:txBody>
      </p:sp>
    </p:spTree>
    <p:extLst>
      <p:ext uri="{BB962C8B-B14F-4D97-AF65-F5344CB8AC3E}">
        <p14:creationId xmlns:p14="http://schemas.microsoft.com/office/powerpoint/2010/main" val="3053124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5275" y="274638"/>
            <a:ext cx="8601075" cy="868362"/>
          </a:xfrm>
        </p:spPr>
        <p:txBody>
          <a:bodyPr>
            <a:noAutofit/>
          </a:bodyPr>
          <a:lstStyle/>
          <a:p>
            <a:r>
              <a:rPr lang="en-US" sz="3600" dirty="0">
                <a:solidFill>
                  <a:srgbClr val="002F80"/>
                </a:solidFill>
                <a:latin typeface="+mn-lt"/>
              </a:rPr>
              <a:t>Recovery</a:t>
            </a:r>
            <a:br>
              <a:rPr lang="en-US" sz="3600" kern="0" dirty="0">
                <a:solidFill>
                  <a:srgbClr val="002F80"/>
                </a:solidFill>
                <a:latin typeface="Times New Roman"/>
                <a:ea typeface="ＭＳ Ｐゴシック" charset="-128"/>
              </a:rPr>
            </a:br>
            <a:endParaRPr lang="en-US" sz="3600" dirty="0"/>
          </a:p>
        </p:txBody>
      </p:sp>
      <p:sp>
        <p:nvSpPr>
          <p:cNvPr id="8" name="Content Placeholder 2"/>
          <p:cNvSpPr>
            <a:spLocks noGrp="1"/>
          </p:cNvSpPr>
          <p:nvPr>
            <p:ph idx="1"/>
          </p:nvPr>
        </p:nvSpPr>
        <p:spPr>
          <a:xfrm>
            <a:off x="295275" y="1066800"/>
            <a:ext cx="8553450" cy="4652963"/>
          </a:xfrm>
        </p:spPr>
        <p:txBody>
          <a:bodyPr/>
          <a:lstStyle/>
          <a:p>
            <a:pPr marL="342900" lvl="0" indent="-342900" fontAlgn="base">
              <a:lnSpc>
                <a:spcPct val="100000"/>
              </a:lnSpc>
              <a:spcBef>
                <a:spcPts val="0"/>
              </a:spcBef>
              <a:spcAft>
                <a:spcPts val="600"/>
              </a:spcAft>
              <a:buClr>
                <a:schemeClr val="tx1"/>
              </a:buClr>
              <a:buFont typeface="Arial" panose="020B0604020202020204" pitchFamily="34" charset="0"/>
              <a:buChar char="•"/>
              <a:defRPr/>
            </a:pPr>
            <a:r>
              <a:rPr lang="en-US" sz="2400" b="0" kern="0" dirty="0">
                <a:solidFill>
                  <a:schemeClr val="tx1"/>
                </a:solidFill>
                <a:latin typeface="Arial"/>
                <a:ea typeface="ＭＳ Ｐゴシック" charset="-128"/>
              </a:rPr>
              <a:t>Recovery focuses on the timely restoration, strengthening, and revitalization of communities affected by a catastrophic incident.</a:t>
            </a:r>
          </a:p>
          <a:p>
            <a:pPr marL="342900" lvl="0" indent="-342900" fontAlgn="base">
              <a:lnSpc>
                <a:spcPct val="100000"/>
              </a:lnSpc>
              <a:spcBef>
                <a:spcPts val="0"/>
              </a:spcBef>
              <a:spcAft>
                <a:spcPts val="600"/>
              </a:spcAft>
              <a:buClr>
                <a:schemeClr val="tx1"/>
              </a:buClr>
              <a:buFont typeface="Arial" panose="020B0604020202020204" pitchFamily="34" charset="0"/>
              <a:buChar char="•"/>
              <a:defRPr/>
            </a:pPr>
            <a:r>
              <a:rPr lang="en-US" sz="2400" b="0" kern="0" dirty="0">
                <a:solidFill>
                  <a:schemeClr val="tx1"/>
                </a:solidFill>
                <a:latin typeface="Arial"/>
                <a:ea typeface="ＭＳ Ｐゴシック" charset="-128"/>
                <a:cs typeface="Arial" panose="020B0604020202020204" pitchFamily="34" charset="0"/>
              </a:rPr>
              <a:t>FEMA’s Public Assistance (PA) grants program provides Federal assistance to government organizations and some private nonprofit organizations following a presidential disaster declaration. </a:t>
            </a:r>
          </a:p>
          <a:p>
            <a:pPr marL="342900" lvl="0" indent="-342900" fontAlgn="base">
              <a:lnSpc>
                <a:spcPct val="100000"/>
              </a:lnSpc>
              <a:spcBef>
                <a:spcPts val="0"/>
              </a:spcBef>
              <a:spcAft>
                <a:spcPts val="600"/>
              </a:spcAft>
              <a:buClr>
                <a:schemeClr val="tx1"/>
              </a:buClr>
              <a:buFont typeface="Arial" panose="020B0604020202020204" pitchFamily="34" charset="0"/>
              <a:buChar char="•"/>
              <a:defRPr/>
            </a:pPr>
            <a:r>
              <a:rPr lang="en-US" sz="2400" b="0" kern="0" dirty="0">
                <a:solidFill>
                  <a:schemeClr val="tx1"/>
                </a:solidFill>
                <a:latin typeface="Arial"/>
                <a:ea typeface="ＭＳ Ｐゴシック" charset="-128"/>
                <a:cs typeface="Arial" panose="020B0604020202020204" pitchFamily="34" charset="0"/>
              </a:rPr>
              <a:t>The Federal share of assistance is 75 percent of the eligible cost. The State picks up 15% and the Town covers 10%. </a:t>
            </a:r>
            <a:endParaRPr lang="en-US" sz="2400" b="0" dirty="0">
              <a:solidFill>
                <a:schemeClr val="tx1"/>
              </a:solidFill>
              <a:latin typeface="Arial" panose="020B0604020202020204" pitchFamily="34" charset="0"/>
              <a:cs typeface="Arial" panose="020B0604020202020204" pitchFamily="34" charset="0"/>
            </a:endParaRPr>
          </a:p>
          <a:p>
            <a:pPr lvl="0" fontAlgn="base">
              <a:lnSpc>
                <a:spcPct val="100000"/>
              </a:lnSpc>
              <a:spcBef>
                <a:spcPts val="0"/>
              </a:spcBef>
              <a:spcAft>
                <a:spcPts val="600"/>
              </a:spcAft>
              <a:buClr>
                <a:schemeClr val="tx1"/>
              </a:buClr>
              <a:buFont typeface="Wingdings" pitchFamily="2" charset="2"/>
              <a:buChar char="§"/>
              <a:defRPr/>
            </a:pPr>
            <a:endParaRPr lang="en-US" sz="1800" kern="0" dirty="0">
              <a:latin typeface="Arial"/>
              <a:ea typeface="ＭＳ Ｐゴシック" charset="-128"/>
            </a:endParaRPr>
          </a:p>
        </p:txBody>
      </p:sp>
    </p:spTree>
    <p:extLst>
      <p:ext uri="{BB962C8B-B14F-4D97-AF65-F5344CB8AC3E}">
        <p14:creationId xmlns:p14="http://schemas.microsoft.com/office/powerpoint/2010/main" val="348838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39C7CFA8-9A43-49EE-1DC1-9A11478354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6482" y="1371600"/>
            <a:ext cx="8819611" cy="4953000"/>
          </a:xfrm>
          <a:prstGeom prst="rect">
            <a:avLst/>
          </a:prstGeom>
        </p:spPr>
      </p:pic>
      <p:sp>
        <p:nvSpPr>
          <p:cNvPr id="22530" name="Rectangle 2"/>
          <p:cNvSpPr>
            <a:spLocks noGrp="1" noChangeAspect="1" noChangeArrowheads="1"/>
          </p:cNvSpPr>
          <p:nvPr>
            <p:ph type="ctrTitle"/>
          </p:nvPr>
        </p:nvSpPr>
        <p:spPr>
          <a:xfrm>
            <a:off x="183075" y="190500"/>
            <a:ext cx="8813017" cy="876300"/>
          </a:xfrm>
        </p:spPr>
        <p:txBody>
          <a:bodyPr/>
          <a:lstStyle/>
          <a:p>
            <a:pPr eaLnBrk="1" hangingPunct="1"/>
            <a:r>
              <a:rPr lang="en-US" sz="4400" dirty="0"/>
              <a:t>Incident Command System (ICS)</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Incident Command System</a:t>
            </a:r>
          </a:p>
        </p:txBody>
      </p:sp>
      <p:sp>
        <p:nvSpPr>
          <p:cNvPr id="25603" name="Rectangle 3"/>
          <p:cNvSpPr>
            <a:spLocks noGrp="1" noChangeArrowheads="1"/>
          </p:cNvSpPr>
          <p:nvPr>
            <p:ph idx="1"/>
          </p:nvPr>
        </p:nvSpPr>
        <p:spPr>
          <a:xfrm>
            <a:off x="457200" y="1219200"/>
            <a:ext cx="5638800" cy="4373563"/>
          </a:xfrm>
        </p:spPr>
        <p:txBody>
          <a:bodyPr/>
          <a:lstStyle/>
          <a:p>
            <a:pPr lvl="1" eaLnBrk="1" hangingPunct="1">
              <a:spcBef>
                <a:spcPct val="40000"/>
              </a:spcBef>
            </a:pPr>
            <a:r>
              <a:rPr sz="2400" dirty="0">
                <a:solidFill>
                  <a:schemeClr val="tx1"/>
                </a:solidFill>
              </a:rPr>
              <a:t>Is a standardized, </a:t>
            </a:r>
            <a:r>
              <a:rPr sz="2400" dirty="0">
                <a:solidFill>
                  <a:srgbClr val="FF0000"/>
                </a:solidFill>
              </a:rPr>
              <a:t>on-scene</a:t>
            </a:r>
            <a:r>
              <a:rPr sz="2400" dirty="0">
                <a:solidFill>
                  <a:schemeClr val="tx1"/>
                </a:solidFill>
              </a:rPr>
              <a:t>, all-hazards incident management concept. </a:t>
            </a:r>
          </a:p>
          <a:p>
            <a:pPr lvl="1" eaLnBrk="1" hangingPunct="1">
              <a:spcBef>
                <a:spcPct val="40000"/>
              </a:spcBef>
            </a:pPr>
            <a:r>
              <a:rPr sz="2400" dirty="0">
                <a:solidFill>
                  <a:schemeClr val="tx1"/>
                </a:solidFill>
              </a:rPr>
              <a:t>Allows its users to adopt an integrated organizational structure to match the complexities and demands of </a:t>
            </a:r>
            <a:br>
              <a:rPr sz="2400" dirty="0">
                <a:solidFill>
                  <a:schemeClr val="tx1"/>
                </a:solidFill>
              </a:rPr>
            </a:br>
            <a:r>
              <a:rPr sz="2400" dirty="0">
                <a:solidFill>
                  <a:schemeClr val="tx1"/>
                </a:solidFill>
              </a:rPr>
              <a:t>single or multiple incidents </a:t>
            </a:r>
            <a:br>
              <a:rPr sz="2400" dirty="0">
                <a:solidFill>
                  <a:schemeClr val="tx1"/>
                </a:solidFill>
              </a:rPr>
            </a:br>
            <a:r>
              <a:rPr sz="2400" dirty="0">
                <a:solidFill>
                  <a:schemeClr val="tx1"/>
                </a:solidFill>
              </a:rPr>
              <a:t>without being hindered by </a:t>
            </a:r>
            <a:br>
              <a:rPr sz="2400" dirty="0">
                <a:solidFill>
                  <a:schemeClr val="tx1"/>
                </a:solidFill>
              </a:rPr>
            </a:br>
            <a:r>
              <a:rPr sz="2400" dirty="0">
                <a:solidFill>
                  <a:schemeClr val="tx1"/>
                </a:solidFill>
              </a:rPr>
              <a:t>jurisdictional boundaries.</a:t>
            </a:r>
          </a:p>
        </p:txBody>
      </p:sp>
      <p:grpSp>
        <p:nvGrpSpPr>
          <p:cNvPr id="25604" name="Group 6" descr="Two photos with various types of first responders"/>
          <p:cNvGrpSpPr>
            <a:grpSpLocks/>
          </p:cNvGrpSpPr>
          <p:nvPr/>
        </p:nvGrpSpPr>
        <p:grpSpPr bwMode="auto">
          <a:xfrm>
            <a:off x="6172200" y="1219200"/>
            <a:ext cx="2438400" cy="3581400"/>
            <a:chOff x="6172200" y="1219201"/>
            <a:chExt cx="2438400" cy="3581399"/>
          </a:xfrm>
        </p:grpSpPr>
        <p:pic>
          <p:nvPicPr>
            <p:cNvPr id="5" name="Picture 4" descr="34630[2].jpg"/>
            <p:cNvPicPr>
              <a:picLocks noChangeAspect="1"/>
            </p:cNvPicPr>
            <p:nvPr/>
          </p:nvPicPr>
          <p:blipFill>
            <a:blip r:embed="rId3"/>
            <a:stretch>
              <a:fillRect/>
            </a:stretch>
          </p:blipFill>
          <p:spPr>
            <a:xfrm>
              <a:off x="6172200" y="1219201"/>
              <a:ext cx="2420938" cy="16764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pic>
          <p:nvPicPr>
            <p:cNvPr id="6" name="Picture 5" descr="5594.jpg"/>
            <p:cNvPicPr>
              <a:picLocks noChangeAspect="1"/>
            </p:cNvPicPr>
            <p:nvPr/>
          </p:nvPicPr>
          <p:blipFill>
            <a:blip r:embed="rId4"/>
            <a:stretch>
              <a:fillRect/>
            </a:stretch>
          </p:blipFill>
          <p:spPr>
            <a:xfrm>
              <a:off x="6172200" y="2971801"/>
              <a:ext cx="2438400" cy="1828799"/>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gr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2"/>
          <p:cNvSpPr>
            <a:spLocks noGrp="1" noChangeAspect="1" noChangeArrowheads="1"/>
          </p:cNvSpPr>
          <p:nvPr>
            <p:ph type="title"/>
          </p:nvPr>
        </p:nvSpPr>
        <p:spPr>
          <a:xfrm>
            <a:off x="295275" y="312738"/>
            <a:ext cx="8601075" cy="868362"/>
          </a:xfrm>
        </p:spPr>
        <p:txBody>
          <a:bodyPr/>
          <a:lstStyle/>
          <a:p>
            <a:pPr eaLnBrk="1" hangingPunct="1"/>
            <a:r>
              <a:rPr lang="en-US" sz="3200" dirty="0">
                <a:latin typeface="+mn-lt"/>
              </a:rPr>
              <a:t>Examples of Incidents Managed Using ICS</a:t>
            </a:r>
          </a:p>
        </p:txBody>
      </p:sp>
      <p:sp>
        <p:nvSpPr>
          <p:cNvPr id="35843" name="Rectangle 3"/>
          <p:cNvSpPr>
            <a:spLocks noGrp="1" noChangeArrowheads="1"/>
          </p:cNvSpPr>
          <p:nvPr>
            <p:ph idx="1"/>
          </p:nvPr>
        </p:nvSpPr>
        <p:spPr>
          <a:xfrm>
            <a:off x="2514600" y="1066799"/>
            <a:ext cx="6172200" cy="4676775"/>
          </a:xfrm>
        </p:spPr>
        <p:txBody>
          <a:bodyPr/>
          <a:lstStyle/>
          <a:p>
            <a:pPr lvl="1" eaLnBrk="1" hangingPunct="1"/>
            <a:r>
              <a:rPr sz="2400" b="0" dirty="0"/>
              <a:t>Fire, both structural and wildland </a:t>
            </a:r>
          </a:p>
          <a:p>
            <a:pPr lvl="1" eaLnBrk="1" hangingPunct="1"/>
            <a:r>
              <a:rPr sz="2400" b="0" dirty="0"/>
              <a:t>Natural disasters, such as floods, ice storms, or wind storms. </a:t>
            </a:r>
          </a:p>
          <a:p>
            <a:pPr lvl="1" eaLnBrk="1" hangingPunct="1"/>
            <a:r>
              <a:rPr sz="2400" b="0" dirty="0"/>
              <a:t>Search and rescue missions </a:t>
            </a:r>
          </a:p>
          <a:p>
            <a:pPr lvl="1" eaLnBrk="1" hangingPunct="1"/>
            <a:r>
              <a:rPr sz="2400" b="0" dirty="0"/>
              <a:t>Hazardous materials incidents </a:t>
            </a:r>
          </a:p>
          <a:p>
            <a:pPr lvl="1" eaLnBrk="1" hangingPunct="1"/>
            <a:r>
              <a:rPr sz="2400" b="0" dirty="0"/>
              <a:t>Terrorist incidents, including the use of weapons of mass destruction </a:t>
            </a:r>
          </a:p>
          <a:p>
            <a:pPr lvl="1" eaLnBrk="1" hangingPunct="1"/>
            <a:r>
              <a:rPr sz="2400" b="0" dirty="0"/>
              <a:t>Other planned events, such as parades or demonstrations </a:t>
            </a:r>
            <a:endParaRPr sz="2400" b="0" dirty="0">
              <a:cs typeface="Times New Roman" pitchFamily="18" charset="0"/>
            </a:endParaRPr>
          </a:p>
        </p:txBody>
      </p:sp>
      <p:grpSp>
        <p:nvGrpSpPr>
          <p:cNvPr id="35844" name="Group 7" descr="Three photos:  Car pushed against utility pole by hurricane winds; house on fire; marching band in parade"/>
          <p:cNvGrpSpPr>
            <a:grpSpLocks/>
          </p:cNvGrpSpPr>
          <p:nvPr/>
        </p:nvGrpSpPr>
        <p:grpSpPr bwMode="auto">
          <a:xfrm>
            <a:off x="533400" y="1066800"/>
            <a:ext cx="1866900" cy="4310063"/>
            <a:chOff x="6934200" y="1119850"/>
            <a:chExt cx="1866900" cy="4309400"/>
          </a:xfrm>
        </p:grpSpPr>
        <p:pic>
          <p:nvPicPr>
            <p:cNvPr id="5" name="Picture 12"/>
            <p:cNvPicPr>
              <a:picLocks noChangeAspect="1" noChangeArrowheads="1"/>
            </p:cNvPicPr>
            <p:nvPr/>
          </p:nvPicPr>
          <p:blipFill>
            <a:blip r:embed="rId3">
              <a:lum bright="12000"/>
            </a:blip>
            <a:srcRect/>
            <a:stretch>
              <a:fillRect/>
            </a:stretch>
          </p:blipFill>
          <p:spPr bwMode="auto">
            <a:xfrm>
              <a:off x="6934200" y="1119850"/>
              <a:ext cx="1866900" cy="1295201"/>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pic>
          <p:nvPicPr>
            <p:cNvPr id="6" name="Picture 13"/>
            <p:cNvPicPr>
              <a:picLocks noChangeAspect="1" noChangeArrowheads="1"/>
            </p:cNvPicPr>
            <p:nvPr/>
          </p:nvPicPr>
          <p:blipFill>
            <a:blip r:embed="rId4">
              <a:lum bright="12000"/>
            </a:blip>
            <a:srcRect/>
            <a:stretch>
              <a:fillRect/>
            </a:stretch>
          </p:blipFill>
          <p:spPr bwMode="auto">
            <a:xfrm>
              <a:off x="6934200" y="2515048"/>
              <a:ext cx="1863725" cy="1349167"/>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pic>
          <p:nvPicPr>
            <p:cNvPr id="7" name="Picture 14"/>
            <p:cNvPicPr>
              <a:picLocks noChangeAspect="1" noChangeArrowheads="1"/>
            </p:cNvPicPr>
            <p:nvPr/>
          </p:nvPicPr>
          <p:blipFill>
            <a:blip r:embed="rId5">
              <a:lum bright="12000"/>
            </a:blip>
            <a:srcRect/>
            <a:stretch>
              <a:fillRect/>
            </a:stretch>
          </p:blipFill>
          <p:spPr bwMode="auto">
            <a:xfrm>
              <a:off x="6934200" y="3962626"/>
              <a:ext cx="1847850" cy="1466624"/>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gr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4"/>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ICS Benefits</a:t>
            </a:r>
          </a:p>
        </p:txBody>
      </p:sp>
      <p:sp>
        <p:nvSpPr>
          <p:cNvPr id="36867" name="Rectangle 5"/>
          <p:cNvSpPr>
            <a:spLocks noGrp="1" noChangeArrowheads="1"/>
          </p:cNvSpPr>
          <p:nvPr>
            <p:ph idx="1"/>
          </p:nvPr>
        </p:nvSpPr>
        <p:spPr>
          <a:xfrm>
            <a:off x="3268663" y="990600"/>
            <a:ext cx="5570537" cy="4525963"/>
          </a:xfrm>
        </p:spPr>
        <p:txBody>
          <a:bodyPr/>
          <a:lstStyle/>
          <a:p>
            <a:pPr lvl="1" eaLnBrk="1" hangingPunct="1">
              <a:spcBef>
                <a:spcPct val="70000"/>
              </a:spcBef>
            </a:pPr>
            <a:r>
              <a:rPr sz="2400" b="0" dirty="0">
                <a:solidFill>
                  <a:schemeClr val="tx1"/>
                </a:solidFill>
              </a:rPr>
              <a:t>Meets the needs of incidents of any kind or size.</a:t>
            </a:r>
          </a:p>
          <a:p>
            <a:pPr lvl="1" eaLnBrk="1" hangingPunct="1">
              <a:spcBef>
                <a:spcPct val="40000"/>
              </a:spcBef>
            </a:pPr>
            <a:r>
              <a:rPr sz="2400" b="0" dirty="0">
                <a:solidFill>
                  <a:schemeClr val="tx1"/>
                </a:solidFill>
              </a:rPr>
              <a:t>Allows personnel from a variety of departments to meld rapidly into a common management structure. </a:t>
            </a:r>
          </a:p>
          <a:p>
            <a:pPr lvl="1" eaLnBrk="1" hangingPunct="1">
              <a:spcBef>
                <a:spcPct val="40000"/>
              </a:spcBef>
            </a:pPr>
            <a:r>
              <a:rPr sz="2400" b="0" dirty="0">
                <a:solidFill>
                  <a:schemeClr val="tx1"/>
                </a:solidFill>
              </a:rPr>
              <a:t>Provides logistical and administrative support. </a:t>
            </a:r>
          </a:p>
          <a:p>
            <a:pPr lvl="1" eaLnBrk="1" hangingPunct="1">
              <a:spcBef>
                <a:spcPct val="40000"/>
              </a:spcBef>
            </a:pPr>
            <a:r>
              <a:rPr sz="2400" b="0" dirty="0">
                <a:solidFill>
                  <a:schemeClr val="tx1"/>
                </a:solidFill>
              </a:rPr>
              <a:t>Is cost effective by avoiding duplication of efforts. </a:t>
            </a:r>
          </a:p>
        </p:txBody>
      </p:sp>
      <p:pic>
        <p:nvPicPr>
          <p:cNvPr id="36871" name="Picture 7" descr="Photo: Rescue personnel helping a disabled person from a truck"/>
          <p:cNvPicPr>
            <a:picLocks noChangeAspect="1" noChangeArrowheads="1"/>
          </p:cNvPicPr>
          <p:nvPr/>
        </p:nvPicPr>
        <p:blipFill>
          <a:blip r:embed="rId3"/>
          <a:srcRect/>
          <a:stretch>
            <a:fillRect/>
          </a:stretch>
        </p:blipFill>
        <p:spPr bwMode="auto">
          <a:xfrm>
            <a:off x="685800" y="1143000"/>
            <a:ext cx="2582863" cy="38862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3"/>
          <p:cNvSpPr>
            <a:spLocks noGrp="1" noChangeAspect="1" noChangeArrowheads="1"/>
          </p:cNvSpPr>
          <p:nvPr>
            <p:ph type="title" idx="4294967295"/>
          </p:nvPr>
        </p:nvSpPr>
        <p:spPr/>
        <p:txBody>
          <a:bodyPr/>
          <a:lstStyle/>
          <a:p>
            <a:pPr eaLnBrk="1" hangingPunct="1"/>
            <a:r>
              <a:rPr lang="en-US" dirty="0"/>
              <a:t>NIMS Components</a:t>
            </a:r>
          </a:p>
        </p:txBody>
      </p:sp>
      <p:sp>
        <p:nvSpPr>
          <p:cNvPr id="32771" name="Rectangle 4" descr="Box: Command and Management Component"/>
          <p:cNvSpPr>
            <a:spLocks noGrp="1" noChangeArrowheads="1"/>
          </p:cNvSpPr>
          <p:nvPr>
            <p:ph type="body" idx="4294967295"/>
          </p:nvPr>
        </p:nvSpPr>
        <p:spPr>
          <a:xfrm>
            <a:off x="2438400" y="3098800"/>
            <a:ext cx="3733800" cy="787400"/>
          </a:xfrm>
          <a:ln w="22225">
            <a:solidFill>
              <a:srgbClr val="FF0000"/>
            </a:solidFill>
            <a:miter lim="800000"/>
            <a:headEnd/>
            <a:tailEnd/>
          </a:ln>
        </p:spPr>
        <p:txBody>
          <a:bodyPr anchor="ctr"/>
          <a:lstStyle/>
          <a:p>
            <a:pPr marL="0" indent="0" eaLnBrk="1" hangingPunct="1">
              <a:buFontTx/>
              <a:buNone/>
            </a:pPr>
            <a:r>
              <a:rPr lang="en-US" sz="2000">
                <a:solidFill>
                  <a:srgbClr val="2D2D8A"/>
                </a:solidFill>
              </a:rPr>
              <a:t>Command and Management</a:t>
            </a:r>
          </a:p>
        </p:txBody>
      </p:sp>
      <p:sp>
        <p:nvSpPr>
          <p:cNvPr id="32776" name="Rectangle 12" descr="Multiagency Coordination Systems component"/>
          <p:cNvSpPr>
            <a:spLocks noChangeArrowheads="1"/>
          </p:cNvSpPr>
          <p:nvPr/>
        </p:nvSpPr>
        <p:spPr bwMode="auto">
          <a:xfrm>
            <a:off x="6858000" y="2971800"/>
            <a:ext cx="1828800" cy="990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30000"/>
              </a:spcBef>
            </a:pPr>
            <a:r>
              <a:rPr lang="en-US" sz="2000" b="1" dirty="0">
                <a:cs typeface="Times New Roman" pitchFamily="18" charset="0"/>
              </a:rPr>
              <a:t>Emergency Operations Centers</a:t>
            </a:r>
          </a:p>
        </p:txBody>
      </p:sp>
      <p:sp>
        <p:nvSpPr>
          <p:cNvPr id="32777" name="Line 15"/>
          <p:cNvSpPr>
            <a:spLocks noChangeShapeType="1"/>
          </p:cNvSpPr>
          <p:nvPr/>
        </p:nvSpPr>
        <p:spPr bwMode="auto">
          <a:xfrm>
            <a:off x="6165850" y="3482975"/>
            <a:ext cx="6921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Rectangle 13" descr="Public Information component"/>
          <p:cNvSpPr>
            <a:spLocks noChangeArrowheads="1"/>
          </p:cNvSpPr>
          <p:nvPr/>
        </p:nvSpPr>
        <p:spPr bwMode="auto">
          <a:xfrm>
            <a:off x="6858000" y="4191000"/>
            <a:ext cx="1828800" cy="990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eaLnBrk="0" hangingPunct="0">
              <a:spcBef>
                <a:spcPct val="30000"/>
              </a:spcBef>
              <a:buFont typeface="Wingdings" pitchFamily="2" charset="2"/>
              <a:buNone/>
            </a:pPr>
            <a:r>
              <a:rPr lang="en-US" sz="2000" b="1" dirty="0">
                <a:cs typeface="Times New Roman" pitchFamily="18" charset="0"/>
              </a:rPr>
              <a:t>Public Information</a:t>
            </a:r>
          </a:p>
        </p:txBody>
      </p:sp>
      <p:sp>
        <p:nvSpPr>
          <p:cNvPr id="32779" name="Freeform 22"/>
          <p:cNvSpPr>
            <a:spLocks/>
          </p:cNvSpPr>
          <p:nvPr/>
        </p:nvSpPr>
        <p:spPr bwMode="auto">
          <a:xfrm>
            <a:off x="6434138" y="2262188"/>
            <a:ext cx="420687" cy="2452687"/>
          </a:xfrm>
          <a:custGeom>
            <a:avLst/>
            <a:gdLst>
              <a:gd name="T0" fmla="*/ 2147483647 w 265"/>
              <a:gd name="T1" fmla="*/ 0 h 1545"/>
              <a:gd name="T2" fmla="*/ 0 w 265"/>
              <a:gd name="T3" fmla="*/ 0 h 1545"/>
              <a:gd name="T4" fmla="*/ 0 w 265"/>
              <a:gd name="T5" fmla="*/ 2147483647 h 1545"/>
              <a:gd name="T6" fmla="*/ 2147483647 w 265"/>
              <a:gd name="T7" fmla="*/ 2147483647 h 1545"/>
              <a:gd name="T8" fmla="*/ 0 60000 65536"/>
              <a:gd name="T9" fmla="*/ 0 60000 65536"/>
              <a:gd name="T10" fmla="*/ 0 60000 65536"/>
              <a:gd name="T11" fmla="*/ 0 60000 65536"/>
              <a:gd name="T12" fmla="*/ 0 w 265"/>
              <a:gd name="T13" fmla="*/ 0 h 1545"/>
              <a:gd name="T14" fmla="*/ 265 w 265"/>
              <a:gd name="T15" fmla="*/ 1545 h 1545"/>
            </a:gdLst>
            <a:ahLst/>
            <a:cxnLst>
              <a:cxn ang="T8">
                <a:pos x="T0" y="T1"/>
              </a:cxn>
              <a:cxn ang="T9">
                <a:pos x="T2" y="T3"/>
              </a:cxn>
              <a:cxn ang="T10">
                <a:pos x="T4" y="T5"/>
              </a:cxn>
              <a:cxn ang="T11">
                <a:pos x="T6" y="T7"/>
              </a:cxn>
            </a:cxnLst>
            <a:rect l="T12" t="T13" r="T14" b="T15"/>
            <a:pathLst>
              <a:path w="265" h="1545">
                <a:moveTo>
                  <a:pt x="265" y="0"/>
                </a:moveTo>
                <a:lnTo>
                  <a:pt x="0" y="0"/>
                </a:lnTo>
                <a:lnTo>
                  <a:pt x="0" y="1545"/>
                </a:lnTo>
                <a:lnTo>
                  <a:pt x="265" y="1545"/>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solidFill>
                <a:srgbClr val="000066"/>
              </a:solidFill>
              <a:latin typeface="Times New Roman" pitchFamily="18" charset="0"/>
              <a:cs typeface="Times New Roman" pitchFamily="18" charset="0"/>
            </a:endParaRPr>
          </a:p>
        </p:txBody>
      </p:sp>
      <p:grpSp>
        <p:nvGrpSpPr>
          <p:cNvPr id="3" name="Group 2" descr="Major components of NIMS are: Preparedness, Communications and Information Management, Resource Management, Command and Management, and Ongoing Management and Maintenance.&#10;&#10;Command Management is comprised of three key organizational constructs: the Incident Command System, Multiagency Coordination Systems, and Public Information.&#10;"/>
          <p:cNvGrpSpPr/>
          <p:nvPr/>
        </p:nvGrpSpPr>
        <p:grpSpPr>
          <a:xfrm>
            <a:off x="536575" y="1046163"/>
            <a:ext cx="8150225" cy="3906837"/>
            <a:chOff x="536575" y="1046163"/>
            <a:chExt cx="8150225" cy="3906837"/>
          </a:xfrm>
        </p:grpSpPr>
        <p:sp>
          <p:nvSpPr>
            <p:cNvPr id="17413" name="Rectangle 6"/>
            <p:cNvSpPr>
              <a:spLocks noChangeArrowheads="1"/>
            </p:cNvSpPr>
            <p:nvPr/>
          </p:nvSpPr>
          <p:spPr bwMode="auto">
            <a:xfrm>
              <a:off x="2438400" y="1046163"/>
              <a:ext cx="3505200" cy="533400"/>
            </a:xfrm>
            <a:prstGeom prst="rect">
              <a:avLst/>
            </a:prstGeom>
            <a:noFill/>
            <a:ln w="9525">
              <a:noFill/>
              <a:miter lim="800000"/>
              <a:headEnd/>
              <a:tailEnd/>
            </a:ln>
          </p:spPr>
          <p:txBody>
            <a:bodyPr/>
            <a:lstStyle/>
            <a:p>
              <a:pPr eaLnBrk="0" hangingPunct="0">
                <a:spcBef>
                  <a:spcPct val="30000"/>
                </a:spcBef>
                <a:buFont typeface="Wingdings" pitchFamily="2" charset="2"/>
                <a:buNone/>
                <a:defRPr/>
              </a:pPr>
              <a:r>
                <a:rPr lang="en-US" sz="2000" b="1" dirty="0">
                  <a:solidFill>
                    <a:schemeClr val="accent6"/>
                  </a:solidFill>
                  <a:latin typeface="+mn-lt"/>
                  <a:cs typeface="Times New Roman" pitchFamily="18" charset="0"/>
                </a:rPr>
                <a:t>Preparedness</a:t>
              </a:r>
            </a:p>
          </p:txBody>
        </p:sp>
        <p:sp>
          <p:nvSpPr>
            <p:cNvPr id="17414" name="Rectangle 7"/>
            <p:cNvSpPr>
              <a:spLocks noChangeArrowheads="1"/>
            </p:cNvSpPr>
            <p:nvPr/>
          </p:nvSpPr>
          <p:spPr bwMode="auto">
            <a:xfrm>
              <a:off x="2438400" y="2579688"/>
              <a:ext cx="3276600" cy="609600"/>
            </a:xfrm>
            <a:prstGeom prst="rect">
              <a:avLst/>
            </a:prstGeom>
            <a:noFill/>
            <a:ln w="9525">
              <a:noFill/>
              <a:miter lim="800000"/>
              <a:headEnd/>
              <a:tailEnd/>
            </a:ln>
          </p:spPr>
          <p:txBody>
            <a:bodyPr/>
            <a:lstStyle/>
            <a:p>
              <a:pPr>
                <a:spcBef>
                  <a:spcPct val="30000"/>
                </a:spcBef>
                <a:buFont typeface="Wingdings" pitchFamily="2" charset="2"/>
                <a:buNone/>
                <a:defRPr/>
              </a:pPr>
              <a:r>
                <a:rPr lang="en-US" sz="2000" b="1" dirty="0">
                  <a:solidFill>
                    <a:schemeClr val="accent6"/>
                  </a:solidFill>
                  <a:latin typeface="+mn-lt"/>
                  <a:cs typeface="Times New Roman" pitchFamily="18" charset="0"/>
                </a:rPr>
                <a:t>Resource Management </a:t>
              </a:r>
            </a:p>
          </p:txBody>
        </p:sp>
        <p:sp>
          <p:nvSpPr>
            <p:cNvPr id="17415" name="Rectangle 8"/>
            <p:cNvSpPr>
              <a:spLocks noChangeArrowheads="1"/>
            </p:cNvSpPr>
            <p:nvPr/>
          </p:nvSpPr>
          <p:spPr bwMode="auto">
            <a:xfrm>
              <a:off x="2438400" y="1644650"/>
              <a:ext cx="3733800" cy="869950"/>
            </a:xfrm>
            <a:prstGeom prst="rect">
              <a:avLst/>
            </a:prstGeom>
            <a:noFill/>
            <a:ln w="9525">
              <a:noFill/>
              <a:miter lim="800000"/>
              <a:headEnd/>
              <a:tailEnd/>
            </a:ln>
          </p:spPr>
          <p:txBody>
            <a:bodyPr/>
            <a:lstStyle/>
            <a:p>
              <a:pPr>
                <a:spcBef>
                  <a:spcPct val="30000"/>
                </a:spcBef>
                <a:buFont typeface="Wingdings" pitchFamily="2" charset="2"/>
                <a:buNone/>
                <a:defRPr/>
              </a:pPr>
              <a:r>
                <a:rPr lang="en-US" sz="2000" b="1" dirty="0">
                  <a:solidFill>
                    <a:schemeClr val="accent6"/>
                  </a:solidFill>
                  <a:latin typeface="+mn-lt"/>
                  <a:cs typeface="Times New Roman" pitchFamily="18" charset="0"/>
                </a:rPr>
                <a:t>Communications and </a:t>
              </a:r>
              <a:br>
                <a:rPr lang="en-US" sz="2000" b="1" dirty="0">
                  <a:solidFill>
                    <a:schemeClr val="accent6"/>
                  </a:solidFill>
                  <a:latin typeface="+mn-lt"/>
                  <a:cs typeface="Times New Roman" pitchFamily="18" charset="0"/>
                </a:rPr>
              </a:br>
              <a:r>
                <a:rPr lang="en-US" sz="2000" b="1" dirty="0">
                  <a:solidFill>
                    <a:schemeClr val="accent6"/>
                  </a:solidFill>
                  <a:latin typeface="+mn-lt"/>
                  <a:cs typeface="Times New Roman" pitchFamily="18" charset="0"/>
                </a:rPr>
                <a:t>Information Management </a:t>
              </a:r>
            </a:p>
          </p:txBody>
        </p:sp>
        <p:sp>
          <p:nvSpPr>
            <p:cNvPr id="17416" name="Rectangle 10"/>
            <p:cNvSpPr>
              <a:spLocks noChangeArrowheads="1"/>
            </p:cNvSpPr>
            <p:nvPr/>
          </p:nvSpPr>
          <p:spPr bwMode="auto">
            <a:xfrm>
              <a:off x="2438400" y="4038600"/>
              <a:ext cx="3505200" cy="914400"/>
            </a:xfrm>
            <a:prstGeom prst="rect">
              <a:avLst/>
            </a:prstGeom>
            <a:noFill/>
            <a:ln w="9525">
              <a:noFill/>
              <a:miter lim="800000"/>
              <a:headEnd/>
              <a:tailEnd/>
            </a:ln>
          </p:spPr>
          <p:txBody>
            <a:bodyPr/>
            <a:lstStyle/>
            <a:p>
              <a:pPr>
                <a:spcBef>
                  <a:spcPct val="30000"/>
                </a:spcBef>
                <a:buFont typeface="Wingdings" pitchFamily="2" charset="2"/>
                <a:buNone/>
                <a:defRPr/>
              </a:pPr>
              <a:r>
                <a:rPr lang="en-US" sz="2000" b="1" dirty="0">
                  <a:solidFill>
                    <a:schemeClr val="accent6"/>
                  </a:solidFill>
                  <a:latin typeface="+mn-lt"/>
                  <a:cs typeface="Times New Roman" pitchFamily="18" charset="0"/>
                </a:rPr>
                <a:t>Ongoing Management and Maintenance </a:t>
              </a:r>
            </a:p>
          </p:txBody>
        </p:sp>
        <p:sp>
          <p:nvSpPr>
            <p:cNvPr id="17417" name="Rectangle 11"/>
            <p:cNvSpPr>
              <a:spLocks noChangeArrowheads="1"/>
            </p:cNvSpPr>
            <p:nvPr/>
          </p:nvSpPr>
          <p:spPr bwMode="auto">
            <a:xfrm>
              <a:off x="6858000" y="1752600"/>
              <a:ext cx="1828800" cy="990600"/>
            </a:xfrm>
            <a:prstGeom prst="rect">
              <a:avLst/>
            </a:prstGeom>
            <a:noFill/>
            <a:ln w="12700">
              <a:solidFill>
                <a:srgbClr val="FF0000"/>
              </a:solidFill>
              <a:headEnd/>
              <a:tailEnd/>
            </a:ln>
          </p:spPr>
          <p:style>
            <a:lnRef idx="0">
              <a:schemeClr val="accent6"/>
            </a:lnRef>
            <a:fillRef idx="3">
              <a:schemeClr val="accent6"/>
            </a:fillRef>
            <a:effectRef idx="3">
              <a:schemeClr val="accent6"/>
            </a:effectRef>
            <a:fontRef idx="minor">
              <a:schemeClr val="lt1"/>
            </a:fontRef>
          </p:style>
          <p:txBody>
            <a:bodyPr/>
            <a:lstStyle/>
            <a:p>
              <a:pPr eaLnBrk="0" hangingPunct="0">
                <a:spcBef>
                  <a:spcPct val="30000"/>
                </a:spcBef>
                <a:defRPr/>
              </a:pPr>
              <a:r>
                <a:rPr lang="en-US" sz="2000" b="1" dirty="0">
                  <a:solidFill>
                    <a:schemeClr val="tx1"/>
                  </a:solidFill>
                  <a:cs typeface="Times New Roman" pitchFamily="18" charset="0"/>
                </a:rPr>
                <a:t>Incident Command System</a:t>
              </a:r>
            </a:p>
          </p:txBody>
        </p:sp>
        <p:pic>
          <p:nvPicPr>
            <p:cNvPr id="14" name="Picture 13" descr="NIMS Cover"/>
            <p:cNvPicPr>
              <a:picLocks noChangeAspect="1"/>
            </p:cNvPicPr>
            <p:nvPr/>
          </p:nvPicPr>
          <p:blipFill>
            <a:blip r:embed="rId3">
              <a:lum bright="12000"/>
            </a:blip>
            <a:stretch>
              <a:fillRect/>
            </a:stretch>
          </p:blipFill>
          <p:spPr>
            <a:xfrm>
              <a:off x="536575" y="1219200"/>
              <a:ext cx="1673225" cy="21653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grpSp>
    </p:spTree>
    <p:extLst>
      <p:ext uri="{BB962C8B-B14F-4D97-AF65-F5344CB8AC3E}">
        <p14:creationId xmlns:p14="http://schemas.microsoft.com/office/powerpoint/2010/main" val="2969796498"/>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12"/>
          <p:cNvSpPr>
            <a:spLocks noGrp="1" noChangeAspect="1" noChangeArrowheads="1"/>
          </p:cNvSpPr>
          <p:nvPr>
            <p:ph type="title"/>
          </p:nvPr>
        </p:nvSpPr>
        <p:spPr>
          <a:xfrm>
            <a:off x="295275" y="274638"/>
            <a:ext cx="8620125" cy="868362"/>
          </a:xfrm>
        </p:spPr>
        <p:txBody>
          <a:bodyPr/>
          <a:lstStyle/>
          <a:p>
            <a:pPr eaLnBrk="1" hangingPunct="1"/>
            <a:r>
              <a:rPr lang="en-US" sz="3600" dirty="0">
                <a:latin typeface="+mn-lt"/>
              </a:rPr>
              <a:t>Chain of Command</a:t>
            </a:r>
          </a:p>
        </p:txBody>
      </p:sp>
      <p:sp>
        <p:nvSpPr>
          <p:cNvPr id="40963" name="Rectangle 13"/>
          <p:cNvSpPr>
            <a:spLocks noGrp="1" noChangeArrowheads="1"/>
          </p:cNvSpPr>
          <p:nvPr>
            <p:ph idx="1"/>
          </p:nvPr>
        </p:nvSpPr>
        <p:spPr>
          <a:xfrm>
            <a:off x="457200" y="990600"/>
            <a:ext cx="8229600" cy="2743200"/>
          </a:xfrm>
        </p:spPr>
        <p:txBody>
          <a:bodyPr/>
          <a:lstStyle/>
          <a:p>
            <a:pPr lvl="1" eaLnBrk="1" hangingPunct="1">
              <a:spcBef>
                <a:spcPct val="70000"/>
              </a:spcBef>
            </a:pPr>
            <a:r>
              <a:rPr sz="2400" b="0" dirty="0">
                <a:solidFill>
                  <a:srgbClr val="FF0000"/>
                </a:solidFill>
              </a:rPr>
              <a:t>Chain of command </a:t>
            </a:r>
            <a:r>
              <a:rPr sz="2400" b="0" dirty="0">
                <a:solidFill>
                  <a:schemeClr val="tx1"/>
                </a:solidFill>
              </a:rPr>
              <a:t>is an orderly line of authority within the ranks of the incident management organization.</a:t>
            </a:r>
            <a:r>
              <a:rPr sz="2400" b="0" dirty="0"/>
              <a:t> </a:t>
            </a:r>
          </a:p>
          <a:p>
            <a:pPr lvl="1" eaLnBrk="1" hangingPunct="1">
              <a:spcBef>
                <a:spcPct val="70000"/>
              </a:spcBef>
            </a:pPr>
            <a:r>
              <a:rPr sz="2400" b="0" dirty="0">
                <a:solidFill>
                  <a:srgbClr val="FF0000"/>
                </a:solidFill>
              </a:rPr>
              <a:t>Unity of command </a:t>
            </a:r>
            <a:r>
              <a:rPr sz="2400" b="0" dirty="0">
                <a:solidFill>
                  <a:schemeClr val="tx1"/>
                </a:solidFill>
              </a:rPr>
              <a:t>means that every individual has a designated supervisor to whom he or she reports at the scene of the incident.</a:t>
            </a:r>
          </a:p>
        </p:txBody>
      </p:sp>
      <p:grpSp>
        <p:nvGrpSpPr>
          <p:cNvPr id="40964" name="Group 20" descr="Diagram: Generic organization chart showing the orderly, top-down line of authority in the incident management organization"/>
          <p:cNvGrpSpPr>
            <a:grpSpLocks/>
          </p:cNvGrpSpPr>
          <p:nvPr/>
        </p:nvGrpSpPr>
        <p:grpSpPr bwMode="auto">
          <a:xfrm>
            <a:off x="4343400" y="3276600"/>
            <a:ext cx="4419600" cy="2184400"/>
            <a:chOff x="2736" y="2064"/>
            <a:chExt cx="2784" cy="1376"/>
          </a:xfrm>
        </p:grpSpPr>
        <p:cxnSp>
          <p:nvCxnSpPr>
            <p:cNvPr id="304131" name="AutoShape 3"/>
            <p:cNvCxnSpPr>
              <a:cxnSpLocks noChangeShapeType="1"/>
            </p:cNvCxnSpPr>
            <p:nvPr/>
          </p:nvCxnSpPr>
          <p:spPr bwMode="auto">
            <a:xfrm rot="16200000">
              <a:off x="3889" y="1899"/>
              <a:ext cx="35" cy="1602"/>
            </a:xfrm>
            <a:prstGeom prst="bentConnector3">
              <a:avLst>
                <a:gd name="adj1" fmla="val 613792"/>
              </a:avLst>
            </a:prstGeom>
            <a:noFill/>
            <a:ln w="22225">
              <a:solidFill>
                <a:schemeClr val="accent6"/>
              </a:solidFill>
              <a:miter lim="800000"/>
              <a:headEnd/>
              <a:tailEnd/>
            </a:ln>
            <a:effectLst/>
          </p:spPr>
        </p:cxnSp>
        <p:sp>
          <p:nvSpPr>
            <p:cNvPr id="304132" name="Line 4"/>
            <p:cNvSpPr>
              <a:spLocks noChangeShapeType="1"/>
            </p:cNvSpPr>
            <p:nvPr/>
          </p:nvSpPr>
          <p:spPr bwMode="auto">
            <a:xfrm flipV="1">
              <a:off x="3893" y="2276"/>
              <a:ext cx="0" cy="227"/>
            </a:xfrm>
            <a:prstGeom prst="line">
              <a:avLst/>
            </a:prstGeom>
            <a:noFill/>
            <a:ln w="22225">
              <a:solidFill>
                <a:schemeClr val="accent6"/>
              </a:solidFill>
              <a:round/>
              <a:headEnd/>
              <a:tailEnd/>
            </a:ln>
            <a:effectLst/>
          </p:spPr>
          <p:txBody>
            <a:bodyPr wrap="none" anchor="ctr"/>
            <a:lstStyle/>
            <a:p>
              <a:pPr>
                <a:defRPr/>
              </a:pPr>
              <a:endParaRPr lang="en-US" sz="2600" dirty="0">
                <a:solidFill>
                  <a:srgbClr val="000000"/>
                </a:solidFill>
                <a:latin typeface="Tahoma" pitchFamily="34" charset="0"/>
                <a:cs typeface="+mn-cs"/>
              </a:endParaRPr>
            </a:p>
          </p:txBody>
        </p:sp>
        <p:cxnSp>
          <p:nvCxnSpPr>
            <p:cNvPr id="304133" name="AutoShape 5"/>
            <p:cNvCxnSpPr>
              <a:cxnSpLocks noChangeShapeType="1"/>
            </p:cNvCxnSpPr>
            <p:nvPr/>
          </p:nvCxnSpPr>
          <p:spPr bwMode="auto">
            <a:xfrm rot="16200000">
              <a:off x="4692" y="2745"/>
              <a:ext cx="33" cy="1062"/>
            </a:xfrm>
            <a:prstGeom prst="bentConnector3">
              <a:avLst>
                <a:gd name="adj1" fmla="val 621431"/>
              </a:avLst>
            </a:prstGeom>
            <a:noFill/>
            <a:ln w="22225">
              <a:solidFill>
                <a:schemeClr val="accent6"/>
              </a:solidFill>
              <a:miter lim="800000"/>
              <a:headEnd/>
              <a:tailEnd/>
            </a:ln>
            <a:effectLst/>
          </p:spPr>
        </p:cxnSp>
        <p:sp>
          <p:nvSpPr>
            <p:cNvPr id="304134" name="Line 6"/>
            <p:cNvSpPr>
              <a:spLocks noChangeShapeType="1"/>
            </p:cNvSpPr>
            <p:nvPr/>
          </p:nvSpPr>
          <p:spPr bwMode="auto">
            <a:xfrm flipV="1">
              <a:off x="4703" y="2859"/>
              <a:ext cx="0" cy="227"/>
            </a:xfrm>
            <a:prstGeom prst="line">
              <a:avLst/>
            </a:prstGeom>
            <a:noFill/>
            <a:ln w="22225">
              <a:solidFill>
                <a:schemeClr val="accent6"/>
              </a:solidFill>
              <a:round/>
              <a:headEnd/>
              <a:tailEnd/>
            </a:ln>
            <a:effectLst/>
          </p:spPr>
          <p:txBody>
            <a:bodyPr wrap="none" anchor="ctr"/>
            <a:lstStyle/>
            <a:p>
              <a:pPr>
                <a:defRPr/>
              </a:pPr>
              <a:endParaRPr lang="en-US" sz="2600" dirty="0">
                <a:solidFill>
                  <a:srgbClr val="000000"/>
                </a:solidFill>
                <a:latin typeface="Tahoma" pitchFamily="34" charset="0"/>
                <a:cs typeface="+mn-cs"/>
              </a:endParaRPr>
            </a:p>
          </p:txBody>
        </p:sp>
        <p:sp>
          <p:nvSpPr>
            <p:cNvPr id="304135" name="AutoShape 7"/>
            <p:cNvSpPr>
              <a:spLocks noChangeArrowheads="1"/>
            </p:cNvSpPr>
            <p:nvPr/>
          </p:nvSpPr>
          <p:spPr bwMode="auto">
            <a:xfrm>
              <a:off x="2736" y="2586"/>
              <a:ext cx="777" cy="352"/>
            </a:xfrm>
            <a:prstGeom prst="cube">
              <a:avLst>
                <a:gd name="adj" fmla="val 11310"/>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bIns="18288" anchor="ctr"/>
            <a:lstStyle/>
            <a:p>
              <a:pPr algn="ctr">
                <a:lnSpc>
                  <a:spcPct val="85000"/>
                </a:lnSpc>
                <a:defRPr/>
              </a:pPr>
              <a:endParaRPr lang="en-US" sz="1400" b="1" dirty="0">
                <a:solidFill>
                  <a:srgbClr val="1D3B59"/>
                </a:solidFill>
              </a:endParaRPr>
            </a:p>
          </p:txBody>
        </p:sp>
        <p:sp>
          <p:nvSpPr>
            <p:cNvPr id="304136" name="AutoShape 8"/>
            <p:cNvSpPr>
              <a:spLocks noChangeArrowheads="1"/>
            </p:cNvSpPr>
            <p:nvPr/>
          </p:nvSpPr>
          <p:spPr bwMode="auto">
            <a:xfrm>
              <a:off x="3349" y="2064"/>
              <a:ext cx="1123" cy="352"/>
            </a:xfrm>
            <a:prstGeom prst="cube">
              <a:avLst>
                <a:gd name="adj" fmla="val 11310"/>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bIns="18288" anchor="ctr"/>
            <a:lstStyle/>
            <a:p>
              <a:pPr algn="ctr">
                <a:lnSpc>
                  <a:spcPct val="85000"/>
                </a:lnSpc>
                <a:defRPr/>
              </a:pPr>
              <a:endParaRPr lang="en-US" sz="1400" b="1" dirty="0">
                <a:solidFill>
                  <a:srgbClr val="1D3B59"/>
                </a:solidFill>
              </a:endParaRPr>
            </a:p>
          </p:txBody>
        </p:sp>
        <p:sp>
          <p:nvSpPr>
            <p:cNvPr id="304137" name="AutoShape 9"/>
            <p:cNvSpPr>
              <a:spLocks noChangeArrowheads="1"/>
            </p:cNvSpPr>
            <p:nvPr/>
          </p:nvSpPr>
          <p:spPr bwMode="auto">
            <a:xfrm>
              <a:off x="4915" y="3128"/>
              <a:ext cx="605" cy="311"/>
            </a:xfrm>
            <a:prstGeom prst="cube">
              <a:avLst>
                <a:gd name="adj" fmla="val 11310"/>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bIns="18288" anchor="ctr"/>
            <a:lstStyle/>
            <a:p>
              <a:pPr algn="ctr">
                <a:lnSpc>
                  <a:spcPct val="85000"/>
                </a:lnSpc>
                <a:defRPr/>
              </a:pPr>
              <a:endParaRPr lang="en-US" sz="1400" b="1" dirty="0">
                <a:solidFill>
                  <a:srgbClr val="1D3B59"/>
                </a:solidFill>
              </a:endParaRPr>
            </a:p>
          </p:txBody>
        </p:sp>
        <p:sp>
          <p:nvSpPr>
            <p:cNvPr id="304138" name="AutoShape 10"/>
            <p:cNvSpPr>
              <a:spLocks noChangeArrowheads="1"/>
            </p:cNvSpPr>
            <p:nvPr/>
          </p:nvSpPr>
          <p:spPr bwMode="auto">
            <a:xfrm>
              <a:off x="3886" y="3128"/>
              <a:ext cx="605" cy="312"/>
            </a:xfrm>
            <a:prstGeom prst="cube">
              <a:avLst>
                <a:gd name="adj" fmla="val 11310"/>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bIns="18288" anchor="ctr"/>
            <a:lstStyle/>
            <a:p>
              <a:pPr algn="ctr">
                <a:lnSpc>
                  <a:spcPct val="85000"/>
                </a:lnSpc>
                <a:defRPr/>
              </a:pPr>
              <a:endParaRPr lang="en-US" sz="1400" b="1" dirty="0">
                <a:solidFill>
                  <a:srgbClr val="1D3B59"/>
                </a:solidFill>
              </a:endParaRPr>
            </a:p>
          </p:txBody>
        </p:sp>
        <p:sp>
          <p:nvSpPr>
            <p:cNvPr id="304139" name="AutoShape 11"/>
            <p:cNvSpPr>
              <a:spLocks noChangeArrowheads="1"/>
            </p:cNvSpPr>
            <p:nvPr/>
          </p:nvSpPr>
          <p:spPr bwMode="auto">
            <a:xfrm>
              <a:off x="4300" y="2592"/>
              <a:ext cx="778" cy="352"/>
            </a:xfrm>
            <a:prstGeom prst="cube">
              <a:avLst>
                <a:gd name="adj" fmla="val 11310"/>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bIns="18288" anchor="ctr"/>
            <a:lstStyle/>
            <a:p>
              <a:pPr algn="ctr">
                <a:lnSpc>
                  <a:spcPct val="85000"/>
                </a:lnSpc>
                <a:defRPr/>
              </a:pPr>
              <a:endParaRPr lang="en-US" sz="1400" b="1" dirty="0">
                <a:solidFill>
                  <a:srgbClr val="1D3B59"/>
                </a:solidFill>
              </a:endParaRPr>
            </a:p>
          </p:txBody>
        </p:sp>
        <p:sp>
          <p:nvSpPr>
            <p:cNvPr id="40974" name="Text Box 14" descr="Organizational chart with the word Authority in red."/>
            <p:cNvSpPr txBox="1">
              <a:spLocks noChangeArrowheads="1"/>
            </p:cNvSpPr>
            <p:nvPr/>
          </p:nvSpPr>
          <p:spPr bwMode="auto">
            <a:xfrm>
              <a:off x="3375" y="2134"/>
              <a:ext cx="10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solidFill>
                    <a:schemeClr val="bg1"/>
                  </a:solidFill>
                  <a:latin typeface="Tahoma" pitchFamily="34" charset="0"/>
                </a:rPr>
                <a:t>Authority</a:t>
              </a:r>
            </a:p>
          </p:txBody>
        </p:sp>
        <p:sp>
          <p:nvSpPr>
            <p:cNvPr id="304143" name="Freeform 15"/>
            <p:cNvSpPr>
              <a:spLocks/>
            </p:cNvSpPr>
            <p:nvPr/>
          </p:nvSpPr>
          <p:spPr bwMode="auto">
            <a:xfrm>
              <a:off x="4352" y="2271"/>
              <a:ext cx="349" cy="521"/>
            </a:xfrm>
            <a:custGeom>
              <a:avLst/>
              <a:gdLst/>
              <a:ahLst/>
              <a:cxnLst>
                <a:cxn ang="0">
                  <a:pos x="0" y="0"/>
                </a:cxn>
                <a:cxn ang="0">
                  <a:pos x="297" y="0"/>
                </a:cxn>
                <a:cxn ang="0">
                  <a:pos x="280" y="314"/>
                </a:cxn>
              </a:cxnLst>
              <a:rect l="0" t="0" r="r" b="b"/>
              <a:pathLst>
                <a:path w="297" h="314">
                  <a:moveTo>
                    <a:pt x="0" y="0"/>
                  </a:moveTo>
                  <a:lnTo>
                    <a:pt x="297" y="0"/>
                  </a:lnTo>
                  <a:lnTo>
                    <a:pt x="280" y="314"/>
                  </a:lnTo>
                </a:path>
              </a:pathLst>
            </a:custGeom>
            <a:noFill/>
            <a:ln w="57150">
              <a:solidFill>
                <a:srgbClr val="FF0000"/>
              </a:solidFill>
              <a:prstDash val="sysDot"/>
              <a:round/>
              <a:headEnd/>
              <a:tailEnd type="triangle" w="med" len="med"/>
            </a:ln>
            <a:effectLst/>
          </p:spPr>
          <p:txBody>
            <a:bodyPr wrap="none" anchor="ctr"/>
            <a:lstStyle/>
            <a:p>
              <a:pPr>
                <a:defRPr/>
              </a:pPr>
              <a:endParaRPr lang="en-US" sz="2600" dirty="0">
                <a:solidFill>
                  <a:schemeClr val="accent6"/>
                </a:solidFill>
                <a:latin typeface="Tahoma" pitchFamily="34" charset="0"/>
                <a:cs typeface="+mn-cs"/>
              </a:endParaRPr>
            </a:p>
          </p:txBody>
        </p:sp>
        <p:grpSp>
          <p:nvGrpSpPr>
            <p:cNvPr id="40976" name="Group 16"/>
            <p:cNvGrpSpPr>
              <a:grpSpLocks/>
            </p:cNvGrpSpPr>
            <p:nvPr/>
          </p:nvGrpSpPr>
          <p:grpSpPr bwMode="auto">
            <a:xfrm>
              <a:off x="4164" y="2792"/>
              <a:ext cx="1104" cy="590"/>
              <a:chOff x="3840" y="2256"/>
              <a:chExt cx="1104" cy="590"/>
            </a:xfrm>
          </p:grpSpPr>
          <p:sp>
            <p:nvSpPr>
              <p:cNvPr id="304145" name="Line 17"/>
              <p:cNvSpPr>
                <a:spLocks noChangeShapeType="1"/>
              </p:cNvSpPr>
              <p:nvPr/>
            </p:nvSpPr>
            <p:spPr bwMode="auto">
              <a:xfrm>
                <a:off x="3840" y="2256"/>
                <a:ext cx="1096" cy="8"/>
              </a:xfrm>
              <a:prstGeom prst="line">
                <a:avLst/>
              </a:prstGeom>
              <a:noFill/>
              <a:ln w="57150">
                <a:solidFill>
                  <a:srgbClr val="FF0000"/>
                </a:solidFill>
                <a:prstDash val="sysDot"/>
                <a:round/>
                <a:headEnd/>
                <a:tailEnd/>
              </a:ln>
              <a:effectLst/>
            </p:spPr>
            <p:txBody>
              <a:bodyPr wrap="none" anchor="ctr"/>
              <a:lstStyle/>
              <a:p>
                <a:pPr>
                  <a:defRPr/>
                </a:pPr>
                <a:endParaRPr lang="en-US" sz="2600" dirty="0">
                  <a:solidFill>
                    <a:schemeClr val="accent6"/>
                  </a:solidFill>
                  <a:latin typeface="Tahoma" pitchFamily="34" charset="0"/>
                  <a:cs typeface="+mn-cs"/>
                </a:endParaRPr>
              </a:p>
            </p:txBody>
          </p:sp>
          <p:sp>
            <p:nvSpPr>
              <p:cNvPr id="304146" name="Freeform 18"/>
              <p:cNvSpPr>
                <a:spLocks/>
              </p:cNvSpPr>
              <p:nvPr/>
            </p:nvSpPr>
            <p:spPr bwMode="auto">
              <a:xfrm>
                <a:off x="3840" y="2297"/>
                <a:ext cx="6" cy="549"/>
              </a:xfrm>
              <a:custGeom>
                <a:avLst/>
                <a:gdLst/>
                <a:ahLst/>
                <a:cxnLst>
                  <a:cxn ang="0">
                    <a:pos x="5" y="0"/>
                  </a:cxn>
                  <a:cxn ang="0">
                    <a:pos x="0" y="458"/>
                  </a:cxn>
                </a:cxnLst>
                <a:rect l="0" t="0" r="r" b="b"/>
                <a:pathLst>
                  <a:path w="5" h="458">
                    <a:moveTo>
                      <a:pt x="5" y="0"/>
                    </a:moveTo>
                    <a:lnTo>
                      <a:pt x="0" y="458"/>
                    </a:lnTo>
                  </a:path>
                </a:pathLst>
              </a:custGeom>
              <a:noFill/>
              <a:ln w="57150">
                <a:solidFill>
                  <a:srgbClr val="FF0000"/>
                </a:solidFill>
                <a:prstDash val="sysDot"/>
                <a:round/>
                <a:headEnd/>
                <a:tailEnd type="triangle" w="med" len="med"/>
              </a:ln>
              <a:effectLst/>
            </p:spPr>
            <p:txBody>
              <a:bodyPr wrap="none" anchor="ctr"/>
              <a:lstStyle/>
              <a:p>
                <a:pPr>
                  <a:defRPr/>
                </a:pPr>
                <a:endParaRPr lang="en-US" sz="2600" dirty="0">
                  <a:solidFill>
                    <a:schemeClr val="accent6"/>
                  </a:solidFill>
                  <a:latin typeface="Tahoma" pitchFamily="34" charset="0"/>
                  <a:cs typeface="+mn-cs"/>
                </a:endParaRPr>
              </a:p>
            </p:txBody>
          </p:sp>
          <p:sp>
            <p:nvSpPr>
              <p:cNvPr id="304147" name="Freeform 19"/>
              <p:cNvSpPr>
                <a:spLocks/>
              </p:cNvSpPr>
              <p:nvPr/>
            </p:nvSpPr>
            <p:spPr bwMode="auto">
              <a:xfrm>
                <a:off x="4938" y="2289"/>
                <a:ext cx="6" cy="550"/>
              </a:xfrm>
              <a:custGeom>
                <a:avLst/>
                <a:gdLst/>
                <a:ahLst/>
                <a:cxnLst>
                  <a:cxn ang="0">
                    <a:pos x="5" y="0"/>
                  </a:cxn>
                  <a:cxn ang="0">
                    <a:pos x="0" y="458"/>
                  </a:cxn>
                </a:cxnLst>
                <a:rect l="0" t="0" r="r" b="b"/>
                <a:pathLst>
                  <a:path w="5" h="458">
                    <a:moveTo>
                      <a:pt x="5" y="0"/>
                    </a:moveTo>
                    <a:lnTo>
                      <a:pt x="0" y="458"/>
                    </a:lnTo>
                  </a:path>
                </a:pathLst>
              </a:custGeom>
              <a:noFill/>
              <a:ln w="57150">
                <a:solidFill>
                  <a:srgbClr val="FF0000"/>
                </a:solidFill>
                <a:prstDash val="sysDot"/>
                <a:round/>
                <a:headEnd/>
                <a:tailEnd type="triangle" w="med" len="med"/>
              </a:ln>
              <a:effectLst/>
            </p:spPr>
            <p:txBody>
              <a:bodyPr wrap="none" anchor="ctr"/>
              <a:lstStyle/>
              <a:p>
                <a:pPr>
                  <a:defRPr/>
                </a:pPr>
                <a:endParaRPr lang="en-US" sz="2600" dirty="0">
                  <a:solidFill>
                    <a:schemeClr val="accent6"/>
                  </a:solidFill>
                  <a:latin typeface="Tahoma" pitchFamily="34" charset="0"/>
                  <a:cs typeface="+mn-cs"/>
                </a:endParaRPr>
              </a:p>
            </p:txBody>
          </p:sp>
        </p:grpSp>
      </p:gr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spect="1" noChangeArrowheads="1"/>
          </p:cNvSpPr>
          <p:nvPr>
            <p:ph type="title"/>
          </p:nvPr>
        </p:nvSpPr>
        <p:spPr/>
        <p:txBody>
          <a:bodyPr/>
          <a:lstStyle/>
          <a:p>
            <a:pPr eaLnBrk="1" hangingPunct="1"/>
            <a:r>
              <a:rPr lang="en-US" sz="3600" dirty="0">
                <a:latin typeface="+mn-lt"/>
              </a:rPr>
              <a:t>Incident Commander</a:t>
            </a:r>
          </a:p>
        </p:txBody>
      </p:sp>
      <p:sp>
        <p:nvSpPr>
          <p:cNvPr id="7" name="Content Placeholder 6"/>
          <p:cNvSpPr>
            <a:spLocks noGrp="1"/>
          </p:cNvSpPr>
          <p:nvPr>
            <p:ph sz="half" idx="2"/>
          </p:nvPr>
        </p:nvSpPr>
        <p:spPr>
          <a:xfrm>
            <a:off x="457201" y="1371600"/>
            <a:ext cx="4040188" cy="2819399"/>
          </a:xfrm>
        </p:spPr>
        <p:txBody>
          <a:bodyPr/>
          <a:lstStyle/>
          <a:p>
            <a:pPr marL="0" indent="0"/>
            <a:r>
              <a:rPr lang="en-US" b="0" dirty="0">
                <a:solidFill>
                  <a:schemeClr val="tx1"/>
                </a:solidFill>
              </a:rPr>
              <a:t>Upon arriving at an incident, the higher-ranking person will either assume command, maintain command as is, or transfer command to a third party.</a:t>
            </a:r>
          </a:p>
        </p:txBody>
      </p:sp>
      <p:sp>
        <p:nvSpPr>
          <p:cNvPr id="9" name="Content Placeholder 8"/>
          <p:cNvSpPr>
            <a:spLocks noGrp="1"/>
          </p:cNvSpPr>
          <p:nvPr>
            <p:ph sz="quarter" idx="4"/>
          </p:nvPr>
        </p:nvSpPr>
        <p:spPr>
          <a:xfrm>
            <a:off x="457200" y="4495800"/>
            <a:ext cx="8229601" cy="1143000"/>
          </a:xfrm>
        </p:spPr>
        <p:txBody>
          <a:bodyPr/>
          <a:lstStyle/>
          <a:p>
            <a:pPr marL="0" indent="0"/>
            <a:r>
              <a:rPr lang="en-US" b="0" kern="1200" dirty="0">
                <a:solidFill>
                  <a:schemeClr val="tx1"/>
                </a:solidFill>
              </a:rPr>
              <a:t>The </a:t>
            </a:r>
            <a:r>
              <a:rPr lang="en-US" b="0" u="sng" kern="1200" dirty="0">
                <a:solidFill>
                  <a:schemeClr val="tx1"/>
                </a:solidFill>
              </a:rPr>
              <a:t>most qualified</a:t>
            </a:r>
            <a:r>
              <a:rPr lang="en-US" b="0" kern="1200" dirty="0">
                <a:solidFill>
                  <a:schemeClr val="tx1"/>
                </a:solidFill>
              </a:rPr>
              <a:t> person at the scene is designated as the Incident Commander.</a:t>
            </a:r>
            <a:endParaRPr lang="en-US" b="0" dirty="0">
              <a:solidFill>
                <a:schemeClr val="tx1"/>
              </a:solidFill>
            </a:endParaRPr>
          </a:p>
        </p:txBody>
      </p:sp>
      <p:pic>
        <p:nvPicPr>
          <p:cNvPr id="14" name="Picture 8" descr="Photo of disaster workers"/>
          <p:cNvPicPr>
            <a:picLocks noChangeAspect="1" noChangeArrowheads="1"/>
          </p:cNvPicPr>
          <p:nvPr/>
        </p:nvPicPr>
        <p:blipFill>
          <a:blip r:embed="rId3">
            <a:lum bright="20000"/>
          </a:blip>
          <a:srcRect/>
          <a:stretch>
            <a:fillRect/>
          </a:stretch>
        </p:blipFill>
        <p:spPr bwMode="auto">
          <a:xfrm>
            <a:off x="5334000" y="1219200"/>
            <a:ext cx="3059113" cy="2651125"/>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extLst>
      <p:ext uri="{BB962C8B-B14F-4D97-AF65-F5344CB8AC3E}">
        <p14:creationId xmlns:p14="http://schemas.microsoft.com/office/powerpoint/2010/main" val="727997693"/>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Incident Commander’s Role</a:t>
            </a:r>
          </a:p>
        </p:txBody>
      </p:sp>
      <p:sp>
        <p:nvSpPr>
          <p:cNvPr id="43011" name="Content Placeholder 5"/>
          <p:cNvSpPr>
            <a:spLocks noGrp="1"/>
          </p:cNvSpPr>
          <p:nvPr>
            <p:ph idx="1"/>
          </p:nvPr>
        </p:nvSpPr>
        <p:spPr>
          <a:xfrm>
            <a:off x="3124200" y="1306513"/>
            <a:ext cx="5886450" cy="4286250"/>
          </a:xfrm>
        </p:spPr>
        <p:txBody>
          <a:bodyPr/>
          <a:lstStyle/>
          <a:p>
            <a:pPr eaLnBrk="1" hangingPunct="1"/>
            <a:r>
              <a:rPr lang="en-US" sz="2400" b="0" dirty="0">
                <a:solidFill>
                  <a:schemeClr val="tx1"/>
                </a:solidFill>
              </a:rPr>
              <a:t>The Incident Commander:</a:t>
            </a:r>
          </a:p>
          <a:p>
            <a:pPr lvl="1" eaLnBrk="1" hangingPunct="1"/>
            <a:r>
              <a:rPr sz="2400" b="0" dirty="0">
                <a:solidFill>
                  <a:schemeClr val="tx1"/>
                </a:solidFill>
              </a:rPr>
              <a:t>Provides overall leadership for incident response.</a:t>
            </a:r>
          </a:p>
          <a:p>
            <a:pPr lvl="1" eaLnBrk="1" hangingPunct="1"/>
            <a:r>
              <a:rPr sz="2400" b="0" dirty="0">
                <a:solidFill>
                  <a:schemeClr val="tx1"/>
                </a:solidFill>
              </a:rPr>
              <a:t>Takes policy direction from the Elected Officials. </a:t>
            </a:r>
          </a:p>
          <a:p>
            <a:pPr lvl="1" eaLnBrk="1" hangingPunct="1"/>
            <a:r>
              <a:rPr sz="2400" b="0" dirty="0">
                <a:solidFill>
                  <a:schemeClr val="tx1"/>
                </a:solidFill>
              </a:rPr>
              <a:t>Delegates authority to others.</a:t>
            </a:r>
          </a:p>
          <a:p>
            <a:pPr lvl="1" eaLnBrk="1" hangingPunct="1"/>
            <a:r>
              <a:rPr sz="2400" b="0" dirty="0">
                <a:solidFill>
                  <a:schemeClr val="tx1"/>
                </a:solidFill>
              </a:rPr>
              <a:t>Ensures incident safety. </a:t>
            </a:r>
          </a:p>
          <a:p>
            <a:pPr lvl="1" eaLnBrk="1" hangingPunct="1"/>
            <a:r>
              <a:rPr sz="2400" b="0" dirty="0">
                <a:solidFill>
                  <a:schemeClr val="tx1"/>
                </a:solidFill>
              </a:rPr>
              <a:t>Establishes incident objectives.</a:t>
            </a:r>
          </a:p>
        </p:txBody>
      </p:sp>
      <p:sp>
        <p:nvSpPr>
          <p:cNvPr id="43012" name="Rectangle 8"/>
          <p:cNvSpPr>
            <a:spLocks noChangeArrowheads="1"/>
          </p:cNvSpPr>
          <p:nvPr/>
        </p:nvSpPr>
        <p:spPr bwMode="auto">
          <a:xfrm>
            <a:off x="457200" y="1066800"/>
            <a:ext cx="7696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marL="228600" indent="-228600">
              <a:spcBef>
                <a:spcPct val="40000"/>
              </a:spcBef>
              <a:tabLst>
                <a:tab pos="685800" algn="l"/>
              </a:tabLst>
            </a:pPr>
            <a:endParaRPr lang="en-US" sz="2100" b="1">
              <a:solidFill>
                <a:srgbClr val="FFFFFF"/>
              </a:solidFill>
            </a:endParaRPr>
          </a:p>
        </p:txBody>
      </p:sp>
      <p:pic>
        <p:nvPicPr>
          <p:cNvPr id="6" name="Picture 5" descr="Photo of an Incident Commander"/>
          <p:cNvPicPr>
            <a:picLocks noChangeAspect="1"/>
          </p:cNvPicPr>
          <p:nvPr/>
        </p:nvPicPr>
        <p:blipFill>
          <a:blip r:embed="rId3">
            <a:lum bright="20000"/>
          </a:blip>
          <a:srcRect/>
          <a:stretch>
            <a:fillRect/>
          </a:stretch>
        </p:blipFill>
        <p:spPr>
          <a:xfrm>
            <a:off x="571500" y="1143000"/>
            <a:ext cx="2400300" cy="42862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12"/>
          <p:cNvSpPr>
            <a:spLocks noGrp="1" noChangeAspect="1" noChangeArrowheads="1"/>
          </p:cNvSpPr>
          <p:nvPr>
            <p:ph type="title"/>
          </p:nvPr>
        </p:nvSpPr>
        <p:spPr>
          <a:xfrm>
            <a:off x="295275" y="369888"/>
            <a:ext cx="8620125" cy="868362"/>
          </a:xfrm>
        </p:spPr>
        <p:txBody>
          <a:bodyPr/>
          <a:lstStyle/>
          <a:p>
            <a:pPr eaLnBrk="1" hangingPunct="1"/>
            <a:r>
              <a:rPr lang="en-US" sz="3200" dirty="0">
                <a:latin typeface="+mn-lt"/>
              </a:rPr>
              <a:t>Elected Officials’ Role &amp; Responsibilities</a:t>
            </a:r>
          </a:p>
        </p:txBody>
      </p:sp>
      <p:sp>
        <p:nvSpPr>
          <p:cNvPr id="44035" name="Rectangle 13"/>
          <p:cNvSpPr>
            <a:spLocks noGrp="1" noChangeArrowheads="1"/>
          </p:cNvSpPr>
          <p:nvPr>
            <p:ph idx="1"/>
          </p:nvPr>
        </p:nvSpPr>
        <p:spPr>
          <a:xfrm>
            <a:off x="122238" y="1238250"/>
            <a:ext cx="5562600" cy="5249862"/>
          </a:xfrm>
        </p:spPr>
        <p:txBody>
          <a:bodyPr/>
          <a:lstStyle/>
          <a:p>
            <a:pPr lvl="1" eaLnBrk="1" hangingPunct="1">
              <a:spcBef>
                <a:spcPct val="70000"/>
              </a:spcBef>
            </a:pPr>
            <a:r>
              <a:rPr sz="2800" b="0" dirty="0">
                <a:solidFill>
                  <a:schemeClr val="tx1"/>
                </a:solidFill>
              </a:rPr>
              <a:t>Provide policy guidance on priorities and objectives based </a:t>
            </a:r>
            <a:br>
              <a:rPr sz="2800" b="0" dirty="0">
                <a:solidFill>
                  <a:schemeClr val="tx1"/>
                </a:solidFill>
              </a:rPr>
            </a:br>
            <a:r>
              <a:rPr sz="2800" b="0" dirty="0">
                <a:solidFill>
                  <a:schemeClr val="tx1"/>
                </a:solidFill>
              </a:rPr>
              <a:t>on the situation and the Emergency Operations Plan (EOP).</a:t>
            </a:r>
            <a:r>
              <a:rPr lang="en-US" sz="2800" b="0" dirty="0">
                <a:solidFill>
                  <a:schemeClr val="tx1"/>
                </a:solidFill>
              </a:rPr>
              <a:t> </a:t>
            </a:r>
            <a:endParaRPr sz="2800" b="0" dirty="0">
              <a:solidFill>
                <a:schemeClr val="tx1"/>
              </a:solidFill>
            </a:endParaRPr>
          </a:p>
          <a:p>
            <a:pPr lvl="1" eaLnBrk="1" hangingPunct="1">
              <a:spcBef>
                <a:spcPct val="70000"/>
              </a:spcBef>
            </a:pPr>
            <a:r>
              <a:rPr sz="2800" b="0" dirty="0">
                <a:solidFill>
                  <a:schemeClr val="tx1"/>
                </a:solidFill>
              </a:rPr>
              <a:t>Approve resources and support to the incident command from the Emergency Operations Center (EOC).</a:t>
            </a:r>
          </a:p>
        </p:txBody>
      </p:sp>
      <p:sp>
        <p:nvSpPr>
          <p:cNvPr id="44036" name="Line 28"/>
          <p:cNvSpPr>
            <a:spLocks noChangeShapeType="1"/>
          </p:cNvSpPr>
          <p:nvPr/>
        </p:nvSpPr>
        <p:spPr bwMode="auto">
          <a:xfrm>
            <a:off x="7496175" y="2895600"/>
            <a:ext cx="0" cy="7620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4041" name="Picture 9" descr="Photo of Two Senior Officials meeting"/>
          <p:cNvPicPr>
            <a:picLocks noChangeAspect="1" noChangeArrowheads="1"/>
          </p:cNvPicPr>
          <p:nvPr/>
        </p:nvPicPr>
        <p:blipFill>
          <a:blip r:embed="rId3">
            <a:lum bright="10000"/>
          </a:blip>
          <a:srcRect/>
          <a:stretch>
            <a:fillRect/>
          </a:stretch>
        </p:blipFill>
        <p:spPr bwMode="auto">
          <a:xfrm>
            <a:off x="5930900" y="1181100"/>
            <a:ext cx="3073400" cy="34290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Command vs. Coordination</a:t>
            </a:r>
          </a:p>
        </p:txBody>
      </p:sp>
      <p:sp>
        <p:nvSpPr>
          <p:cNvPr id="524291" name="AutoShape 3"/>
          <p:cNvSpPr>
            <a:spLocks noChangeArrowheads="1"/>
          </p:cNvSpPr>
          <p:nvPr/>
        </p:nvSpPr>
        <p:spPr bwMode="auto">
          <a:xfrm>
            <a:off x="762000" y="1524000"/>
            <a:ext cx="7315200" cy="2895600"/>
          </a:xfrm>
          <a:prstGeom prst="wedgeEllipseCallout">
            <a:avLst>
              <a:gd name="adj1" fmla="val 42537"/>
              <a:gd name="adj2" fmla="val 84759"/>
            </a:avLst>
          </a:prstGeom>
          <a:ln>
            <a:solidFill>
              <a:schemeClr val="accent6"/>
            </a:solidFill>
            <a:headEnd/>
            <a:tailEnd/>
          </a:ln>
        </p:spPr>
        <p:style>
          <a:lnRef idx="0">
            <a:schemeClr val="accent6"/>
          </a:lnRef>
          <a:fillRef idx="3">
            <a:schemeClr val="accent6"/>
          </a:fillRef>
          <a:effectRef idx="3">
            <a:schemeClr val="accent6"/>
          </a:effectRef>
          <a:fontRef idx="minor">
            <a:schemeClr val="lt1"/>
          </a:fontRef>
        </p:style>
        <p:txBody>
          <a:bodyPr anchor="ctr" anchorCtr="1"/>
          <a:lstStyle/>
          <a:p>
            <a:pPr algn="ctr">
              <a:defRPr/>
            </a:pPr>
            <a:endParaRPr lang="en-US" sz="3600" b="1" dirty="0">
              <a:solidFill>
                <a:schemeClr val="bg1"/>
              </a:solidFill>
            </a:endParaRPr>
          </a:p>
        </p:txBody>
      </p:sp>
      <p:sp>
        <p:nvSpPr>
          <p:cNvPr id="2" name="Content Placeholder 1"/>
          <p:cNvSpPr>
            <a:spLocks noGrp="1"/>
          </p:cNvSpPr>
          <p:nvPr>
            <p:ph idx="1"/>
          </p:nvPr>
        </p:nvSpPr>
        <p:spPr>
          <a:xfrm>
            <a:off x="815008" y="2418513"/>
            <a:ext cx="7315200" cy="2590800"/>
          </a:xfrm>
        </p:spPr>
        <p:txBody>
          <a:bodyPr/>
          <a:lstStyle/>
          <a:p>
            <a:pPr algn="ctr"/>
            <a:r>
              <a:rPr lang="en-US" sz="3600" kern="1200" dirty="0">
                <a:solidFill>
                  <a:srgbClr val="FFFFFF"/>
                </a:solidFill>
              </a:rPr>
              <a:t>What is the difference between command and coordination?</a:t>
            </a:r>
            <a:endParaRPr lang="en-US" dirty="0"/>
          </a:p>
        </p:txBody>
      </p:sp>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6082" name="Straight Connector 11"/>
          <p:cNvCxnSpPr>
            <a:cxnSpLocks noChangeShapeType="1"/>
          </p:cNvCxnSpPr>
          <p:nvPr/>
        </p:nvCxnSpPr>
        <p:spPr bwMode="auto">
          <a:xfrm>
            <a:off x="469900" y="914400"/>
            <a:ext cx="8432800" cy="158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sp>
        <p:nvSpPr>
          <p:cNvPr id="8" name="Title 7"/>
          <p:cNvSpPr>
            <a:spLocks noGrp="1"/>
          </p:cNvSpPr>
          <p:nvPr>
            <p:ph type="title"/>
          </p:nvPr>
        </p:nvSpPr>
        <p:spPr/>
        <p:txBody>
          <a:bodyPr/>
          <a:lstStyle/>
          <a:p>
            <a:r>
              <a:rPr lang="en-US" sz="3600" dirty="0">
                <a:latin typeface="+mn-lt"/>
              </a:rPr>
              <a:t>NIMS: Command</a:t>
            </a:r>
          </a:p>
        </p:txBody>
      </p:sp>
      <p:sp>
        <p:nvSpPr>
          <p:cNvPr id="11" name="Text Placeholder 10"/>
          <p:cNvSpPr>
            <a:spLocks noGrp="1"/>
          </p:cNvSpPr>
          <p:nvPr>
            <p:ph type="body" sz="quarter" idx="3"/>
          </p:nvPr>
        </p:nvSpPr>
        <p:spPr>
          <a:xfrm>
            <a:off x="2809874" y="1219200"/>
            <a:ext cx="5867401" cy="1332189"/>
          </a:xfrm>
        </p:spPr>
        <p:txBody>
          <a:bodyPr/>
          <a:lstStyle/>
          <a:p>
            <a:r>
              <a:rPr lang="en-US" b="0" u="sng" kern="1200" dirty="0">
                <a:solidFill>
                  <a:schemeClr val="tx1"/>
                </a:solidFill>
                <a:latin typeface="Arial" charset="0"/>
                <a:cs typeface="Arial" charset="0"/>
              </a:rPr>
              <a:t>Command</a:t>
            </a:r>
            <a:r>
              <a:rPr lang="en-US" b="0" kern="1200" dirty="0">
                <a:solidFill>
                  <a:schemeClr val="tx1"/>
                </a:solidFill>
                <a:latin typeface="Arial" charset="0"/>
                <a:cs typeface="Arial" charset="0"/>
              </a:rPr>
              <a:t>: The act of directing, ordering, or controlling by virtue of </a:t>
            </a:r>
            <a:r>
              <a:rPr lang="en-US" b="0" u="sng" kern="1200" dirty="0">
                <a:solidFill>
                  <a:schemeClr val="tx1"/>
                </a:solidFill>
                <a:latin typeface="Arial" charset="0"/>
                <a:cs typeface="Arial" charset="0"/>
              </a:rPr>
              <a:t>explicit</a:t>
            </a:r>
            <a:r>
              <a:rPr lang="en-US" b="0" kern="1200" dirty="0">
                <a:solidFill>
                  <a:schemeClr val="tx1"/>
                </a:solidFill>
                <a:latin typeface="Arial" charset="0"/>
                <a:cs typeface="Arial" charset="0"/>
              </a:rPr>
              <a:t> statutory, regulatory, or delegated authority.</a:t>
            </a:r>
            <a:endParaRPr lang="en-US" b="0" dirty="0">
              <a:solidFill>
                <a:schemeClr val="tx1"/>
              </a:solidFill>
            </a:endParaRPr>
          </a:p>
        </p:txBody>
      </p:sp>
      <p:pic>
        <p:nvPicPr>
          <p:cNvPr id="17" name="Picture 16" descr="NIMS Cover"/>
          <p:cNvPicPr>
            <a:picLocks noChangeAspect="1"/>
          </p:cNvPicPr>
          <p:nvPr/>
        </p:nvPicPr>
        <p:blipFill>
          <a:blip r:embed="rId3">
            <a:lum bright="12000"/>
          </a:blip>
          <a:stretch>
            <a:fillRect/>
          </a:stretch>
        </p:blipFill>
        <p:spPr>
          <a:xfrm>
            <a:off x="536575" y="1219200"/>
            <a:ext cx="1673225" cy="21653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
        <p:nvSpPr>
          <p:cNvPr id="18" name="AutoShape 5" descr="Question Bubble: Who has the explicit authority for the management of all incident operations?"/>
          <p:cNvSpPr>
            <a:spLocks noChangeArrowheads="1"/>
          </p:cNvSpPr>
          <p:nvPr/>
        </p:nvSpPr>
        <p:spPr bwMode="auto">
          <a:xfrm>
            <a:off x="2819400" y="3422372"/>
            <a:ext cx="4800600" cy="1828800"/>
          </a:xfrm>
          <a:prstGeom prst="wedgeRoundRectCallout">
            <a:avLst>
              <a:gd name="adj1" fmla="val 53925"/>
              <a:gd name="adj2" fmla="val 71289"/>
              <a:gd name="adj3" fmla="val 16667"/>
            </a:avLst>
          </a:prstGeom>
          <a:ln>
            <a:solidFill>
              <a:schemeClr val="accent6"/>
            </a:solidFill>
            <a:headEnd/>
            <a:tailEnd/>
          </a:ln>
          <a:effectLst/>
        </p:spPr>
        <p:style>
          <a:lnRef idx="1">
            <a:schemeClr val="accent6"/>
          </a:lnRef>
          <a:fillRef idx="3">
            <a:schemeClr val="accent6"/>
          </a:fillRef>
          <a:effectRef idx="2">
            <a:schemeClr val="accent6"/>
          </a:effectRef>
          <a:fontRef idx="minor">
            <a:schemeClr val="lt1"/>
          </a:fontRef>
        </p:style>
        <p:txBody>
          <a:bodyPr/>
          <a:lstStyle/>
          <a:p>
            <a:pPr algn="ctr" fontAlgn="auto">
              <a:spcBef>
                <a:spcPts val="0"/>
              </a:spcBef>
              <a:spcAft>
                <a:spcPts val="0"/>
              </a:spcAft>
              <a:defRPr/>
            </a:pPr>
            <a:endParaRPr lang="en-US" sz="2500" b="1" dirty="0">
              <a:solidFill>
                <a:schemeClr val="bg1"/>
              </a:solidFill>
            </a:endParaRPr>
          </a:p>
        </p:txBody>
      </p:sp>
      <p:sp>
        <p:nvSpPr>
          <p:cNvPr id="12" name="Content Placeholder 11"/>
          <p:cNvSpPr>
            <a:spLocks noGrp="1"/>
          </p:cNvSpPr>
          <p:nvPr>
            <p:ph sz="quarter" idx="4"/>
          </p:nvPr>
        </p:nvSpPr>
        <p:spPr>
          <a:xfrm>
            <a:off x="3198812" y="3491945"/>
            <a:ext cx="4041775" cy="1676400"/>
          </a:xfrm>
        </p:spPr>
        <p:txBody>
          <a:bodyPr/>
          <a:lstStyle/>
          <a:p>
            <a:pPr marL="0" indent="0" algn="ctr"/>
            <a:r>
              <a:rPr lang="en-US" dirty="0">
                <a:solidFill>
                  <a:schemeClr val="bg1"/>
                </a:solidFill>
              </a:rPr>
              <a:t>Who has the </a:t>
            </a:r>
            <a:r>
              <a:rPr lang="en-US" u="sng" dirty="0">
                <a:solidFill>
                  <a:schemeClr val="bg1"/>
                </a:solidFill>
              </a:rPr>
              <a:t>explicit</a:t>
            </a:r>
            <a:r>
              <a:rPr lang="en-US" dirty="0">
                <a:solidFill>
                  <a:schemeClr val="bg1"/>
                </a:solidFill>
              </a:rPr>
              <a:t> authority for the management of all incident operations?</a:t>
            </a:r>
            <a:endParaRPr lang="en-US" dirty="0"/>
          </a:p>
        </p:txBody>
      </p:sp>
    </p:spTree>
    <p:extLst>
      <p:ext uri="{BB962C8B-B14F-4D97-AF65-F5344CB8AC3E}">
        <p14:creationId xmlns:p14="http://schemas.microsoft.com/office/powerpoint/2010/main" val="4033793373"/>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7106" name="Straight Connector 11"/>
          <p:cNvCxnSpPr>
            <a:cxnSpLocks noChangeShapeType="1"/>
          </p:cNvCxnSpPr>
          <p:nvPr/>
        </p:nvCxnSpPr>
        <p:spPr bwMode="auto">
          <a:xfrm>
            <a:off x="469900" y="914400"/>
            <a:ext cx="8432800" cy="1588"/>
          </a:xfrm>
          <a:prstGeom prst="line">
            <a:avLst/>
          </a:prstGeom>
          <a:noFill/>
          <a:ln w="9525" algn="ctr">
            <a:solidFill>
              <a:srgbClr val="C00000"/>
            </a:solidFill>
            <a:round/>
            <a:headEnd/>
            <a:tailEnd/>
          </a:ln>
          <a:extLst>
            <a:ext uri="{909E8E84-426E-40DD-AFC4-6F175D3DCCD1}">
              <a14:hiddenFill xmlns:a14="http://schemas.microsoft.com/office/drawing/2010/main">
                <a:noFill/>
              </a14:hiddenFill>
            </a:ext>
          </a:extLst>
        </p:spPr>
      </p:cxnSp>
      <p:pic>
        <p:nvPicPr>
          <p:cNvPr id="7" name="Picture 6" descr="NIMS Cover"/>
          <p:cNvPicPr>
            <a:picLocks noChangeAspect="1"/>
          </p:cNvPicPr>
          <p:nvPr/>
        </p:nvPicPr>
        <p:blipFill>
          <a:blip r:embed="rId3">
            <a:lum bright="12000"/>
          </a:blip>
          <a:stretch>
            <a:fillRect/>
          </a:stretch>
        </p:blipFill>
        <p:spPr>
          <a:xfrm>
            <a:off x="536575" y="1219200"/>
            <a:ext cx="1673225" cy="21653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
        <p:nvSpPr>
          <p:cNvPr id="4" name="Title 3"/>
          <p:cNvSpPr>
            <a:spLocks noGrp="1"/>
          </p:cNvSpPr>
          <p:nvPr>
            <p:ph type="title"/>
          </p:nvPr>
        </p:nvSpPr>
        <p:spPr>
          <a:xfrm>
            <a:off x="295275" y="274638"/>
            <a:ext cx="8601075" cy="868362"/>
          </a:xfrm>
        </p:spPr>
        <p:txBody>
          <a:bodyPr/>
          <a:lstStyle/>
          <a:p>
            <a:r>
              <a:rPr lang="en-US" sz="3600" kern="1200" dirty="0">
                <a:latin typeface="+mn-lt"/>
                <a:cs typeface="Arial" charset="0"/>
              </a:rPr>
              <a:t>NIMS: Coordination</a:t>
            </a:r>
            <a:endParaRPr lang="en-US" sz="3600" dirty="0">
              <a:latin typeface="+mn-lt"/>
            </a:endParaRPr>
          </a:p>
        </p:txBody>
      </p:sp>
      <p:sp>
        <p:nvSpPr>
          <p:cNvPr id="3" name="Content Placeholder 2"/>
          <p:cNvSpPr>
            <a:spLocks noGrp="1"/>
          </p:cNvSpPr>
          <p:nvPr>
            <p:ph idx="1"/>
          </p:nvPr>
        </p:nvSpPr>
        <p:spPr>
          <a:xfrm>
            <a:off x="2819400" y="1219200"/>
            <a:ext cx="5867400" cy="4373563"/>
          </a:xfrm>
        </p:spPr>
        <p:txBody>
          <a:bodyPr/>
          <a:lstStyle/>
          <a:p>
            <a:r>
              <a:rPr lang="en-US" sz="2400" b="0" u="sng" kern="1200" dirty="0">
                <a:solidFill>
                  <a:schemeClr val="tx1"/>
                </a:solidFill>
                <a:latin typeface="Arial" charset="0"/>
                <a:cs typeface="Arial" charset="0"/>
              </a:rPr>
              <a:t>Coordination</a:t>
            </a:r>
            <a:r>
              <a:rPr lang="en-US" sz="2400" b="0" kern="1200" dirty="0">
                <a:solidFill>
                  <a:schemeClr val="tx1"/>
                </a:solidFill>
                <a:latin typeface="Arial" charset="0"/>
                <a:cs typeface="Arial" charset="0"/>
              </a:rPr>
              <a:t> is a process that allows all levels of government and all disciplines to work together more efficiently and effectively.</a:t>
            </a:r>
            <a:endParaRPr lang="en-US" sz="2400" b="0" dirty="0">
              <a:solidFill>
                <a:schemeClr val="tx1"/>
              </a:solidFill>
            </a:endParaRP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spect="1" noChangeArrowheads="1"/>
          </p:cNvSpPr>
          <p:nvPr>
            <p:ph type="title"/>
          </p:nvPr>
        </p:nvSpPr>
        <p:spPr>
          <a:xfrm>
            <a:off x="295275" y="274638"/>
            <a:ext cx="8848725" cy="868362"/>
          </a:xfrm>
        </p:spPr>
        <p:txBody>
          <a:bodyPr/>
          <a:lstStyle/>
          <a:p>
            <a:pPr eaLnBrk="1" hangingPunct="1"/>
            <a:r>
              <a:rPr lang="en-US" sz="2800" dirty="0">
                <a:latin typeface="+mn-lt"/>
              </a:rPr>
              <a:t>Senior Officials Delegate Command Authority</a:t>
            </a:r>
          </a:p>
        </p:txBody>
      </p:sp>
      <p:sp>
        <p:nvSpPr>
          <p:cNvPr id="322563" name="Text Box 3"/>
          <p:cNvSpPr txBox="1">
            <a:spLocks noChangeArrowheads="1"/>
          </p:cNvSpPr>
          <p:nvPr/>
        </p:nvSpPr>
        <p:spPr bwMode="auto">
          <a:xfrm>
            <a:off x="838200" y="1295400"/>
            <a:ext cx="7467600" cy="3124200"/>
          </a:xfrm>
          <a:prstGeom prst="rect">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tIns="182880"/>
          <a:lstStyle/>
          <a:p>
            <a:pPr marL="342900" indent="-342900" eaLnBrk="0" hangingPunct="0">
              <a:spcBef>
                <a:spcPct val="40000"/>
              </a:spcBef>
              <a:buFont typeface="Wingdings" pitchFamily="2" charset="2"/>
              <a:buChar char="§"/>
              <a:defRPr/>
            </a:pPr>
            <a:endParaRPr lang="en-US" sz="2400" b="1" dirty="0">
              <a:solidFill>
                <a:schemeClr val="bg1"/>
              </a:solidFill>
            </a:endParaRPr>
          </a:p>
        </p:txBody>
      </p:sp>
      <p:pic>
        <p:nvPicPr>
          <p:cNvPr id="48135" name="Picture 7" descr="Photo:  Senior Official delegating command authority"/>
          <p:cNvPicPr>
            <a:picLocks noChangeAspect="1" noChangeArrowheads="1"/>
          </p:cNvPicPr>
          <p:nvPr/>
        </p:nvPicPr>
        <p:blipFill>
          <a:blip r:embed="rId3">
            <a:lum bright="20000"/>
          </a:blip>
          <a:srcRect/>
          <a:stretch>
            <a:fillRect/>
          </a:stretch>
        </p:blipFill>
        <p:spPr bwMode="auto">
          <a:xfrm>
            <a:off x="6705600" y="3581400"/>
            <a:ext cx="1887538" cy="20637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
        <p:nvSpPr>
          <p:cNvPr id="2" name="Content Placeholder 1"/>
          <p:cNvSpPr>
            <a:spLocks noGrp="1"/>
          </p:cNvSpPr>
          <p:nvPr>
            <p:ph idx="1"/>
          </p:nvPr>
        </p:nvSpPr>
        <p:spPr>
          <a:xfrm>
            <a:off x="990600" y="1371596"/>
            <a:ext cx="7162800" cy="4525963"/>
          </a:xfrm>
        </p:spPr>
        <p:txBody>
          <a:bodyPr/>
          <a:lstStyle/>
          <a:p>
            <a:pPr marL="342900" lvl="0" indent="-342900">
              <a:spcBef>
                <a:spcPct val="40000"/>
              </a:spcBef>
              <a:buFont typeface="Wingdings" pitchFamily="2" charset="2"/>
              <a:buChar char="§"/>
              <a:defRPr/>
            </a:pPr>
            <a:r>
              <a:rPr lang="en-US" sz="2400" kern="1200" dirty="0">
                <a:solidFill>
                  <a:srgbClr val="FFFFFF"/>
                </a:solidFill>
              </a:rPr>
              <a:t>Executives/Elected Officials delegate authority to the Incident Commander for on-scene operations.</a:t>
            </a:r>
          </a:p>
          <a:p>
            <a:pPr marL="342900" lvl="0" indent="-342900">
              <a:spcBef>
                <a:spcPct val="40000"/>
              </a:spcBef>
              <a:buFont typeface="Wingdings" pitchFamily="2" charset="2"/>
              <a:buChar char="§"/>
              <a:defRPr/>
            </a:pPr>
            <a:r>
              <a:rPr lang="en-US" sz="2400" kern="1200" dirty="0">
                <a:solidFill>
                  <a:srgbClr val="FFFFFF"/>
                </a:solidFill>
              </a:rPr>
              <a:t>The Incident Commander has direct tactical and operational responsibility for conducting incident management activities.</a:t>
            </a:r>
            <a:endParaRPr lang="en-US" dirty="0"/>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spect="1" noChangeArrowheads="1"/>
          </p:cNvSpPr>
          <p:nvPr>
            <p:ph type="title"/>
          </p:nvPr>
        </p:nvSpPr>
        <p:spPr>
          <a:xfrm>
            <a:off x="457200" y="274638"/>
            <a:ext cx="8686800" cy="1143000"/>
          </a:xfrm>
        </p:spPr>
        <p:txBody>
          <a:bodyPr/>
          <a:lstStyle/>
          <a:p>
            <a:pPr eaLnBrk="1" hangingPunct="1"/>
            <a:r>
              <a:rPr lang="en-US" sz="3600" dirty="0">
                <a:latin typeface="+mn-lt"/>
              </a:rPr>
              <a:t>Incident Management Roles</a:t>
            </a:r>
          </a:p>
        </p:txBody>
      </p:sp>
      <p:sp>
        <p:nvSpPr>
          <p:cNvPr id="2" name="Text Placeholder 1"/>
          <p:cNvSpPr>
            <a:spLocks noGrp="1"/>
          </p:cNvSpPr>
          <p:nvPr>
            <p:ph type="body" idx="1"/>
          </p:nvPr>
        </p:nvSpPr>
        <p:spPr>
          <a:xfrm>
            <a:off x="457201" y="1143000"/>
            <a:ext cx="4040188" cy="3427413"/>
          </a:xfrm>
        </p:spPr>
        <p:txBody>
          <a:bodyPr anchor="t" anchorCtr="0"/>
          <a:lstStyle/>
          <a:p>
            <a:pPr lvl="0" eaLnBrk="1" hangingPunct="1">
              <a:spcBef>
                <a:spcPct val="0"/>
              </a:spcBef>
            </a:pPr>
            <a:r>
              <a:rPr lang="en-US" sz="2200" kern="1200" dirty="0">
                <a:solidFill>
                  <a:srgbClr val="FF0000"/>
                </a:solidFill>
                <a:latin typeface="Arial" charset="0"/>
                <a:cs typeface="Arial" charset="0"/>
              </a:rPr>
              <a:t>Incident Commander’s </a:t>
            </a:r>
            <a:br>
              <a:rPr lang="en-US" sz="2200" kern="1200" dirty="0">
                <a:solidFill>
                  <a:srgbClr val="FF0000"/>
                </a:solidFill>
                <a:latin typeface="Arial" charset="0"/>
                <a:cs typeface="Arial" charset="0"/>
              </a:rPr>
            </a:br>
            <a:r>
              <a:rPr lang="en-US" sz="2200" kern="1200" dirty="0">
                <a:solidFill>
                  <a:srgbClr val="FF0000"/>
                </a:solidFill>
                <a:latin typeface="Arial" charset="0"/>
                <a:cs typeface="Arial" charset="0"/>
              </a:rPr>
              <a:t>Role</a:t>
            </a:r>
          </a:p>
          <a:p>
            <a:pPr marL="463550" lvl="0" indent="-463550" eaLnBrk="1" hangingPunct="1">
              <a:spcBef>
                <a:spcPct val="20000"/>
              </a:spcBef>
              <a:buFont typeface="Wingdings" pitchFamily="2" charset="2"/>
              <a:buChar char="§"/>
            </a:pPr>
            <a:r>
              <a:rPr lang="en-US" b="0" kern="1200" dirty="0">
                <a:solidFill>
                  <a:schemeClr val="tx1"/>
                </a:solidFill>
                <a:latin typeface="Arial" charset="0"/>
                <a:cs typeface="Arial" charset="0"/>
              </a:rPr>
              <a:t>Manages the incident at the scene.</a:t>
            </a:r>
          </a:p>
          <a:p>
            <a:pPr marL="463550" lvl="0" indent="-463550" eaLnBrk="1" hangingPunct="1">
              <a:spcBef>
                <a:spcPct val="20000"/>
              </a:spcBef>
              <a:buFont typeface="Wingdings" pitchFamily="2" charset="2"/>
              <a:buChar char="§"/>
            </a:pPr>
            <a:r>
              <a:rPr lang="en-US" b="0" kern="1200" dirty="0">
                <a:solidFill>
                  <a:schemeClr val="tx1"/>
                </a:solidFill>
                <a:latin typeface="Arial" charset="0"/>
                <a:cs typeface="Arial" charset="0"/>
              </a:rPr>
              <a:t>Keeps the EOC informed on all important matters pertaining to the incident.</a:t>
            </a:r>
            <a:endParaRPr lang="en-US" b="0" dirty="0">
              <a:solidFill>
                <a:schemeClr val="tx1"/>
              </a:solidFill>
            </a:endParaRPr>
          </a:p>
        </p:txBody>
      </p:sp>
      <p:sp>
        <p:nvSpPr>
          <p:cNvPr id="4" name="Text Placeholder 3"/>
          <p:cNvSpPr>
            <a:spLocks noGrp="1"/>
          </p:cNvSpPr>
          <p:nvPr>
            <p:ph type="body" sz="quarter" idx="3"/>
          </p:nvPr>
        </p:nvSpPr>
        <p:spPr>
          <a:xfrm>
            <a:off x="4645026" y="1143000"/>
            <a:ext cx="4041775" cy="3427413"/>
          </a:xfrm>
        </p:spPr>
        <p:txBody>
          <a:bodyPr anchor="t" anchorCtr="0"/>
          <a:lstStyle/>
          <a:p>
            <a:pPr lvl="0" eaLnBrk="1" hangingPunct="1">
              <a:spcBef>
                <a:spcPct val="0"/>
              </a:spcBef>
            </a:pPr>
            <a:r>
              <a:rPr lang="en-US" sz="2200" kern="1200" dirty="0">
                <a:solidFill>
                  <a:srgbClr val="FF0000"/>
                </a:solidFill>
                <a:latin typeface="Arial" charset="0"/>
                <a:cs typeface="Arial" charset="0"/>
              </a:rPr>
              <a:t>Elected Officials’ Role</a:t>
            </a:r>
          </a:p>
          <a:p>
            <a:pPr lvl="0" eaLnBrk="1" hangingPunct="1">
              <a:spcBef>
                <a:spcPct val="40000"/>
              </a:spcBef>
            </a:pPr>
            <a:r>
              <a:rPr lang="en-US" b="0" kern="1200" dirty="0">
                <a:solidFill>
                  <a:schemeClr val="tx1"/>
                </a:solidFill>
                <a:latin typeface="Arial" charset="0"/>
                <a:cs typeface="Arial" charset="0"/>
              </a:rPr>
              <a:t>These officials provide the following to the Incident Commander:</a:t>
            </a:r>
          </a:p>
          <a:p>
            <a:pPr marL="344488" lvl="0" indent="-344488" eaLnBrk="1" hangingPunct="1">
              <a:spcBef>
                <a:spcPct val="20000"/>
              </a:spcBef>
              <a:buFont typeface="Wingdings" pitchFamily="2" charset="2"/>
              <a:buChar char="§"/>
            </a:pPr>
            <a:r>
              <a:rPr lang="en-US" b="0" kern="1200" dirty="0">
                <a:solidFill>
                  <a:schemeClr val="tx1"/>
                </a:solidFill>
                <a:latin typeface="Arial" charset="0"/>
                <a:cs typeface="Arial" charset="0"/>
              </a:rPr>
              <a:t>Policy</a:t>
            </a:r>
          </a:p>
          <a:p>
            <a:pPr marL="344488" lvl="0" indent="-344488" eaLnBrk="1" hangingPunct="1">
              <a:spcBef>
                <a:spcPct val="20000"/>
              </a:spcBef>
              <a:buFont typeface="Wingdings" pitchFamily="2" charset="2"/>
              <a:buChar char="§"/>
            </a:pPr>
            <a:r>
              <a:rPr lang="en-US" b="0" kern="1200" dirty="0">
                <a:solidFill>
                  <a:schemeClr val="tx1"/>
                </a:solidFill>
                <a:latin typeface="Arial" charset="0"/>
                <a:cs typeface="Arial" charset="0"/>
              </a:rPr>
              <a:t>Strategic direction</a:t>
            </a:r>
          </a:p>
          <a:p>
            <a:pPr marL="344488" lvl="0" indent="-344488" eaLnBrk="1" hangingPunct="1">
              <a:spcBef>
                <a:spcPct val="20000"/>
              </a:spcBef>
              <a:buFont typeface="Wingdings" pitchFamily="2" charset="2"/>
              <a:buChar char="§"/>
            </a:pPr>
            <a:r>
              <a:rPr lang="en-US" b="0" kern="1200" dirty="0">
                <a:solidFill>
                  <a:schemeClr val="tx1"/>
                </a:solidFill>
                <a:latin typeface="Arial" charset="0"/>
                <a:cs typeface="Arial" charset="0"/>
              </a:rPr>
              <a:t>Authority</a:t>
            </a:r>
            <a:endParaRPr lang="en-US" b="0" dirty="0">
              <a:solidFill>
                <a:schemeClr val="tx1"/>
              </a:solidFill>
            </a:endParaRPr>
          </a:p>
        </p:txBody>
      </p:sp>
      <p:sp>
        <p:nvSpPr>
          <p:cNvPr id="5" name="Content Placeholder 4"/>
          <p:cNvSpPr>
            <a:spLocks noGrp="1"/>
          </p:cNvSpPr>
          <p:nvPr>
            <p:ph sz="quarter" idx="4"/>
          </p:nvPr>
        </p:nvSpPr>
        <p:spPr>
          <a:xfrm>
            <a:off x="457200" y="4724399"/>
            <a:ext cx="8229601" cy="914401"/>
          </a:xfrm>
          <a:ln w="28575">
            <a:solidFill>
              <a:srgbClr val="FF0000"/>
            </a:solidFill>
          </a:ln>
        </p:spPr>
        <p:txBody>
          <a:bodyPr/>
          <a:lstStyle/>
          <a:p>
            <a:pPr marL="0" indent="0"/>
            <a:r>
              <a:rPr lang="en-US" sz="2000" kern="1200" dirty="0">
                <a:solidFill>
                  <a:srgbClr val="003366"/>
                </a:solidFill>
                <a:latin typeface="Arial" charset="0"/>
                <a:cs typeface="Arial" charset="0"/>
              </a:rPr>
              <a:t>To maintain unity of command and safety of responders, the chain of command must NOT be bypassed.</a:t>
            </a:r>
            <a:endParaRPr lang="en-US" dirty="0"/>
          </a:p>
        </p:txBody>
      </p:sp>
      <p:sp>
        <p:nvSpPr>
          <p:cNvPr id="50182" name="Line 9"/>
          <p:cNvSpPr>
            <a:spLocks noChangeShapeType="1"/>
          </p:cNvSpPr>
          <p:nvPr/>
        </p:nvSpPr>
        <p:spPr bwMode="auto">
          <a:xfrm>
            <a:off x="4525616" y="1143000"/>
            <a:ext cx="0" cy="34274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40190109"/>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spect="1" noChangeArrowheads="1"/>
          </p:cNvSpPr>
          <p:nvPr>
            <p:ph type="title"/>
          </p:nvPr>
        </p:nvSpPr>
        <p:spPr>
          <a:xfrm>
            <a:off x="165099" y="274638"/>
            <a:ext cx="8826502" cy="868362"/>
          </a:xfrm>
        </p:spPr>
        <p:txBody>
          <a:bodyPr/>
          <a:lstStyle/>
          <a:p>
            <a:pPr eaLnBrk="1" hangingPunct="1"/>
            <a:r>
              <a:rPr lang="en-US" sz="3600" dirty="0">
                <a:latin typeface="+mn-lt"/>
              </a:rPr>
              <a:t>Incident Complexity &amp; Resource Needs</a:t>
            </a:r>
          </a:p>
        </p:txBody>
      </p:sp>
      <p:grpSp>
        <p:nvGrpSpPr>
          <p:cNvPr id="4" name="Group 3" descr="Graphic depicting that as complexity increases, resources must increase, requiring an organization with additional levels of supervision.  &#10;"/>
          <p:cNvGrpSpPr/>
          <p:nvPr/>
        </p:nvGrpSpPr>
        <p:grpSpPr>
          <a:xfrm>
            <a:off x="165100" y="1143000"/>
            <a:ext cx="8978900" cy="4445000"/>
            <a:chOff x="165100" y="1143000"/>
            <a:chExt cx="8978900" cy="4445000"/>
          </a:xfrm>
        </p:grpSpPr>
        <p:sp>
          <p:nvSpPr>
            <p:cNvPr id="60419" name="AutoShape 99"/>
            <p:cNvSpPr>
              <a:spLocks noChangeArrowheads="1"/>
            </p:cNvSpPr>
            <p:nvPr/>
          </p:nvSpPr>
          <p:spPr bwMode="auto">
            <a:xfrm>
              <a:off x="3276600" y="2381250"/>
              <a:ext cx="381000" cy="590550"/>
            </a:xfrm>
            <a:prstGeom prst="rightArrow">
              <a:avLst>
                <a:gd name="adj1" fmla="val 46778"/>
                <a:gd name="adj2" fmla="val 50000"/>
              </a:avLst>
            </a:prstGeom>
            <a:solidFill>
              <a:srgbClr val="25387D"/>
            </a:solidFill>
            <a:ln w="9525">
              <a:solidFill>
                <a:srgbClr val="25387D"/>
              </a:solidFill>
              <a:miter lim="800000"/>
              <a:headEnd/>
              <a:tailEnd/>
            </a:ln>
          </p:spPr>
          <p:txBody>
            <a:bodyPr wrap="none" anchor="ctr"/>
            <a:lstStyle/>
            <a:p>
              <a:endParaRPr lang="en-US">
                <a:solidFill>
                  <a:srgbClr val="25387D"/>
                </a:solidFill>
              </a:endParaRPr>
            </a:p>
          </p:txBody>
        </p:sp>
        <p:sp>
          <p:nvSpPr>
            <p:cNvPr id="60420" name="AutoShape 98"/>
            <p:cNvSpPr>
              <a:spLocks noChangeArrowheads="1"/>
            </p:cNvSpPr>
            <p:nvPr/>
          </p:nvSpPr>
          <p:spPr bwMode="auto">
            <a:xfrm>
              <a:off x="3276600" y="4343400"/>
              <a:ext cx="381000" cy="590550"/>
            </a:xfrm>
            <a:prstGeom prst="rightArrow">
              <a:avLst>
                <a:gd name="adj1" fmla="val 46778"/>
                <a:gd name="adj2" fmla="val 50000"/>
              </a:avLst>
            </a:prstGeom>
            <a:solidFill>
              <a:srgbClr val="25387D"/>
            </a:solidFill>
            <a:ln w="9525">
              <a:solidFill>
                <a:srgbClr val="25387D"/>
              </a:solidFill>
              <a:miter lim="800000"/>
              <a:headEnd/>
              <a:tailEnd/>
            </a:ln>
          </p:spPr>
          <p:txBody>
            <a:bodyPr wrap="none" anchor="ctr"/>
            <a:lstStyle/>
            <a:p>
              <a:endParaRPr lang="en-US">
                <a:solidFill>
                  <a:srgbClr val="25387D"/>
                </a:solidFill>
              </a:endParaRPr>
            </a:p>
          </p:txBody>
        </p:sp>
        <p:sp>
          <p:nvSpPr>
            <p:cNvPr id="60421" name="Text Box 3"/>
            <p:cNvSpPr txBox="1">
              <a:spLocks noChangeArrowheads="1"/>
            </p:cNvSpPr>
            <p:nvPr/>
          </p:nvSpPr>
          <p:spPr bwMode="auto">
            <a:xfrm>
              <a:off x="381000" y="114300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dirty="0">
                  <a:solidFill>
                    <a:srgbClr val="25387D"/>
                  </a:solidFill>
                </a:rPr>
                <a:t>Incident Complexity</a:t>
              </a:r>
            </a:p>
          </p:txBody>
        </p:sp>
        <p:sp>
          <p:nvSpPr>
            <p:cNvPr id="60422" name="Text Box 5"/>
            <p:cNvSpPr txBox="1">
              <a:spLocks noChangeArrowheads="1"/>
            </p:cNvSpPr>
            <p:nvPr/>
          </p:nvSpPr>
          <p:spPr bwMode="auto">
            <a:xfrm>
              <a:off x="3048000" y="114300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rgbClr val="25387D"/>
                  </a:solidFill>
                </a:rPr>
                <a:t>Resource Needs</a:t>
              </a:r>
            </a:p>
          </p:txBody>
        </p:sp>
        <p:sp>
          <p:nvSpPr>
            <p:cNvPr id="60423" name="Text Box 8"/>
            <p:cNvSpPr txBox="1">
              <a:spLocks noChangeArrowheads="1"/>
            </p:cNvSpPr>
            <p:nvPr/>
          </p:nvSpPr>
          <p:spPr bwMode="auto">
            <a:xfrm>
              <a:off x="6248400" y="11430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rgbClr val="25387D"/>
                  </a:solidFill>
                </a:rPr>
                <a:t>ICS Structure</a:t>
              </a:r>
            </a:p>
          </p:txBody>
        </p:sp>
        <p:grpSp>
          <p:nvGrpSpPr>
            <p:cNvPr id="2" name="Group 93" descr="Blank ICS organizational chart with only two levels"/>
            <p:cNvGrpSpPr>
              <a:grpSpLocks/>
            </p:cNvGrpSpPr>
            <p:nvPr/>
          </p:nvGrpSpPr>
          <p:grpSpPr bwMode="auto">
            <a:xfrm>
              <a:off x="7162800" y="4114800"/>
              <a:ext cx="1219200" cy="990600"/>
              <a:chOff x="4512" y="2592"/>
              <a:chExt cx="768" cy="624"/>
            </a:xfrm>
            <a:solidFill>
              <a:srgbClr val="25387D"/>
            </a:solidFill>
          </p:grpSpPr>
          <p:sp>
            <p:nvSpPr>
              <p:cNvPr id="96" name="Rectangle 9"/>
              <p:cNvSpPr>
                <a:spLocks noChangeArrowheads="1"/>
              </p:cNvSpPr>
              <p:nvPr/>
            </p:nvSpPr>
            <p:spPr bwMode="auto">
              <a:xfrm>
                <a:off x="4752" y="2592"/>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97" name="Line 10"/>
              <p:cNvSpPr>
                <a:spLocks noChangeShapeType="1"/>
              </p:cNvSpPr>
              <p:nvPr/>
            </p:nvSpPr>
            <p:spPr bwMode="auto">
              <a:xfrm>
                <a:off x="4896" y="2784"/>
                <a:ext cx="0" cy="144"/>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98" name="Line 11"/>
              <p:cNvSpPr>
                <a:spLocks noChangeShapeType="1"/>
              </p:cNvSpPr>
              <p:nvPr/>
            </p:nvSpPr>
            <p:spPr bwMode="auto">
              <a:xfrm>
                <a:off x="4656" y="2928"/>
                <a:ext cx="480"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99" name="Line 12"/>
              <p:cNvSpPr>
                <a:spLocks noChangeShapeType="1"/>
              </p:cNvSpPr>
              <p:nvPr/>
            </p:nvSpPr>
            <p:spPr bwMode="auto">
              <a:xfrm>
                <a:off x="4656" y="2928"/>
                <a:ext cx="0" cy="192"/>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00" name="Line 13"/>
              <p:cNvSpPr>
                <a:spLocks noChangeShapeType="1"/>
              </p:cNvSpPr>
              <p:nvPr/>
            </p:nvSpPr>
            <p:spPr bwMode="auto">
              <a:xfrm>
                <a:off x="5136" y="2928"/>
                <a:ext cx="0" cy="192"/>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01" name="Rectangle 14"/>
              <p:cNvSpPr>
                <a:spLocks noChangeArrowheads="1"/>
              </p:cNvSpPr>
              <p:nvPr/>
            </p:nvSpPr>
            <p:spPr bwMode="auto">
              <a:xfrm>
                <a:off x="4512" y="3024"/>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02" name="Rectangle 15"/>
              <p:cNvSpPr>
                <a:spLocks noChangeArrowheads="1"/>
              </p:cNvSpPr>
              <p:nvPr/>
            </p:nvSpPr>
            <p:spPr bwMode="auto">
              <a:xfrm>
                <a:off x="4992" y="3024"/>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grpSp>
        <p:sp>
          <p:nvSpPr>
            <p:cNvPr id="60425" name="Text Box 86"/>
            <p:cNvSpPr txBox="1">
              <a:spLocks noChangeArrowheads="1"/>
            </p:cNvSpPr>
            <p:nvPr/>
          </p:nvSpPr>
          <p:spPr bwMode="auto">
            <a:xfrm rot="-5400000">
              <a:off x="-831056" y="4069556"/>
              <a:ext cx="2514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25387D"/>
                  </a:solidFill>
                </a:rPr>
                <a:t>Complexity</a:t>
              </a:r>
            </a:p>
          </p:txBody>
        </p:sp>
        <p:sp>
          <p:nvSpPr>
            <p:cNvPr id="60426" name="Line 87"/>
            <p:cNvSpPr>
              <a:spLocks noChangeShapeType="1"/>
            </p:cNvSpPr>
            <p:nvPr/>
          </p:nvSpPr>
          <p:spPr bwMode="auto">
            <a:xfrm flipV="1">
              <a:off x="471488" y="1676400"/>
              <a:ext cx="0" cy="1600200"/>
            </a:xfrm>
            <a:prstGeom prst="line">
              <a:avLst/>
            </a:prstGeom>
            <a:noFill/>
            <a:ln w="76200">
              <a:solidFill>
                <a:srgbClr val="25387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 name="Group 92" descr="Blank ICS organizational chart with multiple levels"/>
            <p:cNvGrpSpPr>
              <a:grpSpLocks/>
            </p:cNvGrpSpPr>
            <p:nvPr/>
          </p:nvGrpSpPr>
          <p:grpSpPr bwMode="auto">
            <a:xfrm>
              <a:off x="6546850" y="1752601"/>
              <a:ext cx="2444751" cy="1865313"/>
              <a:chOff x="4124" y="1104"/>
              <a:chExt cx="1540" cy="1175"/>
            </a:xfrm>
            <a:solidFill>
              <a:srgbClr val="25387D"/>
            </a:solidFill>
          </p:grpSpPr>
          <p:sp>
            <p:nvSpPr>
              <p:cNvPr id="106" name="Line 16"/>
              <p:cNvSpPr>
                <a:spLocks noChangeShapeType="1"/>
              </p:cNvSpPr>
              <p:nvPr/>
            </p:nvSpPr>
            <p:spPr bwMode="auto">
              <a:xfrm>
                <a:off x="4848" y="1296"/>
                <a:ext cx="0" cy="336"/>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07" name="Line 17"/>
              <p:cNvSpPr>
                <a:spLocks noChangeShapeType="1"/>
              </p:cNvSpPr>
              <p:nvPr/>
            </p:nvSpPr>
            <p:spPr bwMode="auto">
              <a:xfrm>
                <a:off x="4368" y="1632"/>
                <a:ext cx="1152"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08" name="Line 18"/>
              <p:cNvSpPr>
                <a:spLocks noChangeShapeType="1"/>
              </p:cNvSpPr>
              <p:nvPr/>
            </p:nvSpPr>
            <p:spPr bwMode="auto">
              <a:xfrm>
                <a:off x="4848" y="1344"/>
                <a:ext cx="240"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09" name="Line 19"/>
              <p:cNvSpPr>
                <a:spLocks noChangeShapeType="1"/>
              </p:cNvSpPr>
              <p:nvPr/>
            </p:nvSpPr>
            <p:spPr bwMode="auto">
              <a:xfrm>
                <a:off x="4848" y="1536"/>
                <a:ext cx="240"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0" name="Line 20"/>
              <p:cNvSpPr>
                <a:spLocks noChangeShapeType="1"/>
              </p:cNvSpPr>
              <p:nvPr/>
            </p:nvSpPr>
            <p:spPr bwMode="auto">
              <a:xfrm>
                <a:off x="4608" y="1440"/>
                <a:ext cx="240"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1" name="Line 21"/>
              <p:cNvSpPr>
                <a:spLocks noChangeShapeType="1"/>
              </p:cNvSpPr>
              <p:nvPr/>
            </p:nvSpPr>
            <p:spPr bwMode="auto">
              <a:xfrm>
                <a:off x="4368" y="1632"/>
                <a:ext cx="0" cy="48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2" name="Line 22"/>
              <p:cNvSpPr>
                <a:spLocks noChangeShapeType="1"/>
              </p:cNvSpPr>
              <p:nvPr/>
            </p:nvSpPr>
            <p:spPr bwMode="auto">
              <a:xfrm>
                <a:off x="4752" y="1632"/>
                <a:ext cx="0" cy="528"/>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3" name="Line 23"/>
              <p:cNvSpPr>
                <a:spLocks noChangeShapeType="1"/>
              </p:cNvSpPr>
              <p:nvPr/>
            </p:nvSpPr>
            <p:spPr bwMode="auto">
              <a:xfrm>
                <a:off x="5136" y="1632"/>
                <a:ext cx="0" cy="384"/>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4" name="Line 24"/>
              <p:cNvSpPr>
                <a:spLocks noChangeShapeType="1"/>
              </p:cNvSpPr>
              <p:nvPr/>
            </p:nvSpPr>
            <p:spPr bwMode="auto">
              <a:xfrm>
                <a:off x="4704" y="2016"/>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5" name="Line 25"/>
              <p:cNvSpPr>
                <a:spLocks noChangeShapeType="1"/>
              </p:cNvSpPr>
              <p:nvPr/>
            </p:nvSpPr>
            <p:spPr bwMode="auto">
              <a:xfrm>
                <a:off x="4704" y="2160"/>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6" name="Line 26"/>
              <p:cNvSpPr>
                <a:spLocks noChangeShapeType="1"/>
              </p:cNvSpPr>
              <p:nvPr/>
            </p:nvSpPr>
            <p:spPr bwMode="auto">
              <a:xfrm>
                <a:off x="5088" y="2016"/>
                <a:ext cx="144"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7" name="Line 27"/>
              <p:cNvSpPr>
                <a:spLocks noChangeShapeType="1"/>
              </p:cNvSpPr>
              <p:nvPr/>
            </p:nvSpPr>
            <p:spPr bwMode="auto">
              <a:xfrm>
                <a:off x="5067" y="2016"/>
                <a:ext cx="0" cy="144"/>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8" name="Line 28"/>
              <p:cNvSpPr>
                <a:spLocks noChangeShapeType="1"/>
              </p:cNvSpPr>
              <p:nvPr/>
            </p:nvSpPr>
            <p:spPr bwMode="auto">
              <a:xfrm>
                <a:off x="5013" y="2112"/>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19" name="Line 29"/>
              <p:cNvSpPr>
                <a:spLocks noChangeShapeType="1"/>
              </p:cNvSpPr>
              <p:nvPr/>
            </p:nvSpPr>
            <p:spPr bwMode="auto">
              <a:xfrm>
                <a:off x="5019" y="2160"/>
                <a:ext cx="48"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0" name="Rectangle 30"/>
              <p:cNvSpPr>
                <a:spLocks noChangeArrowheads="1"/>
              </p:cNvSpPr>
              <p:nvPr/>
            </p:nvSpPr>
            <p:spPr bwMode="auto">
              <a:xfrm>
                <a:off x="5170" y="2079"/>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21" name="Line 31"/>
              <p:cNvSpPr>
                <a:spLocks noChangeShapeType="1"/>
              </p:cNvSpPr>
              <p:nvPr/>
            </p:nvSpPr>
            <p:spPr bwMode="auto">
              <a:xfrm>
                <a:off x="5184" y="2113"/>
                <a:ext cx="94"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2" name="Line 32"/>
              <p:cNvSpPr>
                <a:spLocks noChangeShapeType="1"/>
              </p:cNvSpPr>
              <p:nvPr/>
            </p:nvSpPr>
            <p:spPr bwMode="auto">
              <a:xfrm>
                <a:off x="5188" y="2161"/>
                <a:ext cx="48"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3" name="Line 33"/>
              <p:cNvSpPr>
                <a:spLocks noChangeShapeType="1"/>
              </p:cNvSpPr>
              <p:nvPr/>
            </p:nvSpPr>
            <p:spPr bwMode="auto">
              <a:xfrm>
                <a:off x="5235" y="2016"/>
                <a:ext cx="0" cy="144"/>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4" name="Line 34"/>
              <p:cNvSpPr>
                <a:spLocks noChangeShapeType="1"/>
              </p:cNvSpPr>
              <p:nvPr/>
            </p:nvSpPr>
            <p:spPr bwMode="auto">
              <a:xfrm>
                <a:off x="5469" y="2016"/>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5" name="Line 35"/>
              <p:cNvSpPr>
                <a:spLocks noChangeShapeType="1"/>
              </p:cNvSpPr>
              <p:nvPr/>
            </p:nvSpPr>
            <p:spPr bwMode="auto">
              <a:xfrm>
                <a:off x="5469" y="2160"/>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6" name="Line 36"/>
              <p:cNvSpPr>
                <a:spLocks noChangeShapeType="1"/>
              </p:cNvSpPr>
              <p:nvPr/>
            </p:nvSpPr>
            <p:spPr bwMode="auto">
              <a:xfrm>
                <a:off x="4224" y="1968"/>
                <a:ext cx="144"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7" name="Line 37"/>
              <p:cNvSpPr>
                <a:spLocks noChangeShapeType="1"/>
              </p:cNvSpPr>
              <p:nvPr/>
            </p:nvSpPr>
            <p:spPr bwMode="auto">
              <a:xfrm>
                <a:off x="4211" y="2094"/>
                <a:ext cx="144"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8" name="Line 38"/>
              <p:cNvSpPr>
                <a:spLocks noChangeShapeType="1"/>
              </p:cNvSpPr>
              <p:nvPr/>
            </p:nvSpPr>
            <p:spPr bwMode="auto">
              <a:xfrm>
                <a:off x="4190" y="2022"/>
                <a:ext cx="0" cy="222"/>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29" name="Line 39"/>
              <p:cNvSpPr>
                <a:spLocks noChangeShapeType="1"/>
              </p:cNvSpPr>
              <p:nvPr/>
            </p:nvSpPr>
            <p:spPr bwMode="auto">
              <a:xfrm>
                <a:off x="4136" y="2190"/>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30" name="Line 40"/>
              <p:cNvSpPr>
                <a:spLocks noChangeShapeType="1"/>
              </p:cNvSpPr>
              <p:nvPr/>
            </p:nvSpPr>
            <p:spPr bwMode="auto">
              <a:xfrm>
                <a:off x="4142" y="2244"/>
                <a:ext cx="48"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31" name="Rectangle 41"/>
              <p:cNvSpPr>
                <a:spLocks noChangeArrowheads="1"/>
              </p:cNvSpPr>
              <p:nvPr/>
            </p:nvSpPr>
            <p:spPr bwMode="auto">
              <a:xfrm>
                <a:off x="4293" y="2220"/>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32" name="Line 42"/>
              <p:cNvSpPr>
                <a:spLocks noChangeShapeType="1"/>
              </p:cNvSpPr>
              <p:nvPr/>
            </p:nvSpPr>
            <p:spPr bwMode="auto">
              <a:xfrm>
                <a:off x="4305" y="2191"/>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33" name="Line 43"/>
              <p:cNvSpPr>
                <a:spLocks noChangeShapeType="1"/>
              </p:cNvSpPr>
              <p:nvPr/>
            </p:nvSpPr>
            <p:spPr bwMode="auto">
              <a:xfrm>
                <a:off x="4358" y="2097"/>
                <a:ext cx="0" cy="144"/>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34" name="Rectangle 44"/>
              <p:cNvSpPr>
                <a:spLocks noChangeArrowheads="1"/>
              </p:cNvSpPr>
              <p:nvPr/>
            </p:nvSpPr>
            <p:spPr bwMode="auto">
              <a:xfrm>
                <a:off x="4534" y="2170"/>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35" name="Line 45"/>
              <p:cNvSpPr>
                <a:spLocks noChangeShapeType="1"/>
              </p:cNvSpPr>
              <p:nvPr/>
            </p:nvSpPr>
            <p:spPr bwMode="auto">
              <a:xfrm>
                <a:off x="4456" y="2248"/>
                <a:ext cx="95"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36" name="Line 46"/>
              <p:cNvSpPr>
                <a:spLocks noChangeShapeType="1"/>
              </p:cNvSpPr>
              <p:nvPr/>
            </p:nvSpPr>
            <p:spPr bwMode="auto">
              <a:xfrm>
                <a:off x="4515" y="2025"/>
                <a:ext cx="0" cy="222"/>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37" name="Line 47"/>
              <p:cNvSpPr>
                <a:spLocks noChangeShapeType="1"/>
              </p:cNvSpPr>
              <p:nvPr/>
            </p:nvSpPr>
            <p:spPr bwMode="auto">
              <a:xfrm>
                <a:off x="4461" y="2196"/>
                <a:ext cx="96"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38" name="Rectangle 48"/>
              <p:cNvSpPr>
                <a:spLocks noChangeArrowheads="1"/>
              </p:cNvSpPr>
              <p:nvPr/>
            </p:nvSpPr>
            <p:spPr bwMode="auto">
              <a:xfrm>
                <a:off x="4704" y="1104"/>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39" name="Rectangle 49"/>
              <p:cNvSpPr>
                <a:spLocks noChangeArrowheads="1"/>
              </p:cNvSpPr>
              <p:nvPr/>
            </p:nvSpPr>
            <p:spPr bwMode="auto">
              <a:xfrm>
                <a:off x="5088" y="1248"/>
                <a:ext cx="288" cy="144"/>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0" name="Rectangle 50"/>
              <p:cNvSpPr>
                <a:spLocks noChangeArrowheads="1"/>
              </p:cNvSpPr>
              <p:nvPr/>
            </p:nvSpPr>
            <p:spPr bwMode="auto">
              <a:xfrm>
                <a:off x="5088" y="1440"/>
                <a:ext cx="288" cy="144"/>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1" name="Rectangle 51"/>
              <p:cNvSpPr>
                <a:spLocks noChangeArrowheads="1"/>
              </p:cNvSpPr>
              <p:nvPr/>
            </p:nvSpPr>
            <p:spPr bwMode="auto">
              <a:xfrm>
                <a:off x="4464" y="1360"/>
                <a:ext cx="288" cy="144"/>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2" name="Rectangle 52"/>
              <p:cNvSpPr>
                <a:spLocks noChangeArrowheads="1"/>
              </p:cNvSpPr>
              <p:nvPr/>
            </p:nvSpPr>
            <p:spPr bwMode="auto">
              <a:xfrm>
                <a:off x="4224" y="1728"/>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3" name="Rectangle 53"/>
              <p:cNvSpPr>
                <a:spLocks noChangeArrowheads="1"/>
              </p:cNvSpPr>
              <p:nvPr/>
            </p:nvSpPr>
            <p:spPr bwMode="auto">
              <a:xfrm>
                <a:off x="4608" y="1728"/>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4" name="Rectangle 54"/>
              <p:cNvSpPr>
                <a:spLocks noChangeArrowheads="1"/>
              </p:cNvSpPr>
              <p:nvPr/>
            </p:nvSpPr>
            <p:spPr bwMode="auto">
              <a:xfrm>
                <a:off x="4992" y="1728"/>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5" name="Line 55"/>
              <p:cNvSpPr>
                <a:spLocks noChangeShapeType="1"/>
              </p:cNvSpPr>
              <p:nvPr/>
            </p:nvSpPr>
            <p:spPr bwMode="auto">
              <a:xfrm>
                <a:off x="5520" y="1634"/>
                <a:ext cx="0" cy="526"/>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46" name="Rectangle 56"/>
              <p:cNvSpPr>
                <a:spLocks noChangeArrowheads="1"/>
              </p:cNvSpPr>
              <p:nvPr/>
            </p:nvSpPr>
            <p:spPr bwMode="auto">
              <a:xfrm>
                <a:off x="5376" y="1736"/>
                <a:ext cx="288" cy="192"/>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7" name="Rectangle 57"/>
              <p:cNvSpPr>
                <a:spLocks noChangeArrowheads="1"/>
              </p:cNvSpPr>
              <p:nvPr/>
            </p:nvSpPr>
            <p:spPr bwMode="auto">
              <a:xfrm>
                <a:off x="5001" y="2078"/>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8" name="Rectangle 58"/>
              <p:cNvSpPr>
                <a:spLocks noChangeArrowheads="1"/>
              </p:cNvSpPr>
              <p:nvPr/>
            </p:nvSpPr>
            <p:spPr bwMode="auto">
              <a:xfrm>
                <a:off x="5001" y="2141"/>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49" name="Rectangle 59"/>
              <p:cNvSpPr>
                <a:spLocks noChangeArrowheads="1"/>
              </p:cNvSpPr>
              <p:nvPr/>
            </p:nvSpPr>
            <p:spPr bwMode="auto">
              <a:xfrm>
                <a:off x="5088" y="2082"/>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0" name="Rectangle 60"/>
              <p:cNvSpPr>
                <a:spLocks noChangeArrowheads="1"/>
              </p:cNvSpPr>
              <p:nvPr/>
            </p:nvSpPr>
            <p:spPr bwMode="auto">
              <a:xfrm>
                <a:off x="4632" y="1968"/>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1" name="Rectangle 61"/>
              <p:cNvSpPr>
                <a:spLocks noChangeArrowheads="1"/>
              </p:cNvSpPr>
              <p:nvPr/>
            </p:nvSpPr>
            <p:spPr bwMode="auto">
              <a:xfrm>
                <a:off x="4776" y="1968"/>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2" name="Rectangle 62"/>
              <p:cNvSpPr>
                <a:spLocks noChangeArrowheads="1"/>
              </p:cNvSpPr>
              <p:nvPr/>
            </p:nvSpPr>
            <p:spPr bwMode="auto">
              <a:xfrm>
                <a:off x="4632" y="2112"/>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3" name="Rectangle 63"/>
              <p:cNvSpPr>
                <a:spLocks noChangeArrowheads="1"/>
              </p:cNvSpPr>
              <p:nvPr/>
            </p:nvSpPr>
            <p:spPr bwMode="auto">
              <a:xfrm>
                <a:off x="4776" y="2112"/>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4" name="Rectangle 64"/>
              <p:cNvSpPr>
                <a:spLocks noChangeArrowheads="1"/>
              </p:cNvSpPr>
              <p:nvPr/>
            </p:nvSpPr>
            <p:spPr bwMode="auto">
              <a:xfrm>
                <a:off x="5008" y="1968"/>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5" name="Rectangle 65"/>
              <p:cNvSpPr>
                <a:spLocks noChangeArrowheads="1"/>
              </p:cNvSpPr>
              <p:nvPr/>
            </p:nvSpPr>
            <p:spPr bwMode="auto">
              <a:xfrm>
                <a:off x="5179" y="1968"/>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6" name="Rectangle 66"/>
              <p:cNvSpPr>
                <a:spLocks noChangeArrowheads="1"/>
              </p:cNvSpPr>
              <p:nvPr/>
            </p:nvSpPr>
            <p:spPr bwMode="auto">
              <a:xfrm>
                <a:off x="5170" y="2142"/>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7" name="Rectangle 67"/>
              <p:cNvSpPr>
                <a:spLocks noChangeArrowheads="1"/>
              </p:cNvSpPr>
              <p:nvPr/>
            </p:nvSpPr>
            <p:spPr bwMode="auto">
              <a:xfrm>
                <a:off x="5257" y="2083"/>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8" name="Rectangle 68"/>
              <p:cNvSpPr>
                <a:spLocks noChangeArrowheads="1"/>
              </p:cNvSpPr>
              <p:nvPr/>
            </p:nvSpPr>
            <p:spPr bwMode="auto">
              <a:xfrm>
                <a:off x="5397" y="1968"/>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59" name="Rectangle 69"/>
              <p:cNvSpPr>
                <a:spLocks noChangeArrowheads="1"/>
              </p:cNvSpPr>
              <p:nvPr/>
            </p:nvSpPr>
            <p:spPr bwMode="auto">
              <a:xfrm>
                <a:off x="5541" y="1968"/>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0" name="Rectangle 70"/>
              <p:cNvSpPr>
                <a:spLocks noChangeArrowheads="1"/>
              </p:cNvSpPr>
              <p:nvPr/>
            </p:nvSpPr>
            <p:spPr bwMode="auto">
              <a:xfrm>
                <a:off x="5397" y="2112"/>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1" name="Rectangle 71"/>
              <p:cNvSpPr>
                <a:spLocks noChangeArrowheads="1"/>
              </p:cNvSpPr>
              <p:nvPr/>
            </p:nvSpPr>
            <p:spPr bwMode="auto">
              <a:xfrm>
                <a:off x="5541" y="2112"/>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2" name="Rectangle 72"/>
              <p:cNvSpPr>
                <a:spLocks noChangeArrowheads="1"/>
              </p:cNvSpPr>
              <p:nvPr/>
            </p:nvSpPr>
            <p:spPr bwMode="auto">
              <a:xfrm>
                <a:off x="4128" y="1939"/>
                <a:ext cx="143" cy="65"/>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3" name="Rectangle 73"/>
              <p:cNvSpPr>
                <a:spLocks noChangeArrowheads="1"/>
              </p:cNvSpPr>
              <p:nvPr/>
            </p:nvSpPr>
            <p:spPr bwMode="auto">
              <a:xfrm>
                <a:off x="4124" y="2156"/>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4" name="Rectangle 74"/>
              <p:cNvSpPr>
                <a:spLocks noChangeArrowheads="1"/>
              </p:cNvSpPr>
              <p:nvPr/>
            </p:nvSpPr>
            <p:spPr bwMode="auto">
              <a:xfrm>
                <a:off x="4124" y="2225"/>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5" name="Rectangle 75"/>
              <p:cNvSpPr>
                <a:spLocks noChangeArrowheads="1"/>
              </p:cNvSpPr>
              <p:nvPr/>
            </p:nvSpPr>
            <p:spPr bwMode="auto">
              <a:xfrm>
                <a:off x="4211" y="2160"/>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6" name="Rectangle 76"/>
              <p:cNvSpPr>
                <a:spLocks noChangeArrowheads="1"/>
              </p:cNvSpPr>
              <p:nvPr/>
            </p:nvSpPr>
            <p:spPr bwMode="auto">
              <a:xfrm>
                <a:off x="4131" y="2046"/>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7" name="Rectangle 77"/>
              <p:cNvSpPr>
                <a:spLocks noChangeArrowheads="1"/>
              </p:cNvSpPr>
              <p:nvPr/>
            </p:nvSpPr>
            <p:spPr bwMode="auto">
              <a:xfrm>
                <a:off x="4302" y="2046"/>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8" name="Rectangle 78"/>
              <p:cNvSpPr>
                <a:spLocks noChangeArrowheads="1"/>
              </p:cNvSpPr>
              <p:nvPr/>
            </p:nvSpPr>
            <p:spPr bwMode="auto">
              <a:xfrm>
                <a:off x="4293" y="2157"/>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69" name="Rectangle 79"/>
              <p:cNvSpPr>
                <a:spLocks noChangeArrowheads="1"/>
              </p:cNvSpPr>
              <p:nvPr/>
            </p:nvSpPr>
            <p:spPr bwMode="auto">
              <a:xfrm>
                <a:off x="4380" y="2164"/>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70" name="Line 80"/>
              <p:cNvSpPr>
                <a:spLocks noChangeShapeType="1"/>
              </p:cNvSpPr>
              <p:nvPr/>
            </p:nvSpPr>
            <p:spPr bwMode="auto">
              <a:xfrm>
                <a:off x="4302" y="2239"/>
                <a:ext cx="57"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sp>
            <p:nvSpPr>
              <p:cNvPr id="171" name="Rectangle 81"/>
              <p:cNvSpPr>
                <a:spLocks noChangeArrowheads="1"/>
              </p:cNvSpPr>
              <p:nvPr/>
            </p:nvSpPr>
            <p:spPr bwMode="auto">
              <a:xfrm>
                <a:off x="4456" y="2055"/>
                <a:ext cx="96" cy="96"/>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72" name="Rectangle 82"/>
              <p:cNvSpPr>
                <a:spLocks noChangeArrowheads="1"/>
              </p:cNvSpPr>
              <p:nvPr/>
            </p:nvSpPr>
            <p:spPr bwMode="auto">
              <a:xfrm>
                <a:off x="4447" y="2166"/>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73" name="Rectangle 83"/>
              <p:cNvSpPr>
                <a:spLocks noChangeArrowheads="1"/>
              </p:cNvSpPr>
              <p:nvPr/>
            </p:nvSpPr>
            <p:spPr bwMode="auto">
              <a:xfrm>
                <a:off x="4447" y="2229"/>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74" name="Rectangle 84"/>
              <p:cNvSpPr>
                <a:spLocks noChangeArrowheads="1"/>
              </p:cNvSpPr>
              <p:nvPr/>
            </p:nvSpPr>
            <p:spPr bwMode="auto">
              <a:xfrm>
                <a:off x="4537" y="2170"/>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75" name="Rectangle 85"/>
              <p:cNvSpPr>
                <a:spLocks noChangeArrowheads="1"/>
              </p:cNvSpPr>
              <p:nvPr/>
            </p:nvSpPr>
            <p:spPr bwMode="auto">
              <a:xfrm>
                <a:off x="4536" y="2229"/>
                <a:ext cx="47" cy="50"/>
              </a:xfrm>
              <a:prstGeom prst="rect">
                <a:avLst/>
              </a:prstGeom>
              <a:grpFill/>
              <a:ln w="9525">
                <a:solidFill>
                  <a:srgbClr val="25387D"/>
                </a:solidFill>
                <a:miter lim="800000"/>
                <a:headEnd/>
                <a:tailEnd/>
              </a:ln>
              <a:effectLst/>
            </p:spPr>
            <p:txBody>
              <a:bodyPr wrap="none" anchor="ctr"/>
              <a:lstStyle/>
              <a:p>
                <a:pPr fontAlgn="auto">
                  <a:spcBef>
                    <a:spcPts val="0"/>
                  </a:spcBef>
                  <a:spcAft>
                    <a:spcPts val="0"/>
                  </a:spcAft>
                  <a:defRPr/>
                </a:pPr>
                <a:endParaRPr lang="en-US" dirty="0">
                  <a:solidFill>
                    <a:srgbClr val="25387D"/>
                  </a:solidFill>
                  <a:latin typeface="+mn-lt"/>
                  <a:cs typeface="+mn-cs"/>
                </a:endParaRPr>
              </a:p>
            </p:txBody>
          </p:sp>
          <p:sp>
            <p:nvSpPr>
              <p:cNvPr id="176" name="Line 88"/>
              <p:cNvSpPr>
                <a:spLocks noChangeShapeType="1"/>
              </p:cNvSpPr>
              <p:nvPr/>
            </p:nvSpPr>
            <p:spPr bwMode="auto">
              <a:xfrm>
                <a:off x="4188" y="2024"/>
                <a:ext cx="324" cy="0"/>
              </a:xfrm>
              <a:prstGeom prst="line">
                <a:avLst/>
              </a:prstGeom>
              <a:grpFill/>
              <a:ln w="9525">
                <a:solidFill>
                  <a:srgbClr val="25387D"/>
                </a:solidFill>
                <a:round/>
                <a:headEnd/>
                <a:tailEnd/>
              </a:ln>
              <a:effectLst/>
            </p:spPr>
            <p:txBody>
              <a:bodyPr/>
              <a:lstStyle/>
              <a:p>
                <a:pPr fontAlgn="auto">
                  <a:spcBef>
                    <a:spcPts val="0"/>
                  </a:spcBef>
                  <a:spcAft>
                    <a:spcPts val="0"/>
                  </a:spcAft>
                  <a:defRPr/>
                </a:pPr>
                <a:endParaRPr lang="en-US" dirty="0">
                  <a:solidFill>
                    <a:srgbClr val="25387D"/>
                  </a:solidFill>
                  <a:latin typeface="+mn-lt"/>
                  <a:cs typeface="+mn-cs"/>
                </a:endParaRPr>
              </a:p>
            </p:txBody>
          </p:sp>
        </p:grpSp>
        <p:pic>
          <p:nvPicPr>
            <p:cNvPr id="177" name="Picture 94" descr="Photo:  Car pinned next to a utility pole by a hurricane"/>
            <p:cNvPicPr>
              <a:picLocks noChangeAspect="1" noChangeArrowheads="1"/>
            </p:cNvPicPr>
            <p:nvPr/>
          </p:nvPicPr>
          <p:blipFill>
            <a:blip r:embed="rId3"/>
            <a:srcRect/>
            <a:stretch>
              <a:fillRect/>
            </a:stretch>
          </p:blipFill>
          <p:spPr bwMode="auto">
            <a:xfrm>
              <a:off x="914400" y="3733800"/>
              <a:ext cx="2438400" cy="1828800"/>
            </a:xfrm>
            <a:prstGeom prst="rect">
              <a:avLst/>
            </a:prstGeom>
            <a:solidFill>
              <a:srgbClr val="25387D"/>
            </a:solidFill>
            <a:ln w="9525">
              <a:solidFill>
                <a:srgbClr val="25387D"/>
              </a:solidFill>
              <a:miter lim="800000"/>
              <a:headEnd/>
              <a:tailEnd/>
            </a:ln>
            <a:effectLst>
              <a:outerShdw dist="35921" dir="2700000" algn="ctr" rotWithShape="0">
                <a:srgbClr val="B2B2B2">
                  <a:alpha val="50000"/>
                </a:srgbClr>
              </a:outerShdw>
            </a:effectLst>
          </p:spPr>
        </p:pic>
        <p:pic>
          <p:nvPicPr>
            <p:cNvPr id="178" name="Picture 95" descr="Photo:  Badly damaged building"/>
            <p:cNvPicPr>
              <a:picLocks noChangeAspect="1" noChangeArrowheads="1"/>
            </p:cNvPicPr>
            <p:nvPr/>
          </p:nvPicPr>
          <p:blipFill>
            <a:blip r:embed="rId4"/>
            <a:srcRect/>
            <a:stretch>
              <a:fillRect/>
            </a:stretch>
          </p:blipFill>
          <p:spPr bwMode="auto">
            <a:xfrm>
              <a:off x="914400" y="1752600"/>
              <a:ext cx="2438400" cy="1828800"/>
            </a:xfrm>
            <a:prstGeom prst="rect">
              <a:avLst/>
            </a:prstGeom>
            <a:solidFill>
              <a:srgbClr val="25387D"/>
            </a:solidFill>
            <a:ln w="9525">
              <a:solidFill>
                <a:srgbClr val="25387D"/>
              </a:solidFill>
              <a:miter lim="800000"/>
              <a:headEnd/>
              <a:tailEnd/>
            </a:ln>
            <a:effectLst>
              <a:outerShdw dist="35921" dir="2700000" algn="ctr" rotWithShape="0">
                <a:srgbClr val="B2B2B2">
                  <a:alpha val="50000"/>
                </a:srgbClr>
              </a:outerShdw>
            </a:effectLst>
          </p:spPr>
        </p:pic>
        <p:pic>
          <p:nvPicPr>
            <p:cNvPr id="179" name="Picture 96" descr="Photo:  Multiple ambulances and workers"/>
            <p:cNvPicPr>
              <a:picLocks noChangeAspect="1" noChangeArrowheads="1"/>
            </p:cNvPicPr>
            <p:nvPr/>
          </p:nvPicPr>
          <p:blipFill>
            <a:blip r:embed="rId5"/>
            <a:srcRect/>
            <a:stretch>
              <a:fillRect/>
            </a:stretch>
          </p:blipFill>
          <p:spPr bwMode="auto">
            <a:xfrm>
              <a:off x="3733800" y="1752600"/>
              <a:ext cx="2438400" cy="1828800"/>
            </a:xfrm>
            <a:prstGeom prst="rect">
              <a:avLst/>
            </a:prstGeom>
            <a:solidFill>
              <a:srgbClr val="25387D"/>
            </a:solidFill>
            <a:ln w="9525">
              <a:solidFill>
                <a:srgbClr val="25387D"/>
              </a:solidFill>
              <a:miter lim="800000"/>
              <a:headEnd/>
              <a:tailEnd/>
            </a:ln>
            <a:effectLst>
              <a:outerShdw dist="35921" dir="2700000" algn="ctr" rotWithShape="0">
                <a:srgbClr val="B2B2B2"/>
              </a:outerShdw>
            </a:effectLst>
          </p:spPr>
        </p:pic>
        <p:pic>
          <p:nvPicPr>
            <p:cNvPr id="180" name="Picture 97" descr="Ambulance worker with ambulance cart"/>
            <p:cNvPicPr>
              <a:picLocks noChangeAspect="1" noChangeArrowheads="1"/>
            </p:cNvPicPr>
            <p:nvPr/>
          </p:nvPicPr>
          <p:blipFill>
            <a:blip r:embed="rId6"/>
            <a:srcRect/>
            <a:stretch>
              <a:fillRect/>
            </a:stretch>
          </p:blipFill>
          <p:spPr bwMode="auto">
            <a:xfrm>
              <a:off x="3733800" y="3733800"/>
              <a:ext cx="2438400" cy="1828800"/>
            </a:xfrm>
            <a:prstGeom prst="rect">
              <a:avLst/>
            </a:prstGeom>
            <a:solidFill>
              <a:srgbClr val="25387D"/>
            </a:solidFill>
            <a:ln w="9525">
              <a:solidFill>
                <a:srgbClr val="25387D"/>
              </a:solidFill>
              <a:miter lim="800000"/>
              <a:headEnd/>
              <a:tailEnd/>
            </a:ln>
            <a:effectLst>
              <a:outerShdw dist="35921" dir="2700000" algn="ctr" rotWithShape="0">
                <a:srgbClr val="B2B2B2">
                  <a:alpha val="50000"/>
                </a:srgbClr>
              </a:outerShdw>
            </a:effectLst>
          </p:spPr>
        </p:pic>
      </p:gr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NIMS &amp; Institutionalizing ICS</a:t>
            </a:r>
          </a:p>
        </p:txBody>
      </p:sp>
      <p:sp>
        <p:nvSpPr>
          <p:cNvPr id="33795" name="Rectangle 3"/>
          <p:cNvSpPr>
            <a:spLocks noGrp="1" noChangeArrowheads="1"/>
          </p:cNvSpPr>
          <p:nvPr>
            <p:ph idx="1"/>
          </p:nvPr>
        </p:nvSpPr>
        <p:spPr>
          <a:xfrm>
            <a:off x="457200" y="990600"/>
            <a:ext cx="8229600" cy="4876800"/>
          </a:xfrm>
        </p:spPr>
        <p:txBody>
          <a:bodyPr/>
          <a:lstStyle/>
          <a:p>
            <a:pPr eaLnBrk="1" hangingPunct="1">
              <a:spcBef>
                <a:spcPct val="50000"/>
              </a:spcBef>
            </a:pPr>
            <a:r>
              <a:rPr lang="en-US" sz="2400" b="0" dirty="0">
                <a:solidFill>
                  <a:schemeClr val="tx1"/>
                </a:solidFill>
              </a:rPr>
              <a:t>To get Preparedness Grants, Governmental officials must:</a:t>
            </a:r>
          </a:p>
          <a:p>
            <a:pPr lvl="1" eaLnBrk="1" hangingPunct="1">
              <a:spcBef>
                <a:spcPct val="50000"/>
              </a:spcBef>
            </a:pPr>
            <a:r>
              <a:rPr sz="2400" b="0" dirty="0">
                <a:solidFill>
                  <a:schemeClr val="tx1"/>
                </a:solidFill>
              </a:rPr>
              <a:t>Adopt the ICS through executive order or ordinance as the community's official incident response system.</a:t>
            </a:r>
          </a:p>
          <a:p>
            <a:pPr lvl="1" eaLnBrk="1" hangingPunct="1">
              <a:spcBef>
                <a:spcPct val="50000"/>
              </a:spcBef>
            </a:pPr>
            <a:r>
              <a:rPr sz="2400" b="0" dirty="0">
                <a:solidFill>
                  <a:schemeClr val="tx1"/>
                </a:solidFill>
              </a:rPr>
              <a:t>Direct that emergency managers and public safety organizations train, exercise, and use the ICS. </a:t>
            </a:r>
          </a:p>
          <a:p>
            <a:pPr lvl="1" eaLnBrk="1" hangingPunct="1">
              <a:spcBef>
                <a:spcPct val="50000"/>
              </a:spcBef>
            </a:pPr>
            <a:r>
              <a:rPr sz="2400" b="0" dirty="0">
                <a:solidFill>
                  <a:schemeClr val="tx1"/>
                </a:solidFill>
              </a:rPr>
              <a:t>Integrate ICS into emergency operations policies, plans, and procedures.</a:t>
            </a:r>
          </a:p>
          <a:p>
            <a:pPr lvl="1" eaLnBrk="1" hangingPunct="1">
              <a:spcBef>
                <a:spcPct val="50000"/>
              </a:spcBef>
            </a:pPr>
            <a:r>
              <a:rPr sz="2400" b="0" dirty="0">
                <a:solidFill>
                  <a:schemeClr val="tx1"/>
                </a:solidFill>
              </a:rPr>
              <a:t>Conduct ICS training for public safety responders and emergency managers.</a:t>
            </a:r>
          </a:p>
          <a:p>
            <a:pPr lvl="1" eaLnBrk="1" hangingPunct="1">
              <a:spcBef>
                <a:spcPct val="50000"/>
              </a:spcBef>
            </a:pPr>
            <a:r>
              <a:rPr sz="2400" b="0" dirty="0">
                <a:solidFill>
                  <a:schemeClr val="tx1"/>
                </a:solidFill>
              </a:rPr>
              <a:t>Conduct disaster exercises.</a:t>
            </a:r>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Overall Priorities</a:t>
            </a:r>
          </a:p>
        </p:txBody>
      </p:sp>
      <p:sp>
        <p:nvSpPr>
          <p:cNvPr id="2" name="Content Placeholder 1"/>
          <p:cNvSpPr>
            <a:spLocks noGrp="1"/>
          </p:cNvSpPr>
          <p:nvPr>
            <p:ph idx="1"/>
          </p:nvPr>
        </p:nvSpPr>
        <p:spPr>
          <a:xfrm>
            <a:off x="295275" y="1219200"/>
            <a:ext cx="5495925" cy="4373563"/>
          </a:xfrm>
        </p:spPr>
        <p:txBody>
          <a:bodyPr/>
          <a:lstStyle/>
          <a:p>
            <a:pPr lvl="0" eaLnBrk="1" hangingPunct="1"/>
            <a:r>
              <a:rPr lang="en-US" b="0" kern="1200" dirty="0">
                <a:solidFill>
                  <a:schemeClr val="tx1"/>
                </a:solidFill>
                <a:latin typeface="Arial" charset="0"/>
                <a:cs typeface="Arial" charset="0"/>
              </a:rPr>
              <a:t>Initial decisions and objectives are established based on the following </a:t>
            </a:r>
            <a:br>
              <a:rPr lang="en-US" b="0" kern="1200" dirty="0">
                <a:solidFill>
                  <a:schemeClr val="tx1"/>
                </a:solidFill>
                <a:latin typeface="Arial" charset="0"/>
                <a:cs typeface="Arial" charset="0"/>
              </a:rPr>
            </a:br>
            <a:r>
              <a:rPr lang="en-US" b="0" kern="1200" dirty="0">
                <a:solidFill>
                  <a:schemeClr val="tx1"/>
                </a:solidFill>
                <a:latin typeface="Arial" charset="0"/>
                <a:cs typeface="Arial" charset="0"/>
              </a:rPr>
              <a:t>priorities:</a:t>
            </a:r>
          </a:p>
          <a:p>
            <a:pPr marL="569913" lvl="0" indent="-569913" eaLnBrk="1" hangingPunct="1"/>
            <a:r>
              <a:rPr lang="en-US" b="0" kern="1200" dirty="0">
                <a:solidFill>
                  <a:schemeClr val="tx1"/>
                </a:solidFill>
                <a:latin typeface="Arial" charset="0"/>
                <a:cs typeface="Arial" charset="0"/>
              </a:rPr>
              <a:t>#1:	Life Safety</a:t>
            </a:r>
          </a:p>
          <a:p>
            <a:pPr marL="569913" lvl="0" indent="-569913" eaLnBrk="1" hangingPunct="1"/>
            <a:r>
              <a:rPr lang="en-US" b="0" kern="1200" dirty="0">
                <a:solidFill>
                  <a:schemeClr val="tx1"/>
                </a:solidFill>
                <a:latin typeface="Arial" charset="0"/>
                <a:cs typeface="Arial" charset="0"/>
              </a:rPr>
              <a:t>#2:	Incident Stabilization</a:t>
            </a:r>
          </a:p>
          <a:p>
            <a:pPr marL="569913" lvl="0" indent="-569913" eaLnBrk="1" hangingPunct="1"/>
            <a:r>
              <a:rPr lang="en-US" b="0" kern="1200" dirty="0">
                <a:solidFill>
                  <a:schemeClr val="tx1"/>
                </a:solidFill>
                <a:latin typeface="Arial" charset="0"/>
                <a:cs typeface="Arial" charset="0"/>
              </a:rPr>
              <a:t>#3:	Property/Environmental Protection</a:t>
            </a:r>
            <a:endParaRPr lang="en-US" b="0" dirty="0">
              <a:solidFill>
                <a:schemeClr val="tx1"/>
              </a:solidFill>
            </a:endParaRPr>
          </a:p>
        </p:txBody>
      </p:sp>
      <p:grpSp>
        <p:nvGrpSpPr>
          <p:cNvPr id="63492" name="Group 6" descr="Two photos:  Rescuer in a fast-flowing river, and a house on fire"/>
          <p:cNvGrpSpPr>
            <a:grpSpLocks/>
          </p:cNvGrpSpPr>
          <p:nvPr/>
        </p:nvGrpSpPr>
        <p:grpSpPr bwMode="auto">
          <a:xfrm>
            <a:off x="6019800" y="1219200"/>
            <a:ext cx="2438400" cy="3781425"/>
            <a:chOff x="6019800" y="1219200"/>
            <a:chExt cx="2438400" cy="3781278"/>
          </a:xfrm>
        </p:grpSpPr>
        <p:pic>
          <p:nvPicPr>
            <p:cNvPr id="5" name="Picture 8"/>
            <p:cNvPicPr>
              <a:picLocks noChangeAspect="1" noChangeArrowheads="1"/>
            </p:cNvPicPr>
            <p:nvPr/>
          </p:nvPicPr>
          <p:blipFill>
            <a:blip r:embed="rId3">
              <a:lum bright="10000"/>
            </a:blip>
            <a:srcRect/>
            <a:stretch>
              <a:fillRect/>
            </a:stretch>
          </p:blipFill>
          <p:spPr bwMode="auto">
            <a:xfrm>
              <a:off x="6019800" y="1219200"/>
              <a:ext cx="2425700" cy="1828729"/>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pic>
          <p:nvPicPr>
            <p:cNvPr id="6" name="Picture 9"/>
            <p:cNvPicPr>
              <a:picLocks noChangeAspect="1" noChangeArrowheads="1"/>
            </p:cNvPicPr>
            <p:nvPr/>
          </p:nvPicPr>
          <p:blipFill>
            <a:blip r:embed="rId4">
              <a:lum bright="10000"/>
            </a:blip>
            <a:srcRect/>
            <a:stretch>
              <a:fillRect/>
            </a:stretch>
          </p:blipFill>
          <p:spPr bwMode="auto">
            <a:xfrm>
              <a:off x="6019800" y="3162224"/>
              <a:ext cx="2438400" cy="1838254"/>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grpSp>
    </p:spTree>
    <p:extLst>
      <p:ext uri="{BB962C8B-B14F-4D97-AF65-F5344CB8AC3E}">
        <p14:creationId xmlns:p14="http://schemas.microsoft.com/office/powerpoint/2010/main" val="2647312074"/>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spect="1" noChangeArrowheads="1"/>
          </p:cNvSpPr>
          <p:nvPr>
            <p:ph type="title"/>
          </p:nvPr>
        </p:nvSpPr>
        <p:spPr/>
        <p:txBody>
          <a:bodyPr/>
          <a:lstStyle/>
          <a:p>
            <a:pPr eaLnBrk="1" hangingPunct="1"/>
            <a:r>
              <a:rPr lang="en-US" sz="3600" dirty="0">
                <a:latin typeface="+mn-lt"/>
              </a:rPr>
              <a:t>Unified Command</a:t>
            </a:r>
          </a:p>
        </p:txBody>
      </p:sp>
      <p:sp>
        <p:nvSpPr>
          <p:cNvPr id="3" name="Content Placeholder 2"/>
          <p:cNvSpPr>
            <a:spLocks noGrp="1"/>
          </p:cNvSpPr>
          <p:nvPr>
            <p:ph sz="half" idx="2"/>
          </p:nvPr>
        </p:nvSpPr>
        <p:spPr>
          <a:xfrm>
            <a:off x="457200" y="3932572"/>
            <a:ext cx="4953000" cy="1401424"/>
          </a:xfrm>
        </p:spPr>
        <p:txBody>
          <a:bodyPr/>
          <a:lstStyle/>
          <a:p>
            <a:r>
              <a:rPr lang="en-US" sz="2400" b="0" kern="1200" dirty="0">
                <a:solidFill>
                  <a:schemeClr val="tx1"/>
                </a:solidFill>
                <a:cs typeface="Arial" charset="0"/>
              </a:rPr>
              <a:t>In Unified Command, no agency’s legal authorities will be compromised or neglected.</a:t>
            </a:r>
            <a:endParaRPr lang="en-US" b="0" dirty="0">
              <a:solidFill>
                <a:schemeClr val="tx1"/>
              </a:solidFill>
            </a:endParaRPr>
          </a:p>
        </p:txBody>
      </p:sp>
      <p:pic>
        <p:nvPicPr>
          <p:cNvPr id="9" name="Picture 8" descr="Photo of Interagency personnel working together"/>
          <p:cNvPicPr>
            <a:picLocks noChangeAspect="1"/>
          </p:cNvPicPr>
          <p:nvPr/>
        </p:nvPicPr>
        <p:blipFill>
          <a:blip r:embed="rId3">
            <a:lum bright="10000"/>
          </a:blip>
          <a:srcRect/>
          <a:stretch>
            <a:fillRect/>
          </a:stretch>
        </p:blipFill>
        <p:spPr>
          <a:xfrm>
            <a:off x="5758068" y="3627776"/>
            <a:ext cx="2819400" cy="190500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
        <p:nvSpPr>
          <p:cNvPr id="8" name="Rectangle 3"/>
          <p:cNvSpPr txBox="1">
            <a:spLocks noChangeArrowheads="1"/>
          </p:cNvSpPr>
          <p:nvPr/>
        </p:nvSpPr>
        <p:spPr bwMode="auto">
          <a:xfrm>
            <a:off x="457200" y="1219200"/>
            <a:ext cx="8305800" cy="2209800"/>
          </a:xfrm>
          <a:prstGeom prst="rect">
            <a:avLst/>
          </a:prstGeom>
          <a:ln>
            <a:solidFill>
              <a:schemeClr val="accent6"/>
            </a:solidFill>
            <a:headEnd/>
            <a:tailEnd/>
          </a:ln>
        </p:spPr>
        <p:style>
          <a:lnRef idx="0">
            <a:schemeClr val="accent6"/>
          </a:lnRef>
          <a:fillRef idx="3">
            <a:schemeClr val="accent6"/>
          </a:fillRef>
          <a:effectRef idx="3">
            <a:schemeClr val="accent6"/>
          </a:effectRef>
          <a:fontRef idx="minor">
            <a:schemeClr val="lt1"/>
          </a:fontRef>
        </p:style>
        <p:txBody>
          <a:bodyPr lIns="274320" rIns="182880" anchor="ctr"/>
          <a:lstStyle/>
          <a:p>
            <a:pPr>
              <a:defRPr/>
            </a:pPr>
            <a:endParaRPr lang="en-US" sz="2400" b="1" dirty="0">
              <a:solidFill>
                <a:schemeClr val="bg1"/>
              </a:solidFill>
            </a:endParaRPr>
          </a:p>
        </p:txBody>
      </p:sp>
      <p:sp>
        <p:nvSpPr>
          <p:cNvPr id="2" name="Content Placeholder 1"/>
          <p:cNvSpPr>
            <a:spLocks noGrp="1"/>
          </p:cNvSpPr>
          <p:nvPr>
            <p:ph sz="half" idx="1"/>
          </p:nvPr>
        </p:nvSpPr>
        <p:spPr>
          <a:xfrm>
            <a:off x="477060" y="1229136"/>
            <a:ext cx="8229600" cy="1752599"/>
          </a:xfrm>
        </p:spPr>
        <p:txBody>
          <a:bodyPr/>
          <a:lstStyle/>
          <a:p>
            <a:r>
              <a:rPr lang="en-US" sz="2400" kern="1200" dirty="0">
                <a:solidFill>
                  <a:srgbClr val="FFFFFF"/>
                </a:solidFill>
                <a:ea typeface="MS Mincho"/>
              </a:rPr>
              <a:t>As a team effort, Unified Command allows all agencies with jurisdictional authority or functional responsibility for an incident to jointly provide management direction to the incident</a:t>
            </a:r>
            <a:r>
              <a:rPr lang="en-US" kern="1200" dirty="0">
                <a:solidFill>
                  <a:srgbClr val="FFFFFF"/>
                </a:solidFill>
                <a:ea typeface="MS Mincho"/>
              </a:rPr>
              <a:t>.</a:t>
            </a:r>
            <a:endParaRPr lang="en-US" dirty="0"/>
          </a:p>
        </p:txBody>
      </p:sp>
    </p:spTree>
    <p:extLst>
      <p:ext uri="{BB962C8B-B14F-4D97-AF65-F5344CB8AC3E}">
        <p14:creationId xmlns:p14="http://schemas.microsoft.com/office/powerpoint/2010/main" val="3336632337"/>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Unified Command</a:t>
            </a:r>
          </a:p>
        </p:txBody>
      </p:sp>
      <p:sp>
        <p:nvSpPr>
          <p:cNvPr id="3" name="Content Placeholder 2"/>
          <p:cNvSpPr>
            <a:spLocks noGrp="1"/>
          </p:cNvSpPr>
          <p:nvPr>
            <p:ph idx="1"/>
          </p:nvPr>
        </p:nvSpPr>
        <p:spPr>
          <a:xfrm>
            <a:off x="247650" y="1066800"/>
            <a:ext cx="4423742" cy="4525963"/>
          </a:xfrm>
        </p:spPr>
        <p:txBody>
          <a:bodyPr/>
          <a:lstStyle/>
          <a:p>
            <a:pPr lvl="1" eaLnBrk="1" hangingPunct="1">
              <a:spcBef>
                <a:spcPct val="40000"/>
              </a:spcBef>
              <a:defRPr/>
            </a:pPr>
            <a:r>
              <a:rPr lang="en-US" sz="2400" b="0" dirty="0">
                <a:solidFill>
                  <a:schemeClr val="tx1"/>
                </a:solidFill>
              </a:rPr>
              <a:t>Establish a common set </a:t>
            </a:r>
            <a:br>
              <a:rPr lang="en-US" sz="2400" b="0" dirty="0">
                <a:solidFill>
                  <a:schemeClr val="tx1"/>
                </a:solidFill>
              </a:rPr>
            </a:br>
            <a:r>
              <a:rPr lang="en-US" sz="2400" b="0" dirty="0">
                <a:solidFill>
                  <a:schemeClr val="tx1"/>
                </a:solidFill>
              </a:rPr>
              <a:t>of incident objectives and strategies. </a:t>
            </a:r>
          </a:p>
          <a:p>
            <a:pPr lvl="1" eaLnBrk="1" hangingPunct="1">
              <a:spcBef>
                <a:spcPct val="40000"/>
              </a:spcBef>
              <a:defRPr/>
            </a:pPr>
            <a:r>
              <a:rPr lang="en-US" sz="2400" b="0" dirty="0">
                <a:solidFill>
                  <a:schemeClr val="tx1"/>
                </a:solidFill>
              </a:rPr>
              <a:t>Allows Incident Commanders to make joint decisions by establishing a single command structure.</a:t>
            </a:r>
          </a:p>
          <a:p>
            <a:pPr lvl="1" eaLnBrk="1" hangingPunct="1">
              <a:spcBef>
                <a:spcPct val="40000"/>
              </a:spcBef>
              <a:defRPr/>
            </a:pPr>
            <a:r>
              <a:rPr lang="en-US" sz="2400" b="0" dirty="0">
                <a:solidFill>
                  <a:schemeClr val="tx1"/>
                </a:solidFill>
              </a:rPr>
              <a:t>Maintains unity of command. Each employee reports to only one supervisor.</a:t>
            </a:r>
          </a:p>
        </p:txBody>
      </p:sp>
      <p:grpSp>
        <p:nvGrpSpPr>
          <p:cNvPr id="71684" name="Group 31" descr="Graphic showing multiple Incident Commanders (one for firefighting, one for law enforcement investigation, and one for search and rescue operations), who make up the Unified Command.  Arrows indicate that these Incident Commanders make joint tactical decisions and then convey those decisions to the Operations Section Chief, who deploys resources to achieve the overall incident objectives."/>
          <p:cNvGrpSpPr>
            <a:grpSpLocks/>
          </p:cNvGrpSpPr>
          <p:nvPr/>
        </p:nvGrpSpPr>
        <p:grpSpPr bwMode="auto">
          <a:xfrm>
            <a:off x="4899025" y="919163"/>
            <a:ext cx="3595688" cy="4719637"/>
            <a:chOff x="4899025" y="919163"/>
            <a:chExt cx="3595198" cy="4720410"/>
          </a:xfrm>
        </p:grpSpPr>
        <p:pic>
          <p:nvPicPr>
            <p:cNvPr id="71685" name="Picture 31"/>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gray">
            <a:xfrm flipH="1">
              <a:off x="6032500" y="2884488"/>
              <a:ext cx="1130300" cy="10890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686" name="Picture 6" descr="3-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63" y="4319588"/>
              <a:ext cx="11715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7"/>
            <p:cNvSpPr>
              <a:spLocks noChangeArrowheads="1"/>
            </p:cNvSpPr>
            <p:nvPr/>
          </p:nvSpPr>
          <p:spPr bwMode="gray">
            <a:xfrm>
              <a:off x="4918075" y="977900"/>
              <a:ext cx="3495675" cy="1695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AutoShape 9"/>
            <p:cNvSpPr>
              <a:spLocks noChangeArrowheads="1"/>
            </p:cNvSpPr>
            <p:nvPr/>
          </p:nvSpPr>
          <p:spPr bwMode="auto">
            <a:xfrm rot="1360833">
              <a:off x="7172015" y="2624417"/>
              <a:ext cx="206347" cy="330254"/>
            </a:xfrm>
            <a:prstGeom prst="downArrow">
              <a:avLst>
                <a:gd name="adj1" fmla="val 50000"/>
                <a:gd name="adj2" fmla="val 40000"/>
              </a:avLst>
            </a:prstGeom>
            <a:solidFill>
              <a:srgbClr val="C00000"/>
            </a:solidFill>
            <a:ln w="9525">
              <a:solidFill>
                <a:srgbClr val="C00000"/>
              </a:solidFill>
              <a:miter lim="800000"/>
              <a:headEnd/>
              <a:tailEnd/>
            </a:ln>
            <a:effectLst>
              <a:outerShdw dist="17961" dir="2700000" algn="ctr" rotWithShape="0">
                <a:srgbClr val="B2B2B2"/>
              </a:outerShdw>
            </a:effectLst>
          </p:spPr>
          <p:txBody>
            <a:bodyPr wrap="none" anchor="ctr"/>
            <a:lstStyle/>
            <a:p>
              <a:pPr fontAlgn="auto">
                <a:spcBef>
                  <a:spcPts val="0"/>
                </a:spcBef>
                <a:spcAft>
                  <a:spcPts val="0"/>
                </a:spcAft>
                <a:defRPr/>
              </a:pPr>
              <a:endParaRPr lang="en-US" dirty="0">
                <a:latin typeface="+mn-lt"/>
                <a:cs typeface="+mn-cs"/>
              </a:endParaRPr>
            </a:p>
          </p:txBody>
        </p:sp>
        <p:sp>
          <p:nvSpPr>
            <p:cNvPr id="14" name="AutoShape 10"/>
            <p:cNvSpPr>
              <a:spLocks noChangeArrowheads="1"/>
            </p:cNvSpPr>
            <p:nvPr/>
          </p:nvSpPr>
          <p:spPr bwMode="auto">
            <a:xfrm rot="20239167" flipH="1">
              <a:off x="5791078" y="2579960"/>
              <a:ext cx="257140" cy="374711"/>
            </a:xfrm>
            <a:prstGeom prst="downArrow">
              <a:avLst>
                <a:gd name="adj1" fmla="val 50000"/>
                <a:gd name="adj2" fmla="val 36420"/>
              </a:avLst>
            </a:prstGeom>
            <a:solidFill>
              <a:srgbClr val="C00000"/>
            </a:solidFill>
            <a:ln w="9525">
              <a:solidFill>
                <a:srgbClr val="C00000"/>
              </a:solidFill>
              <a:miter lim="800000"/>
              <a:headEnd/>
              <a:tailEnd/>
            </a:ln>
            <a:effectLst>
              <a:outerShdw dist="17961" dir="2700000" algn="ctr" rotWithShape="0">
                <a:srgbClr val="B2B2B2"/>
              </a:outerShdw>
            </a:effectLst>
          </p:spPr>
          <p:txBody>
            <a:bodyPr wrap="none" anchor="ctr"/>
            <a:lstStyle/>
            <a:p>
              <a:pPr fontAlgn="auto">
                <a:spcBef>
                  <a:spcPts val="0"/>
                </a:spcBef>
                <a:spcAft>
                  <a:spcPts val="0"/>
                </a:spcAft>
                <a:defRPr/>
              </a:pPr>
              <a:endParaRPr lang="en-US" dirty="0">
                <a:latin typeface="+mn-lt"/>
                <a:cs typeface="+mn-cs"/>
              </a:endParaRPr>
            </a:p>
          </p:txBody>
        </p:sp>
        <p:pic>
          <p:nvPicPr>
            <p:cNvPr id="71690" name="Picture 12" descr="L06e"/>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5969000" y="4303713"/>
              <a:ext cx="11747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3" descr="L06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488" y="1254125"/>
              <a:ext cx="1268412"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Rectangle 15"/>
            <p:cNvSpPr>
              <a:spLocks noChangeArrowheads="1"/>
            </p:cNvSpPr>
            <p:nvPr/>
          </p:nvSpPr>
          <p:spPr bwMode="auto">
            <a:xfrm>
              <a:off x="4919663" y="1249363"/>
              <a:ext cx="3495675" cy="1131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693" name="Line 20"/>
            <p:cNvSpPr>
              <a:spLocks noChangeShapeType="1"/>
            </p:cNvSpPr>
            <p:nvPr/>
          </p:nvSpPr>
          <p:spPr bwMode="gray">
            <a:xfrm>
              <a:off x="6038850" y="1217613"/>
              <a:ext cx="0" cy="11811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4" name="Line 21"/>
            <p:cNvSpPr>
              <a:spLocks noChangeShapeType="1"/>
            </p:cNvSpPr>
            <p:nvPr/>
          </p:nvSpPr>
          <p:spPr bwMode="gray">
            <a:xfrm>
              <a:off x="7216775" y="1227138"/>
              <a:ext cx="0" cy="118268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5" name="Text Box 22"/>
            <p:cNvSpPr txBox="1">
              <a:spLocks noChangeArrowheads="1"/>
            </p:cNvSpPr>
            <p:nvPr/>
          </p:nvSpPr>
          <p:spPr bwMode="auto">
            <a:xfrm>
              <a:off x="5343524" y="919163"/>
              <a:ext cx="2535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rgbClr val="C00000"/>
                  </a:solidFill>
                </a:rPr>
                <a:t>Unified Command</a:t>
              </a:r>
            </a:p>
          </p:txBody>
        </p:sp>
        <p:sp>
          <p:nvSpPr>
            <p:cNvPr id="71696" name="Line 25"/>
            <p:cNvSpPr>
              <a:spLocks noChangeShapeType="1"/>
            </p:cNvSpPr>
            <p:nvPr/>
          </p:nvSpPr>
          <p:spPr bwMode="gray">
            <a:xfrm>
              <a:off x="7216775" y="4303713"/>
              <a:ext cx="0" cy="1182687"/>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7" name="Rectangle 27"/>
            <p:cNvSpPr>
              <a:spLocks noChangeArrowheads="1"/>
            </p:cNvSpPr>
            <p:nvPr/>
          </p:nvSpPr>
          <p:spPr bwMode="auto">
            <a:xfrm>
              <a:off x="4899025" y="4308475"/>
              <a:ext cx="3494088" cy="1131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AutoShape 29"/>
            <p:cNvSpPr>
              <a:spLocks noChangeArrowheads="1"/>
            </p:cNvSpPr>
            <p:nvPr/>
          </p:nvSpPr>
          <p:spPr bwMode="auto">
            <a:xfrm rot="2218789">
              <a:off x="5870443" y="4102621"/>
              <a:ext cx="211109" cy="330254"/>
            </a:xfrm>
            <a:prstGeom prst="downArrow">
              <a:avLst>
                <a:gd name="adj1" fmla="val 50000"/>
                <a:gd name="adj2" fmla="val 39098"/>
              </a:avLst>
            </a:prstGeom>
            <a:solidFill>
              <a:srgbClr val="C00000"/>
            </a:solidFill>
            <a:ln w="9525">
              <a:solidFill>
                <a:srgbClr val="C00000"/>
              </a:solidFill>
              <a:miter lim="800000"/>
              <a:headEnd/>
              <a:tailEnd/>
            </a:ln>
            <a:effectLst>
              <a:outerShdw dist="17961" dir="2700000" algn="ctr" rotWithShape="0">
                <a:srgbClr val="B2B2B2"/>
              </a:outerShdw>
            </a:effectLst>
          </p:spPr>
          <p:txBody>
            <a:bodyPr wrap="none" anchor="ctr"/>
            <a:lstStyle/>
            <a:p>
              <a:pPr fontAlgn="auto">
                <a:spcBef>
                  <a:spcPts val="0"/>
                </a:spcBef>
                <a:spcAft>
                  <a:spcPts val="0"/>
                </a:spcAft>
                <a:defRPr/>
              </a:pPr>
              <a:endParaRPr lang="en-US" dirty="0">
                <a:latin typeface="+mn-lt"/>
                <a:cs typeface="+mn-cs"/>
              </a:endParaRPr>
            </a:p>
          </p:txBody>
        </p:sp>
        <p:sp>
          <p:nvSpPr>
            <p:cNvPr id="24" name="AutoShape 30"/>
            <p:cNvSpPr>
              <a:spLocks noChangeArrowheads="1"/>
            </p:cNvSpPr>
            <p:nvPr/>
          </p:nvSpPr>
          <p:spPr bwMode="auto">
            <a:xfrm>
              <a:off x="6514880" y="4132789"/>
              <a:ext cx="211109" cy="298499"/>
            </a:xfrm>
            <a:prstGeom prst="downArrow">
              <a:avLst>
                <a:gd name="adj1" fmla="val 50000"/>
                <a:gd name="adj2" fmla="val 35338"/>
              </a:avLst>
            </a:prstGeom>
            <a:solidFill>
              <a:srgbClr val="C00000"/>
            </a:solidFill>
            <a:ln w="9525">
              <a:solidFill>
                <a:srgbClr val="C00000"/>
              </a:solidFill>
              <a:miter lim="800000"/>
              <a:headEnd/>
              <a:tailEnd/>
            </a:ln>
            <a:effectLst>
              <a:outerShdw dist="17961" dir="2700000" algn="ctr" rotWithShape="0">
                <a:srgbClr val="B2B2B2"/>
              </a:outerShdw>
            </a:effectLst>
          </p:spPr>
          <p:txBody>
            <a:bodyPr wrap="none" anchor="ctr"/>
            <a:lstStyle/>
            <a:p>
              <a:pPr fontAlgn="auto">
                <a:spcBef>
                  <a:spcPts val="0"/>
                </a:spcBef>
                <a:spcAft>
                  <a:spcPts val="0"/>
                </a:spcAft>
                <a:defRPr/>
              </a:pPr>
              <a:endParaRPr lang="en-US" dirty="0">
                <a:latin typeface="+mn-lt"/>
                <a:cs typeface="+mn-cs"/>
              </a:endParaRPr>
            </a:p>
          </p:txBody>
        </p:sp>
        <p:pic>
          <p:nvPicPr>
            <p:cNvPr id="71700" name="Picture 34" descr="3-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1388" y="1249363"/>
              <a:ext cx="1189037" cy="1138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701" name="Picture 35" descr="L06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7888" y="1249363"/>
              <a:ext cx="1189037" cy="11382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702" name="Picture 36" descr="flex_12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8513" y="4330700"/>
              <a:ext cx="1216025" cy="1092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 name="AutoShape 11"/>
            <p:cNvSpPr>
              <a:spLocks noChangeArrowheads="1"/>
            </p:cNvSpPr>
            <p:nvPr/>
          </p:nvSpPr>
          <p:spPr bwMode="auto">
            <a:xfrm>
              <a:off x="6505356" y="2624417"/>
              <a:ext cx="211109" cy="290560"/>
            </a:xfrm>
            <a:prstGeom prst="downArrow">
              <a:avLst>
                <a:gd name="adj1" fmla="val 50000"/>
                <a:gd name="adj2" fmla="val 34398"/>
              </a:avLst>
            </a:prstGeom>
            <a:solidFill>
              <a:srgbClr val="C00000"/>
            </a:solidFill>
            <a:ln w="9525">
              <a:solidFill>
                <a:srgbClr val="C00000"/>
              </a:solidFill>
              <a:miter lim="800000"/>
              <a:headEnd/>
              <a:tailEnd/>
            </a:ln>
            <a:effectLst>
              <a:outerShdw dist="17961" dir="2700000" algn="ctr" rotWithShape="0">
                <a:srgbClr val="B2B2B2"/>
              </a:outerShdw>
            </a:effectLst>
          </p:spPr>
          <p:txBody>
            <a:bodyPr wrap="none" anchor="ctr"/>
            <a:lstStyle/>
            <a:p>
              <a:pPr fontAlgn="auto">
                <a:spcBef>
                  <a:spcPts val="0"/>
                </a:spcBef>
                <a:spcAft>
                  <a:spcPts val="0"/>
                </a:spcAft>
                <a:defRPr/>
              </a:pPr>
              <a:endParaRPr lang="en-US" dirty="0">
                <a:latin typeface="+mn-lt"/>
                <a:cs typeface="+mn-cs"/>
              </a:endParaRPr>
            </a:p>
          </p:txBody>
        </p:sp>
        <p:sp>
          <p:nvSpPr>
            <p:cNvPr id="30" name="Rectangle 14"/>
            <p:cNvSpPr>
              <a:spLocks noChangeArrowheads="1"/>
            </p:cNvSpPr>
            <p:nvPr/>
          </p:nvSpPr>
          <p:spPr bwMode="auto">
            <a:xfrm>
              <a:off x="4913311" y="2381489"/>
              <a:ext cx="3504722" cy="276270"/>
            </a:xfrm>
            <a:prstGeom prst="rect">
              <a:avLst/>
            </a:prstGeom>
            <a:solidFill>
              <a:schemeClr val="bg1"/>
            </a:solidFill>
            <a:ln w="9525">
              <a:solidFill>
                <a:schemeClr val="bg2"/>
              </a:solidFill>
              <a:miter lim="800000"/>
              <a:headEnd/>
              <a:tailEnd/>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endParaRPr lang="en-US" sz="1200" b="1" dirty="0">
                <a:solidFill>
                  <a:srgbClr val="002F80"/>
                </a:solidFill>
                <a:latin typeface="+mn-lt"/>
                <a:cs typeface="+mn-cs"/>
              </a:endParaRPr>
            </a:p>
          </p:txBody>
        </p:sp>
        <p:sp>
          <p:nvSpPr>
            <p:cNvPr id="71705" name="Text Box 16"/>
            <p:cNvSpPr txBox="1">
              <a:spLocks noChangeArrowheads="1"/>
            </p:cNvSpPr>
            <p:nvPr/>
          </p:nvSpPr>
          <p:spPr bwMode="auto">
            <a:xfrm>
              <a:off x="4933950" y="2386013"/>
              <a:ext cx="1150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b="1">
                  <a:solidFill>
                    <a:srgbClr val="002F80"/>
                  </a:solidFill>
                </a:rPr>
                <a:t>Fire</a:t>
              </a:r>
            </a:p>
          </p:txBody>
        </p:sp>
        <p:sp>
          <p:nvSpPr>
            <p:cNvPr id="2" name="Text Box 18"/>
            <p:cNvSpPr txBox="1">
              <a:spLocks noChangeArrowheads="1"/>
            </p:cNvSpPr>
            <p:nvPr/>
          </p:nvSpPr>
          <p:spPr bwMode="auto">
            <a:xfrm>
              <a:off x="5943458" y="2386253"/>
              <a:ext cx="1371413" cy="254042"/>
            </a:xfrm>
            <a:prstGeom prst="rect">
              <a:avLst/>
            </a:prstGeom>
            <a:noFill/>
            <a:ln w="9525">
              <a:noFill/>
              <a:miter lim="800000"/>
              <a:headEnd/>
              <a:tailEnd/>
            </a:ln>
          </p:spPr>
          <p:txBody>
            <a:bodyPr>
              <a:spAutoFit/>
            </a:bodyPr>
            <a:lstStyle/>
            <a:p>
              <a:pPr algn="ctr">
                <a:defRPr/>
              </a:pPr>
              <a:r>
                <a:rPr lang="en-US" sz="1050" b="1" dirty="0">
                  <a:solidFill>
                    <a:srgbClr val="002F80"/>
                  </a:solidFill>
                </a:rPr>
                <a:t>Law Enforcement</a:t>
              </a:r>
            </a:p>
          </p:txBody>
        </p:sp>
        <p:sp>
          <p:nvSpPr>
            <p:cNvPr id="71706" name="Text Box 19"/>
            <p:cNvSpPr txBox="1">
              <a:spLocks noChangeArrowheads="1"/>
            </p:cNvSpPr>
            <p:nvPr/>
          </p:nvSpPr>
          <p:spPr bwMode="auto">
            <a:xfrm>
              <a:off x="7211698" y="2367200"/>
              <a:ext cx="1282525" cy="276270"/>
            </a:xfrm>
            <a:prstGeom prst="rect">
              <a:avLst/>
            </a:prstGeom>
            <a:noFill/>
            <a:ln w="9525">
              <a:noFill/>
              <a:miter lim="800000"/>
              <a:headEnd/>
              <a:tailEnd/>
            </a:ln>
          </p:spPr>
          <p:txBody>
            <a:bodyPr>
              <a:spAutoFit/>
            </a:bodyPr>
            <a:lstStyle/>
            <a:p>
              <a:pPr algn="ctr">
                <a:defRPr/>
              </a:pPr>
              <a:r>
                <a:rPr lang="en-US" sz="1050" b="1" dirty="0">
                  <a:solidFill>
                    <a:srgbClr val="002F80"/>
                  </a:solidFill>
                </a:rPr>
                <a:t>EMS</a:t>
              </a:r>
              <a:r>
                <a:rPr lang="en-US" sz="1200" b="1" dirty="0">
                  <a:solidFill>
                    <a:srgbClr val="002F80"/>
                  </a:solidFill>
                </a:rPr>
                <a:t> </a:t>
              </a:r>
            </a:p>
          </p:txBody>
        </p:sp>
        <p:sp>
          <p:nvSpPr>
            <p:cNvPr id="34" name="AutoShape 28"/>
            <p:cNvSpPr>
              <a:spLocks noChangeArrowheads="1"/>
            </p:cNvSpPr>
            <p:nvPr/>
          </p:nvSpPr>
          <p:spPr bwMode="auto">
            <a:xfrm rot="19380926" flipH="1">
              <a:off x="7149793" y="4102621"/>
              <a:ext cx="209521" cy="323903"/>
            </a:xfrm>
            <a:prstGeom prst="downArrow">
              <a:avLst>
                <a:gd name="adj1" fmla="val 50000"/>
                <a:gd name="adj2" fmla="val 38636"/>
              </a:avLst>
            </a:prstGeom>
            <a:solidFill>
              <a:srgbClr val="C00000"/>
            </a:solidFill>
            <a:ln w="9525">
              <a:noFill/>
              <a:miter lim="800000"/>
              <a:headEnd/>
              <a:tailEnd/>
            </a:ln>
            <a:effectLst>
              <a:outerShdw dist="17961" dir="2700000" algn="ctr" rotWithShape="0">
                <a:srgbClr val="B2B2B2"/>
              </a:outerShdw>
            </a:effectLst>
          </p:spPr>
          <p:txBody>
            <a:bodyPr wrap="none" anchor="ctr"/>
            <a:lstStyle/>
            <a:p>
              <a:pPr fontAlgn="auto">
                <a:spcBef>
                  <a:spcPts val="0"/>
                </a:spcBef>
                <a:spcAft>
                  <a:spcPts val="0"/>
                </a:spcAft>
                <a:defRPr/>
              </a:pPr>
              <a:endParaRPr lang="en-US" dirty="0">
                <a:latin typeface="+mn-lt"/>
                <a:cs typeface="+mn-cs"/>
              </a:endParaRPr>
            </a:p>
          </p:txBody>
        </p:sp>
        <p:sp>
          <p:nvSpPr>
            <p:cNvPr id="35" name="Text Box 26"/>
            <p:cNvSpPr txBox="1">
              <a:spLocks noChangeArrowheads="1"/>
            </p:cNvSpPr>
            <p:nvPr/>
          </p:nvSpPr>
          <p:spPr bwMode="auto">
            <a:xfrm>
              <a:off x="4902200" y="5363303"/>
              <a:ext cx="3466628" cy="276270"/>
            </a:xfrm>
            <a:prstGeom prst="rect">
              <a:avLst/>
            </a:prstGeom>
            <a:solidFill>
              <a:schemeClr val="bg1"/>
            </a:solidFill>
            <a:ln w="9525">
              <a:solidFill>
                <a:schemeClr val="bg2"/>
              </a:solidFill>
              <a:miter lim="800000"/>
              <a:headEnd/>
              <a:tailEnd/>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b="1" dirty="0">
                  <a:solidFill>
                    <a:srgbClr val="002F80"/>
                  </a:solidFill>
                  <a:latin typeface="+mn-lt"/>
                  <a:cs typeface="+mn-cs"/>
                </a:rPr>
                <a:t>Resources</a:t>
              </a:r>
            </a:p>
          </p:txBody>
        </p:sp>
        <p:sp>
          <p:nvSpPr>
            <p:cNvPr id="36" name="Rectangle 35"/>
            <p:cNvSpPr/>
            <p:nvPr/>
          </p:nvSpPr>
          <p:spPr>
            <a:xfrm>
              <a:off x="6006949" y="3677102"/>
              <a:ext cx="1180939" cy="460450"/>
            </a:xfrm>
            <a:prstGeom prst="rect">
              <a:avLst/>
            </a:prstGeom>
            <a:solidFill>
              <a:schemeClr val="bg1"/>
            </a:solidFill>
            <a:ln w="9525">
              <a:solidFill>
                <a:schemeClr val="bg2"/>
              </a:solidFill>
              <a:miter lim="800000"/>
              <a:headEnd/>
              <a:tailEnd/>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b="1" dirty="0">
                  <a:solidFill>
                    <a:srgbClr val="002F80"/>
                  </a:solidFill>
                  <a:latin typeface="+mn-lt"/>
                  <a:cs typeface="+mn-cs"/>
                </a:rPr>
                <a:t>Operations Section Chief</a:t>
              </a:r>
            </a:p>
          </p:txBody>
        </p:sp>
      </p:gr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Grp="1" noChangeAspect="1" noChangeArrowheads="1"/>
          </p:cNvSpPr>
          <p:nvPr>
            <p:ph type="title"/>
          </p:nvPr>
        </p:nvSpPr>
        <p:spPr/>
        <p:txBody>
          <a:bodyPr/>
          <a:lstStyle/>
          <a:p>
            <a:pPr eaLnBrk="1" hangingPunct="1"/>
            <a:r>
              <a:rPr lang="en-US" sz="3600" dirty="0">
                <a:latin typeface="+mn-lt"/>
              </a:rPr>
              <a:t>Key Terms</a:t>
            </a:r>
          </a:p>
        </p:txBody>
      </p:sp>
      <p:grpSp>
        <p:nvGrpSpPr>
          <p:cNvPr id="2" name="Group 1" descr="Diagram showing Area Command block with solid lines leading to 3 separate blocks for Incident Commander #1, Incident Commander #2, and Incident Commander #3. There is a dashed line from the Area Command block to a block that reads Emergency Ops Center (EOC).&#10;&#10;The following definitions are shown for the different blocks. &#10;&#10;Incident Commander:  Performs primary tactical-level, on-scene incident command functions.  The Incident Commander is located at an Incident Command Post at the incident scene.&#10;&#10;Area Command:  Oversees the management of multiple incidents. Area Command may be unified, and works directly with Incident Commanders.&#10;&#10;Emergency Operations Center (EOC):  The physical location at which the coordination of information and resources to support incident management takes place.&#10;"/>
          <p:cNvGrpSpPr/>
          <p:nvPr/>
        </p:nvGrpSpPr>
        <p:grpSpPr>
          <a:xfrm>
            <a:off x="285750" y="1276350"/>
            <a:ext cx="8610600" cy="4487526"/>
            <a:chOff x="381000" y="1219200"/>
            <a:chExt cx="8610600" cy="4487526"/>
          </a:xfrm>
        </p:grpSpPr>
        <p:sp>
          <p:nvSpPr>
            <p:cNvPr id="365571" name="Text Box 3"/>
            <p:cNvSpPr txBox="1">
              <a:spLocks noChangeArrowheads="1"/>
            </p:cNvSpPr>
            <p:nvPr/>
          </p:nvSpPr>
          <p:spPr bwMode="auto">
            <a:xfrm>
              <a:off x="457200" y="4691063"/>
              <a:ext cx="8534400" cy="1015663"/>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eaLnBrk="0" hangingPunct="0">
                <a:spcBef>
                  <a:spcPct val="50000"/>
                </a:spcBef>
                <a:defRPr/>
              </a:pPr>
              <a:r>
                <a:rPr lang="en-US" sz="2000" u="sng" dirty="0">
                  <a:solidFill>
                    <a:schemeClr val="tx1"/>
                  </a:solidFill>
                </a:rPr>
                <a:t>Incident Commander</a:t>
              </a:r>
              <a:r>
                <a:rPr lang="en-US" sz="2000" dirty="0">
                  <a:solidFill>
                    <a:schemeClr val="tx1"/>
                  </a:solidFill>
                </a:rPr>
                <a:t>: Performs primary tactical-level, on-scene incident command functions. The Incident Commander is located at an Incident Command Post at the incident scene.</a:t>
              </a:r>
            </a:p>
          </p:txBody>
        </p:sp>
        <p:sp>
          <p:nvSpPr>
            <p:cNvPr id="365572" name="Line 4"/>
            <p:cNvSpPr>
              <a:spLocks noChangeShapeType="1"/>
            </p:cNvSpPr>
            <p:nvPr/>
          </p:nvSpPr>
          <p:spPr bwMode="auto">
            <a:xfrm flipV="1">
              <a:off x="762000" y="4427538"/>
              <a:ext cx="381000" cy="296862"/>
            </a:xfrm>
            <a:prstGeom prst="line">
              <a:avLst/>
            </a:prstGeom>
            <a:noFill/>
            <a:ln w="28575">
              <a:solidFill>
                <a:schemeClr val="accent6"/>
              </a:solidFill>
              <a:round/>
              <a:headEnd/>
              <a:tailEnd type="triangle" w="med" len="med"/>
            </a:ln>
            <a:effectLst/>
          </p:spPr>
          <p:txBody>
            <a:bodyPr wrap="none" anchor="ctr"/>
            <a:lstStyle/>
            <a:p>
              <a:pPr>
                <a:defRPr/>
              </a:pPr>
              <a:endParaRPr lang="en-US" sz="2600" dirty="0">
                <a:solidFill>
                  <a:srgbClr val="000000"/>
                </a:solidFill>
                <a:latin typeface="Tahoma" pitchFamily="34" charset="0"/>
                <a:cs typeface="+mn-cs"/>
              </a:endParaRPr>
            </a:p>
          </p:txBody>
        </p:sp>
        <p:sp>
          <p:nvSpPr>
            <p:cNvPr id="365573" name="Text Box 5"/>
            <p:cNvSpPr txBox="1">
              <a:spLocks noChangeArrowheads="1"/>
            </p:cNvSpPr>
            <p:nvPr/>
          </p:nvSpPr>
          <p:spPr bwMode="auto">
            <a:xfrm>
              <a:off x="5029200" y="1219200"/>
              <a:ext cx="3962400" cy="270843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eaLnBrk="0" hangingPunct="0">
                <a:spcBef>
                  <a:spcPct val="50000"/>
                </a:spcBef>
                <a:defRPr/>
              </a:pPr>
              <a:r>
                <a:rPr lang="en-US" sz="2000" u="sng" dirty="0">
                  <a:solidFill>
                    <a:schemeClr val="tx1"/>
                  </a:solidFill>
                </a:rPr>
                <a:t>Emergency Operations Center</a:t>
              </a:r>
              <a:r>
                <a:rPr lang="en-US" sz="2000" dirty="0">
                  <a:solidFill>
                    <a:schemeClr val="tx1"/>
                  </a:solidFill>
                </a:rPr>
                <a:t>: The physical location at which </a:t>
              </a:r>
              <a:br>
                <a:rPr lang="en-US" sz="2000" dirty="0">
                  <a:solidFill>
                    <a:schemeClr val="tx1"/>
                  </a:solidFill>
                </a:rPr>
              </a:br>
              <a:r>
                <a:rPr lang="en-US" sz="2000" dirty="0">
                  <a:solidFill>
                    <a:schemeClr val="tx1"/>
                  </a:solidFill>
                </a:rPr>
                <a:t>the coordination of information and resources to support </a:t>
              </a:r>
              <a:br>
                <a:rPr lang="en-US" sz="2000" dirty="0">
                  <a:solidFill>
                    <a:schemeClr val="tx1"/>
                  </a:solidFill>
                </a:rPr>
              </a:br>
              <a:r>
                <a:rPr lang="en-US" sz="2000" dirty="0">
                  <a:solidFill>
                    <a:schemeClr val="tx1"/>
                  </a:solidFill>
                </a:rPr>
                <a:t>incident management takes place.</a:t>
              </a:r>
            </a:p>
            <a:p>
              <a:pPr eaLnBrk="0" hangingPunct="0">
                <a:spcBef>
                  <a:spcPct val="50000"/>
                </a:spcBef>
                <a:defRPr/>
              </a:pPr>
              <a:r>
                <a:rPr lang="en-US" sz="2000" dirty="0">
                  <a:solidFill>
                    <a:schemeClr val="tx1"/>
                  </a:solidFill>
                </a:rPr>
                <a:t>Elected Officials work at the EOC as the Policy Group.</a:t>
              </a:r>
            </a:p>
          </p:txBody>
        </p:sp>
        <p:sp>
          <p:nvSpPr>
            <p:cNvPr id="365574" name="Line 6"/>
            <p:cNvSpPr>
              <a:spLocks noChangeShapeType="1"/>
            </p:cNvSpPr>
            <p:nvPr/>
          </p:nvSpPr>
          <p:spPr bwMode="auto">
            <a:xfrm flipH="1">
              <a:off x="3448050" y="1676399"/>
              <a:ext cx="1581150" cy="431801"/>
            </a:xfrm>
            <a:prstGeom prst="line">
              <a:avLst/>
            </a:prstGeom>
            <a:noFill/>
            <a:ln w="28575">
              <a:solidFill>
                <a:schemeClr val="accent6"/>
              </a:solidFill>
              <a:round/>
              <a:headEnd/>
              <a:tailEnd type="triangle" w="med" len="med"/>
            </a:ln>
            <a:effectLst/>
          </p:spPr>
          <p:txBody>
            <a:bodyPr wrap="none" anchor="ctr"/>
            <a:lstStyle/>
            <a:p>
              <a:pPr>
                <a:defRPr/>
              </a:pPr>
              <a:endParaRPr lang="en-US" sz="2600" dirty="0">
                <a:solidFill>
                  <a:srgbClr val="000000"/>
                </a:solidFill>
                <a:latin typeface="Tahoma" pitchFamily="34" charset="0"/>
                <a:cs typeface="+mn-cs"/>
              </a:endParaRPr>
            </a:p>
          </p:txBody>
        </p:sp>
        <p:grpSp>
          <p:nvGrpSpPr>
            <p:cNvPr id="75785" name="Group 20" descr="An organization chart.  The Area Command connects below to Incident Commander #1, Incident Commander #2, and Incident Commander #3.  The Area Command has a dotted-line connection on the side to the Emergency Operations Center."/>
            <p:cNvGrpSpPr>
              <a:grpSpLocks/>
            </p:cNvGrpSpPr>
            <p:nvPr/>
          </p:nvGrpSpPr>
          <p:grpSpPr bwMode="auto">
            <a:xfrm>
              <a:off x="381000" y="1808163"/>
              <a:ext cx="4267200" cy="2535238"/>
              <a:chOff x="240" y="1139"/>
              <a:chExt cx="2688" cy="1597"/>
            </a:xfrm>
          </p:grpSpPr>
          <p:cxnSp>
            <p:nvCxnSpPr>
              <p:cNvPr id="365578" name="AutoShape 10"/>
              <p:cNvCxnSpPr>
                <a:cxnSpLocks noChangeShapeType="1"/>
              </p:cNvCxnSpPr>
              <p:nvPr/>
            </p:nvCxnSpPr>
            <p:spPr bwMode="auto">
              <a:xfrm>
                <a:off x="672" y="1968"/>
                <a:ext cx="1824" cy="1"/>
              </a:xfrm>
              <a:prstGeom prst="bentConnector3">
                <a:avLst>
                  <a:gd name="adj1" fmla="val 50000"/>
                </a:avLst>
              </a:prstGeom>
              <a:noFill/>
              <a:ln w="28575">
                <a:solidFill>
                  <a:schemeClr val="accent6"/>
                </a:solidFill>
                <a:miter lim="800000"/>
                <a:headEnd/>
                <a:tailEnd/>
              </a:ln>
              <a:effectLst/>
            </p:spPr>
          </p:cxnSp>
          <p:cxnSp>
            <p:nvCxnSpPr>
              <p:cNvPr id="365579" name="AutoShape 11"/>
              <p:cNvCxnSpPr>
                <a:cxnSpLocks noChangeShapeType="1"/>
                <a:endCxn id="365585" idx="0"/>
              </p:cNvCxnSpPr>
              <p:nvPr/>
            </p:nvCxnSpPr>
            <p:spPr bwMode="auto">
              <a:xfrm>
                <a:off x="1584" y="1824"/>
                <a:ext cx="0" cy="240"/>
              </a:xfrm>
              <a:prstGeom prst="straightConnector1">
                <a:avLst/>
              </a:prstGeom>
              <a:noFill/>
              <a:ln w="28575">
                <a:solidFill>
                  <a:schemeClr val="accent6"/>
                </a:solidFill>
                <a:round/>
                <a:headEnd/>
                <a:tailEnd/>
              </a:ln>
              <a:effectLst/>
            </p:spPr>
          </p:cxnSp>
          <p:sp>
            <p:nvSpPr>
              <p:cNvPr id="365580" name="Rectangle 12" descr=" Box titled Emergency Operations Center (EOC).  "/>
              <p:cNvSpPr>
                <a:spLocks noChangeArrowheads="1"/>
              </p:cNvSpPr>
              <p:nvPr/>
            </p:nvSpPr>
            <p:spPr bwMode="auto">
              <a:xfrm>
                <a:off x="1200" y="1139"/>
                <a:ext cx="864" cy="672"/>
              </a:xfrm>
              <a:prstGeom prst="rect">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eaLnBrk="0" hangingPunct="0">
                  <a:defRPr/>
                </a:pPr>
                <a:r>
                  <a:rPr lang="en-US" sz="1600" b="1" dirty="0">
                    <a:solidFill>
                      <a:schemeClr val="bg1"/>
                    </a:solidFill>
                  </a:rPr>
                  <a:t>Emergency</a:t>
                </a:r>
              </a:p>
              <a:p>
                <a:pPr algn="ctr" eaLnBrk="0" hangingPunct="0">
                  <a:defRPr/>
                </a:pPr>
                <a:r>
                  <a:rPr lang="en-US" sz="1600" b="1" dirty="0">
                    <a:solidFill>
                      <a:schemeClr val="bg1"/>
                    </a:solidFill>
                  </a:rPr>
                  <a:t>Ops Center</a:t>
                </a:r>
              </a:p>
              <a:p>
                <a:pPr algn="ctr" eaLnBrk="0" hangingPunct="0">
                  <a:defRPr/>
                </a:pPr>
                <a:r>
                  <a:rPr lang="en-US" sz="1600" b="1" dirty="0">
                    <a:solidFill>
                      <a:schemeClr val="bg1"/>
                    </a:solidFill>
                  </a:rPr>
                  <a:t>(EOC)</a:t>
                </a:r>
              </a:p>
            </p:txBody>
          </p:sp>
          <p:sp>
            <p:nvSpPr>
              <p:cNvPr id="365582" name="Line 14"/>
              <p:cNvSpPr>
                <a:spLocks noChangeShapeType="1"/>
              </p:cNvSpPr>
              <p:nvPr/>
            </p:nvSpPr>
            <p:spPr bwMode="auto">
              <a:xfrm>
                <a:off x="680" y="1968"/>
                <a:ext cx="0" cy="144"/>
              </a:xfrm>
              <a:prstGeom prst="line">
                <a:avLst/>
              </a:prstGeom>
              <a:noFill/>
              <a:ln w="28575">
                <a:solidFill>
                  <a:schemeClr val="accent6"/>
                </a:solidFill>
                <a:round/>
                <a:headEnd/>
                <a:tailEnd/>
              </a:ln>
              <a:effectLst/>
            </p:spPr>
            <p:txBody>
              <a:bodyPr wrap="none" anchor="ctr"/>
              <a:lstStyle/>
              <a:p>
                <a:pPr>
                  <a:defRPr/>
                </a:pPr>
                <a:endParaRPr lang="en-US" sz="2600" dirty="0">
                  <a:solidFill>
                    <a:srgbClr val="000000"/>
                  </a:solidFill>
                  <a:latin typeface="Tahoma" pitchFamily="34" charset="0"/>
                  <a:cs typeface="+mn-cs"/>
                </a:endParaRPr>
              </a:p>
            </p:txBody>
          </p:sp>
          <p:sp>
            <p:nvSpPr>
              <p:cNvPr id="365583" name="Line 15"/>
              <p:cNvSpPr>
                <a:spLocks noChangeShapeType="1"/>
              </p:cNvSpPr>
              <p:nvPr/>
            </p:nvSpPr>
            <p:spPr bwMode="auto">
              <a:xfrm>
                <a:off x="2504" y="1960"/>
                <a:ext cx="0" cy="144"/>
              </a:xfrm>
              <a:prstGeom prst="line">
                <a:avLst/>
              </a:prstGeom>
              <a:noFill/>
              <a:ln w="28575">
                <a:solidFill>
                  <a:schemeClr val="accent6"/>
                </a:solidFill>
                <a:round/>
                <a:headEnd/>
                <a:tailEnd/>
              </a:ln>
              <a:effectLst/>
            </p:spPr>
            <p:txBody>
              <a:bodyPr wrap="none" anchor="ctr"/>
              <a:lstStyle/>
              <a:p>
                <a:pPr>
                  <a:defRPr/>
                </a:pPr>
                <a:endParaRPr lang="en-US" sz="2600" dirty="0">
                  <a:solidFill>
                    <a:srgbClr val="000000"/>
                  </a:solidFill>
                  <a:latin typeface="Tahoma" pitchFamily="34" charset="0"/>
                  <a:cs typeface="+mn-cs"/>
                </a:endParaRPr>
              </a:p>
            </p:txBody>
          </p:sp>
          <p:sp>
            <p:nvSpPr>
              <p:cNvPr id="365584" name="Rectangle 16" descr="Under Area Command,  Incident Commander #3."/>
              <p:cNvSpPr>
                <a:spLocks noChangeArrowheads="1"/>
              </p:cNvSpPr>
              <p:nvPr/>
            </p:nvSpPr>
            <p:spPr bwMode="auto">
              <a:xfrm>
                <a:off x="2064" y="2064"/>
                <a:ext cx="864" cy="672"/>
              </a:xfrm>
              <a:prstGeom prst="rect">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eaLnBrk="0" hangingPunct="0">
                  <a:defRPr/>
                </a:pPr>
                <a:r>
                  <a:rPr lang="en-US" sz="1600" b="1" dirty="0">
                    <a:solidFill>
                      <a:schemeClr val="bg1"/>
                    </a:solidFill>
                  </a:rPr>
                  <a:t>Incident </a:t>
                </a:r>
                <a:br>
                  <a:rPr lang="en-US" sz="1600" b="1" dirty="0">
                    <a:solidFill>
                      <a:schemeClr val="bg1"/>
                    </a:solidFill>
                  </a:rPr>
                </a:br>
                <a:r>
                  <a:rPr lang="en-US" sz="1600" b="1" dirty="0">
                    <a:solidFill>
                      <a:schemeClr val="bg1"/>
                    </a:solidFill>
                  </a:rPr>
                  <a:t>Commander</a:t>
                </a:r>
                <a:br>
                  <a:rPr lang="en-US" sz="1600" b="1" dirty="0">
                    <a:solidFill>
                      <a:schemeClr val="bg1"/>
                    </a:solidFill>
                  </a:rPr>
                </a:br>
                <a:r>
                  <a:rPr lang="en-US" sz="1600" b="1" dirty="0">
                    <a:solidFill>
                      <a:schemeClr val="bg1"/>
                    </a:solidFill>
                  </a:rPr>
                  <a:t>#3</a:t>
                </a:r>
              </a:p>
            </p:txBody>
          </p:sp>
          <p:sp>
            <p:nvSpPr>
              <p:cNvPr id="365585" name="Rectangle 17" descr="Under Area Command,  Incident Commander #2."/>
              <p:cNvSpPr>
                <a:spLocks noChangeArrowheads="1"/>
              </p:cNvSpPr>
              <p:nvPr/>
            </p:nvSpPr>
            <p:spPr bwMode="auto">
              <a:xfrm>
                <a:off x="1152" y="2064"/>
                <a:ext cx="864" cy="672"/>
              </a:xfrm>
              <a:prstGeom prst="rect">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eaLnBrk="0" hangingPunct="0">
                  <a:defRPr/>
                </a:pPr>
                <a:r>
                  <a:rPr lang="en-US" sz="1600" b="1" dirty="0">
                    <a:solidFill>
                      <a:schemeClr val="bg1"/>
                    </a:solidFill>
                  </a:rPr>
                  <a:t> Incident </a:t>
                </a:r>
                <a:br>
                  <a:rPr lang="en-US" sz="1600" b="1" dirty="0">
                    <a:solidFill>
                      <a:schemeClr val="bg1"/>
                    </a:solidFill>
                  </a:rPr>
                </a:br>
                <a:r>
                  <a:rPr lang="en-US" sz="1600" b="1" dirty="0">
                    <a:solidFill>
                      <a:schemeClr val="bg1"/>
                    </a:solidFill>
                  </a:rPr>
                  <a:t>Commander</a:t>
                </a:r>
                <a:br>
                  <a:rPr lang="en-US" sz="1600" b="1" dirty="0">
                    <a:solidFill>
                      <a:schemeClr val="bg1"/>
                    </a:solidFill>
                  </a:rPr>
                </a:br>
                <a:r>
                  <a:rPr lang="en-US" sz="1600" b="1" dirty="0">
                    <a:solidFill>
                      <a:schemeClr val="bg1"/>
                    </a:solidFill>
                  </a:rPr>
                  <a:t>#2</a:t>
                </a:r>
              </a:p>
            </p:txBody>
          </p:sp>
          <p:sp>
            <p:nvSpPr>
              <p:cNvPr id="365586" name="Rectangle 18" descr="Under Area Command,  Incident Commander #1."/>
              <p:cNvSpPr>
                <a:spLocks noChangeArrowheads="1"/>
              </p:cNvSpPr>
              <p:nvPr/>
            </p:nvSpPr>
            <p:spPr bwMode="auto">
              <a:xfrm>
                <a:off x="240" y="2064"/>
                <a:ext cx="864" cy="672"/>
              </a:xfrm>
              <a:prstGeom prst="rect">
                <a:avLst/>
              </a:prstGeom>
              <a:ln>
                <a:solidFill>
                  <a:schemeClr val="accent6"/>
                </a:solid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eaLnBrk="0" hangingPunct="0">
                  <a:defRPr/>
                </a:pPr>
                <a:r>
                  <a:rPr lang="en-US" sz="1600" b="1" dirty="0">
                    <a:solidFill>
                      <a:schemeClr val="bg1"/>
                    </a:solidFill>
                  </a:rPr>
                  <a:t>Incident </a:t>
                </a:r>
                <a:br>
                  <a:rPr lang="en-US" sz="1600" b="1" dirty="0">
                    <a:solidFill>
                      <a:schemeClr val="bg1"/>
                    </a:solidFill>
                  </a:rPr>
                </a:br>
                <a:r>
                  <a:rPr lang="en-US" sz="1600" b="1" dirty="0">
                    <a:solidFill>
                      <a:schemeClr val="bg1"/>
                    </a:solidFill>
                  </a:rPr>
                  <a:t>Commander</a:t>
                </a:r>
              </a:p>
              <a:p>
                <a:pPr algn="ctr" eaLnBrk="0" hangingPunct="0">
                  <a:defRPr/>
                </a:pPr>
                <a:r>
                  <a:rPr lang="en-US" sz="1600" b="1" dirty="0">
                    <a:solidFill>
                      <a:schemeClr val="bg1"/>
                    </a:solidFill>
                  </a:rPr>
                  <a:t>#1</a:t>
                </a:r>
                <a:endParaRPr lang="en-US" b="1" dirty="0">
                  <a:solidFill>
                    <a:schemeClr val="bg1"/>
                  </a:solidFill>
                </a:endParaRPr>
              </a:p>
            </p:txBody>
          </p:sp>
        </p:grpSp>
      </p:gr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274638"/>
            <a:ext cx="8601075" cy="868362"/>
          </a:xfrm>
        </p:spPr>
        <p:txBody>
          <a:bodyPr/>
          <a:lstStyle/>
          <a:p>
            <a:r>
              <a:rPr lang="en-US" sz="3600" kern="1200" dirty="0">
                <a:latin typeface="+mn-lt"/>
                <a:cs typeface="Arial" charset="0"/>
              </a:rPr>
              <a:t>Support and Coordination</a:t>
            </a:r>
            <a:endParaRPr lang="en-US" sz="3600" dirty="0">
              <a:latin typeface="+mn-lt"/>
            </a:endParaRPr>
          </a:p>
        </p:txBody>
      </p:sp>
      <p:sp>
        <p:nvSpPr>
          <p:cNvPr id="3" name="Content Placeholder 2"/>
          <p:cNvSpPr>
            <a:spLocks noGrp="1"/>
          </p:cNvSpPr>
          <p:nvPr>
            <p:ph idx="1"/>
          </p:nvPr>
        </p:nvSpPr>
        <p:spPr>
          <a:xfrm>
            <a:off x="390939" y="1066800"/>
            <a:ext cx="4562053" cy="4648200"/>
          </a:xfrm>
        </p:spPr>
        <p:txBody>
          <a:bodyPr/>
          <a:lstStyle/>
          <a:p>
            <a:pPr lvl="0"/>
            <a:r>
              <a:rPr lang="en-US" sz="2400" b="0" kern="1200" dirty="0">
                <a:solidFill>
                  <a:schemeClr val="tx1"/>
                </a:solidFill>
                <a:latin typeface="Arial" charset="0"/>
                <a:cs typeface="Arial" charset="0"/>
              </a:rPr>
              <a:t>Provide support and coordination to incident command by:</a:t>
            </a:r>
          </a:p>
          <a:p>
            <a:pPr marL="393700" lvl="1" indent="-279400"/>
            <a:r>
              <a:rPr lang="en-US" sz="2400" b="0" kern="1200" dirty="0">
                <a:solidFill>
                  <a:schemeClr val="tx1"/>
                </a:solidFill>
                <a:latin typeface="Arial" charset="0"/>
                <a:cs typeface="Arial" charset="0"/>
              </a:rPr>
              <a:t>Making policy decisions.</a:t>
            </a:r>
          </a:p>
          <a:p>
            <a:pPr marL="393700" lvl="1" indent="-279400"/>
            <a:r>
              <a:rPr lang="en-US" sz="2400" b="0" kern="1200" dirty="0">
                <a:solidFill>
                  <a:schemeClr val="tx1"/>
                </a:solidFill>
                <a:latin typeface="Arial" charset="0"/>
                <a:cs typeface="Arial" charset="0"/>
              </a:rPr>
              <a:t>Establishing priorities.</a:t>
            </a:r>
          </a:p>
          <a:p>
            <a:pPr marL="393700" lvl="1" indent="-279400"/>
            <a:r>
              <a:rPr lang="en-US" sz="2400" b="0" kern="1200" dirty="0">
                <a:solidFill>
                  <a:schemeClr val="tx1"/>
                </a:solidFill>
                <a:latin typeface="Arial" charset="0"/>
                <a:cs typeface="Arial" charset="0"/>
              </a:rPr>
              <a:t>Resolving resource issues.</a:t>
            </a:r>
          </a:p>
          <a:p>
            <a:pPr marL="393700" lvl="1" indent="-279400"/>
            <a:r>
              <a:rPr lang="en-US" sz="2400" b="0" kern="1200" dirty="0">
                <a:solidFill>
                  <a:schemeClr val="tx1"/>
                </a:solidFill>
                <a:latin typeface="Arial" charset="0"/>
                <a:cs typeface="Arial" charset="0"/>
              </a:rPr>
              <a:t>Facilitating logistics support </a:t>
            </a:r>
            <a:br>
              <a:rPr lang="en-US" sz="2400" b="0" kern="1200" dirty="0">
                <a:solidFill>
                  <a:schemeClr val="tx1"/>
                </a:solidFill>
                <a:latin typeface="Arial" charset="0"/>
                <a:cs typeface="Arial" charset="0"/>
              </a:rPr>
            </a:br>
            <a:r>
              <a:rPr lang="en-US" sz="2400" b="0" kern="1200" dirty="0">
                <a:solidFill>
                  <a:schemeClr val="tx1"/>
                </a:solidFill>
                <a:latin typeface="Arial" charset="0"/>
                <a:cs typeface="Arial" charset="0"/>
              </a:rPr>
              <a:t>and resource tracking.</a:t>
            </a:r>
          </a:p>
          <a:p>
            <a:pPr marL="393700" lvl="1" indent="-279400"/>
            <a:r>
              <a:rPr lang="en-US" sz="2400" b="0" kern="1200" dirty="0">
                <a:solidFill>
                  <a:schemeClr val="tx1"/>
                </a:solidFill>
                <a:latin typeface="Arial" charset="0"/>
                <a:cs typeface="Arial" charset="0"/>
              </a:rPr>
              <a:t>Collecting, analyzing, </a:t>
            </a:r>
            <a:br>
              <a:rPr lang="en-US" sz="2400" b="0" kern="1200" dirty="0">
                <a:solidFill>
                  <a:schemeClr val="tx1"/>
                </a:solidFill>
                <a:latin typeface="Arial" charset="0"/>
                <a:cs typeface="Arial" charset="0"/>
              </a:rPr>
            </a:br>
            <a:r>
              <a:rPr lang="en-US" sz="2400" b="0" kern="1200" dirty="0">
                <a:solidFill>
                  <a:schemeClr val="tx1"/>
                </a:solidFill>
                <a:latin typeface="Arial" charset="0"/>
                <a:cs typeface="Arial" charset="0"/>
              </a:rPr>
              <a:t>and disseminating </a:t>
            </a:r>
            <a:br>
              <a:rPr lang="en-US" sz="2400" b="0" kern="1200" dirty="0">
                <a:solidFill>
                  <a:schemeClr val="tx1"/>
                </a:solidFill>
                <a:latin typeface="Arial" charset="0"/>
                <a:cs typeface="Arial" charset="0"/>
              </a:rPr>
            </a:br>
            <a:r>
              <a:rPr lang="en-US" sz="2400" b="0" kern="1200" dirty="0">
                <a:solidFill>
                  <a:schemeClr val="tx1"/>
                </a:solidFill>
                <a:latin typeface="Arial" charset="0"/>
                <a:cs typeface="Arial" charset="0"/>
              </a:rPr>
              <a:t>information.</a:t>
            </a:r>
            <a:endParaRPr lang="en-US" sz="2400" b="0" dirty="0">
              <a:solidFill>
                <a:schemeClr val="tx1"/>
              </a:solidFill>
            </a:endParaRPr>
          </a:p>
        </p:txBody>
      </p:sp>
      <p:grpSp>
        <p:nvGrpSpPr>
          <p:cNvPr id="13" name="Group 12" descr="Diagram showing 3 boxes labeled Local Emergency Ops Center (EOC), State Emergency Ops Center (EOC), and Federal Emergency Ops Center (EOC). There is a dashed line leading from the Local Emergency Ops Center (EOC) to a box labeled Incident Command."/>
          <p:cNvGrpSpPr/>
          <p:nvPr/>
        </p:nvGrpSpPr>
        <p:grpSpPr>
          <a:xfrm>
            <a:off x="5105400" y="1397000"/>
            <a:ext cx="3644900" cy="3098800"/>
            <a:chOff x="5105400" y="1397000"/>
            <a:chExt cx="3644900" cy="3098800"/>
          </a:xfrm>
        </p:grpSpPr>
        <p:cxnSp>
          <p:nvCxnSpPr>
            <p:cNvPr id="14" name="AutoShape 5" descr="Incident Command with a dotted-line connection to the Local Emergency Operations Center (EOC).  Next to the local EOC are the State EOC and Federal EOC."/>
            <p:cNvCxnSpPr>
              <a:cxnSpLocks noChangeShapeType="1"/>
            </p:cNvCxnSpPr>
            <p:nvPr/>
          </p:nvCxnSpPr>
          <p:spPr bwMode="auto">
            <a:xfrm flipH="1">
              <a:off x="5867400" y="2616200"/>
              <a:ext cx="0" cy="1117600"/>
            </a:xfrm>
            <a:prstGeom prst="straightConnector1">
              <a:avLst/>
            </a:prstGeom>
            <a:noFill/>
            <a:ln w="38100">
              <a:solidFill>
                <a:srgbClr val="25387D"/>
              </a:solidFill>
              <a:prstDash val="dash"/>
              <a:round/>
              <a:headEnd/>
              <a:tailEnd/>
            </a:ln>
            <a:extLst>
              <a:ext uri="{909E8E84-426E-40DD-AFC4-6F175D3DCCD1}">
                <a14:hiddenFill xmlns:a14="http://schemas.microsoft.com/office/drawing/2010/main">
                  <a:noFill/>
                </a14:hiddenFill>
              </a:ext>
            </a:extLst>
          </p:spPr>
        </p:cxnSp>
        <p:sp>
          <p:nvSpPr>
            <p:cNvPr id="15" name="Rectangle 7"/>
            <p:cNvSpPr>
              <a:spLocks noChangeArrowheads="1"/>
            </p:cNvSpPr>
            <p:nvPr/>
          </p:nvSpPr>
          <p:spPr bwMode="auto">
            <a:xfrm>
              <a:off x="5319713" y="1397000"/>
              <a:ext cx="1143000" cy="1219200"/>
            </a:xfrm>
            <a:prstGeom prst="rect">
              <a:avLst/>
            </a:prstGeom>
            <a:ln>
              <a:solidFill>
                <a:schemeClr val="bg1"/>
              </a:solidFill>
              <a:headEnd/>
              <a:tailEnd/>
            </a:ln>
          </p:spPr>
          <p:style>
            <a:lnRef idx="0">
              <a:schemeClr val="accent2"/>
            </a:lnRef>
            <a:fillRef idx="3">
              <a:schemeClr val="accent2"/>
            </a:fillRef>
            <a:effectRef idx="3">
              <a:schemeClr val="accent2"/>
            </a:effectRef>
            <a:fontRef idx="minor">
              <a:schemeClr val="lt1"/>
            </a:fontRef>
          </p:style>
          <p:txBody>
            <a:bodyPr anchor="ctr"/>
            <a:lstStyle/>
            <a:p>
              <a:pPr algn="ctr" eaLnBrk="0" fontAlgn="auto" hangingPunct="0">
                <a:spcBef>
                  <a:spcPts val="0"/>
                </a:spcBef>
                <a:spcAft>
                  <a:spcPts val="0"/>
                </a:spcAft>
                <a:defRPr/>
              </a:pPr>
              <a:r>
                <a:rPr lang="en-US" sz="1300" b="1" dirty="0">
                  <a:solidFill>
                    <a:schemeClr val="bg1"/>
                  </a:solidFill>
                </a:rPr>
                <a:t>Town </a:t>
              </a:r>
            </a:p>
            <a:p>
              <a:pPr algn="ctr" eaLnBrk="0" fontAlgn="auto" hangingPunct="0">
                <a:spcBef>
                  <a:spcPts val="0"/>
                </a:spcBef>
                <a:spcAft>
                  <a:spcPts val="0"/>
                </a:spcAft>
                <a:defRPr/>
              </a:pPr>
              <a:r>
                <a:rPr lang="en-US" sz="1300" b="1" dirty="0">
                  <a:solidFill>
                    <a:schemeClr val="bg1"/>
                  </a:solidFill>
                </a:rPr>
                <a:t>Emergency</a:t>
              </a:r>
            </a:p>
            <a:p>
              <a:pPr algn="ctr" eaLnBrk="0" fontAlgn="auto" hangingPunct="0">
                <a:spcBef>
                  <a:spcPts val="0"/>
                </a:spcBef>
                <a:spcAft>
                  <a:spcPts val="0"/>
                </a:spcAft>
                <a:defRPr/>
              </a:pPr>
              <a:r>
                <a:rPr lang="en-US" sz="1300" b="1" dirty="0">
                  <a:solidFill>
                    <a:schemeClr val="bg1"/>
                  </a:solidFill>
                </a:rPr>
                <a:t>Ops Center</a:t>
              </a:r>
            </a:p>
            <a:p>
              <a:pPr algn="ctr" eaLnBrk="0" fontAlgn="auto" hangingPunct="0">
                <a:spcBef>
                  <a:spcPts val="0"/>
                </a:spcBef>
                <a:spcAft>
                  <a:spcPts val="0"/>
                </a:spcAft>
                <a:defRPr/>
              </a:pPr>
              <a:r>
                <a:rPr lang="en-US" sz="1300" b="1" dirty="0">
                  <a:solidFill>
                    <a:schemeClr val="bg1"/>
                  </a:solidFill>
                </a:rPr>
                <a:t>(EOC)</a:t>
              </a:r>
            </a:p>
          </p:txBody>
        </p:sp>
        <p:sp>
          <p:nvSpPr>
            <p:cNvPr id="16" name="Rectangle 9"/>
            <p:cNvSpPr>
              <a:spLocks noChangeArrowheads="1"/>
            </p:cNvSpPr>
            <p:nvPr/>
          </p:nvSpPr>
          <p:spPr bwMode="auto">
            <a:xfrm>
              <a:off x="6467475" y="1397000"/>
              <a:ext cx="1143000" cy="1219200"/>
            </a:xfrm>
            <a:prstGeom prst="rect">
              <a:avLst/>
            </a:prstGeom>
            <a:ln>
              <a:solidFill>
                <a:schemeClr val="bg1"/>
              </a:solidFill>
              <a:headEnd/>
              <a:tailEnd/>
            </a:ln>
          </p:spPr>
          <p:style>
            <a:lnRef idx="0">
              <a:schemeClr val="accent2"/>
            </a:lnRef>
            <a:fillRef idx="3">
              <a:schemeClr val="accent2"/>
            </a:fillRef>
            <a:effectRef idx="3">
              <a:schemeClr val="accent2"/>
            </a:effectRef>
            <a:fontRef idx="minor">
              <a:schemeClr val="lt1"/>
            </a:fontRef>
          </p:style>
          <p:txBody>
            <a:bodyPr anchor="ctr"/>
            <a:lstStyle/>
            <a:p>
              <a:pPr algn="ctr" eaLnBrk="0" fontAlgn="auto" hangingPunct="0">
                <a:spcBef>
                  <a:spcPts val="0"/>
                </a:spcBef>
                <a:spcAft>
                  <a:spcPts val="0"/>
                </a:spcAft>
                <a:defRPr/>
              </a:pPr>
              <a:r>
                <a:rPr lang="en-US" sz="1300" b="1" dirty="0">
                  <a:solidFill>
                    <a:schemeClr val="bg1"/>
                  </a:solidFill>
                </a:rPr>
                <a:t>County</a:t>
              </a:r>
            </a:p>
            <a:p>
              <a:pPr algn="ctr" eaLnBrk="0" fontAlgn="auto" hangingPunct="0">
                <a:spcBef>
                  <a:spcPts val="0"/>
                </a:spcBef>
                <a:spcAft>
                  <a:spcPts val="0"/>
                </a:spcAft>
                <a:defRPr/>
              </a:pPr>
              <a:r>
                <a:rPr lang="en-US" sz="1300" b="1" dirty="0">
                  <a:solidFill>
                    <a:schemeClr val="bg1"/>
                  </a:solidFill>
                </a:rPr>
                <a:t>Emergency</a:t>
              </a:r>
            </a:p>
            <a:p>
              <a:pPr algn="ctr" eaLnBrk="0" fontAlgn="auto" hangingPunct="0">
                <a:spcBef>
                  <a:spcPts val="0"/>
                </a:spcBef>
                <a:spcAft>
                  <a:spcPts val="0"/>
                </a:spcAft>
                <a:defRPr/>
              </a:pPr>
              <a:r>
                <a:rPr lang="en-US" sz="1300" b="1" dirty="0">
                  <a:solidFill>
                    <a:schemeClr val="bg1"/>
                  </a:solidFill>
                </a:rPr>
                <a:t>Ops Center</a:t>
              </a:r>
            </a:p>
            <a:p>
              <a:pPr algn="ctr" eaLnBrk="0" fontAlgn="auto" hangingPunct="0">
                <a:spcBef>
                  <a:spcPts val="0"/>
                </a:spcBef>
                <a:spcAft>
                  <a:spcPts val="0"/>
                </a:spcAft>
                <a:defRPr/>
              </a:pPr>
              <a:r>
                <a:rPr lang="en-US" sz="1300" b="1" dirty="0">
                  <a:solidFill>
                    <a:schemeClr val="bg1"/>
                  </a:solidFill>
                </a:rPr>
                <a:t>(EOC)</a:t>
              </a:r>
            </a:p>
          </p:txBody>
        </p:sp>
        <p:sp>
          <p:nvSpPr>
            <p:cNvPr id="17" name="Rectangle 10"/>
            <p:cNvSpPr>
              <a:spLocks noChangeArrowheads="1"/>
            </p:cNvSpPr>
            <p:nvPr/>
          </p:nvSpPr>
          <p:spPr bwMode="auto">
            <a:xfrm>
              <a:off x="7607300" y="1397000"/>
              <a:ext cx="1143000" cy="1219200"/>
            </a:xfrm>
            <a:prstGeom prst="rect">
              <a:avLst/>
            </a:prstGeom>
            <a:ln>
              <a:solidFill>
                <a:schemeClr val="bg1"/>
              </a:solidFill>
              <a:headEnd/>
              <a:tailEnd/>
            </a:ln>
          </p:spPr>
          <p:style>
            <a:lnRef idx="0">
              <a:schemeClr val="accent2"/>
            </a:lnRef>
            <a:fillRef idx="3">
              <a:schemeClr val="accent2"/>
            </a:fillRef>
            <a:effectRef idx="3">
              <a:schemeClr val="accent2"/>
            </a:effectRef>
            <a:fontRef idx="minor">
              <a:schemeClr val="lt1"/>
            </a:fontRef>
          </p:style>
          <p:txBody>
            <a:bodyPr anchor="ctr"/>
            <a:lstStyle/>
            <a:p>
              <a:pPr algn="ctr" eaLnBrk="0" fontAlgn="auto" hangingPunct="0">
                <a:spcBef>
                  <a:spcPts val="0"/>
                </a:spcBef>
                <a:spcAft>
                  <a:spcPts val="0"/>
                </a:spcAft>
                <a:defRPr/>
              </a:pPr>
              <a:r>
                <a:rPr lang="en-US" sz="1300" b="1" dirty="0">
                  <a:solidFill>
                    <a:schemeClr val="bg1"/>
                  </a:solidFill>
                </a:rPr>
                <a:t>State</a:t>
              </a:r>
              <a:br>
                <a:rPr lang="en-US" sz="1300" b="1" dirty="0">
                  <a:solidFill>
                    <a:schemeClr val="bg1"/>
                  </a:solidFill>
                </a:rPr>
              </a:br>
              <a:r>
                <a:rPr lang="en-US" sz="1300" b="1" dirty="0">
                  <a:solidFill>
                    <a:schemeClr val="bg1"/>
                  </a:solidFill>
                </a:rPr>
                <a:t>Emergency Ops Center (EOC)</a:t>
              </a:r>
            </a:p>
          </p:txBody>
        </p:sp>
        <p:sp>
          <p:nvSpPr>
            <p:cNvPr id="18" name="Rectangle 13"/>
            <p:cNvSpPr>
              <a:spLocks noChangeArrowheads="1"/>
            </p:cNvSpPr>
            <p:nvPr/>
          </p:nvSpPr>
          <p:spPr bwMode="auto">
            <a:xfrm>
              <a:off x="5105400" y="3581400"/>
              <a:ext cx="1495425" cy="914400"/>
            </a:xfrm>
            <a:prstGeom prst="rect">
              <a:avLst/>
            </a:prstGeom>
            <a:ln>
              <a:solidFill>
                <a:schemeClr val="accent6"/>
              </a:solidFill>
              <a:headEnd/>
              <a:tailEnd/>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r>
                <a:rPr lang="en-US" sz="1600" b="1" dirty="0">
                  <a:solidFill>
                    <a:schemeClr val="bg1"/>
                  </a:solidFill>
                </a:rPr>
                <a:t>Incident </a:t>
              </a:r>
              <a:br>
                <a:rPr lang="en-US" sz="1600" b="1" dirty="0">
                  <a:solidFill>
                    <a:schemeClr val="bg1"/>
                  </a:solidFill>
                </a:rPr>
              </a:br>
              <a:r>
                <a:rPr lang="en-US" sz="1600" b="1" dirty="0">
                  <a:solidFill>
                    <a:schemeClr val="bg1"/>
                  </a:solidFill>
                </a:rPr>
                <a:t>Command</a:t>
              </a:r>
            </a:p>
          </p:txBody>
        </p:sp>
      </p:grpSp>
    </p:spTree>
    <p:extLst>
      <p:ext uri="{BB962C8B-B14F-4D97-AF65-F5344CB8AC3E}">
        <p14:creationId xmlns:p14="http://schemas.microsoft.com/office/powerpoint/2010/main" val="2229631485"/>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Speaking With One Voice</a:t>
            </a:r>
          </a:p>
        </p:txBody>
      </p:sp>
      <p:sp>
        <p:nvSpPr>
          <p:cNvPr id="80899" name="Rectangle 8"/>
          <p:cNvSpPr>
            <a:spLocks noGrp="1" noChangeArrowheads="1"/>
          </p:cNvSpPr>
          <p:nvPr>
            <p:ph idx="1"/>
          </p:nvPr>
        </p:nvSpPr>
        <p:spPr>
          <a:xfrm>
            <a:off x="3429000" y="1295400"/>
            <a:ext cx="5257800" cy="4114800"/>
          </a:xfrm>
        </p:spPr>
        <p:txBody>
          <a:bodyPr/>
          <a:lstStyle/>
          <a:p>
            <a:pPr lvl="1" eaLnBrk="1" hangingPunct="1"/>
            <a:r>
              <a:rPr sz="3600" b="0" dirty="0">
                <a:solidFill>
                  <a:schemeClr val="tx1"/>
                </a:solidFill>
              </a:rPr>
              <a:t>Elected Officials and Incident Command must coordinate and integrate messages for the public</a:t>
            </a:r>
          </a:p>
        </p:txBody>
      </p:sp>
      <p:pic>
        <p:nvPicPr>
          <p:cNvPr id="5" name="Picture 11" descr="Photo of a Public Information Officer giving a briefing"/>
          <p:cNvPicPr>
            <a:picLocks noChangeAspect="1" noChangeArrowheads="1"/>
          </p:cNvPicPr>
          <p:nvPr/>
        </p:nvPicPr>
        <p:blipFill>
          <a:blip r:embed="rId3">
            <a:lum bright="10000"/>
          </a:blip>
          <a:srcRect/>
          <a:stretch>
            <a:fillRect/>
          </a:stretch>
        </p:blipFill>
        <p:spPr bwMode="auto">
          <a:xfrm>
            <a:off x="685800" y="1447800"/>
            <a:ext cx="2609850" cy="2600325"/>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spect="1" noChangeArrowheads="1"/>
          </p:cNvSpPr>
          <p:nvPr>
            <p:ph type="title"/>
          </p:nvPr>
        </p:nvSpPr>
        <p:spPr>
          <a:xfrm>
            <a:off x="295275" y="274638"/>
            <a:ext cx="8601075" cy="868362"/>
          </a:xfrm>
        </p:spPr>
        <p:txBody>
          <a:bodyPr/>
          <a:lstStyle/>
          <a:p>
            <a:pPr eaLnBrk="1" hangingPunct="1"/>
            <a:r>
              <a:rPr lang="en-US" sz="3600" dirty="0">
                <a:latin typeface="+mn-lt"/>
              </a:rPr>
              <a:t>Incident Management Assessment</a:t>
            </a:r>
          </a:p>
        </p:txBody>
      </p:sp>
      <p:sp>
        <p:nvSpPr>
          <p:cNvPr id="82947" name="Rectangle 3"/>
          <p:cNvSpPr>
            <a:spLocks noGrp="1" noChangeArrowheads="1"/>
          </p:cNvSpPr>
          <p:nvPr>
            <p:ph idx="1"/>
          </p:nvPr>
        </p:nvSpPr>
        <p:spPr/>
        <p:txBody>
          <a:bodyPr/>
          <a:lstStyle/>
          <a:p>
            <a:pPr eaLnBrk="1" hangingPunct="1"/>
            <a:r>
              <a:rPr lang="en-US" sz="2400" b="0" dirty="0">
                <a:solidFill>
                  <a:schemeClr val="tx1"/>
                </a:solidFill>
              </a:rPr>
              <a:t>Assessment is an important leadership responsibility. </a:t>
            </a:r>
          </a:p>
          <a:p>
            <a:pPr eaLnBrk="1" hangingPunct="1"/>
            <a:r>
              <a:rPr lang="en-US" sz="2400" b="0" dirty="0">
                <a:solidFill>
                  <a:schemeClr val="tx1"/>
                </a:solidFill>
              </a:rPr>
              <a:t>Assessment methods include:</a:t>
            </a:r>
          </a:p>
          <a:p>
            <a:pPr lvl="1" eaLnBrk="1" hangingPunct="1"/>
            <a:r>
              <a:rPr lang="en-US" sz="2400" b="0" dirty="0">
                <a:solidFill>
                  <a:schemeClr val="tx1"/>
                </a:solidFill>
              </a:rPr>
              <a:t>Debriefing those involved</a:t>
            </a:r>
            <a:endParaRPr sz="2400" b="0" dirty="0">
              <a:solidFill>
                <a:schemeClr val="tx1"/>
              </a:solidFill>
            </a:endParaRPr>
          </a:p>
          <a:p>
            <a:pPr lvl="1" eaLnBrk="1" hangingPunct="1"/>
            <a:r>
              <a:rPr lang="en-US" sz="2400" b="0" dirty="0">
                <a:solidFill>
                  <a:schemeClr val="tx1"/>
                </a:solidFill>
              </a:rPr>
              <a:t>D</a:t>
            </a:r>
            <a:r>
              <a:rPr sz="2400" b="0" dirty="0">
                <a:solidFill>
                  <a:schemeClr val="tx1"/>
                </a:solidFill>
              </a:rPr>
              <a:t>evelop lessons learned</a:t>
            </a:r>
          </a:p>
          <a:p>
            <a:pPr lvl="1" eaLnBrk="1" hangingPunct="1"/>
            <a:r>
              <a:rPr lang="en-US" sz="2400" b="0" dirty="0">
                <a:solidFill>
                  <a:schemeClr val="tx1"/>
                </a:solidFill>
              </a:rPr>
              <a:t>Implement corrective actions</a:t>
            </a:r>
            <a:endParaRPr sz="2400" b="0" dirty="0">
              <a:solidFill>
                <a:schemeClr val="tx1"/>
              </a:solidFill>
            </a:endParaRPr>
          </a:p>
        </p:txBody>
      </p:sp>
      <p:pic>
        <p:nvPicPr>
          <p:cNvPr id="82951" name="Picture 7" descr="Photo of Federal, State, and Local Responders "/>
          <p:cNvPicPr>
            <a:picLocks noChangeAspect="1" noChangeArrowheads="1"/>
          </p:cNvPicPr>
          <p:nvPr/>
        </p:nvPicPr>
        <p:blipFill>
          <a:blip r:embed="rId3"/>
          <a:srcRect/>
          <a:stretch>
            <a:fillRect/>
          </a:stretch>
        </p:blipFill>
        <p:spPr bwMode="auto">
          <a:xfrm>
            <a:off x="5410200" y="2286000"/>
            <a:ext cx="3200400" cy="2901950"/>
          </a:xfrm>
          <a:prstGeom prst="rect">
            <a:avLst/>
          </a:prstGeom>
          <a:noFill/>
          <a:ln w="9525" algn="ctr">
            <a:solidFill>
              <a:srgbClr val="25387D"/>
            </a:solidFill>
            <a:miter lim="800000"/>
            <a:headEnd/>
            <a:tailEnd/>
          </a:ln>
          <a:effectLst>
            <a:outerShdw dist="35921" dir="2700000" algn="ctr" rotWithShape="0">
              <a:schemeClr val="bg2">
                <a:alpha val="50000"/>
              </a:schemeClr>
            </a:outerShdw>
          </a:effectLst>
        </p:spPr>
      </p:pic>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4"/>
          <p:cNvSpPr>
            <a:spLocks noGrp="1" noChangeAspect="1" noChangeArrowheads="1"/>
          </p:cNvSpPr>
          <p:nvPr>
            <p:ph type="ctrTitle"/>
          </p:nvPr>
        </p:nvSpPr>
        <p:spPr>
          <a:xfrm>
            <a:off x="381000" y="762000"/>
            <a:ext cx="8458200" cy="4724400"/>
          </a:xfrm>
        </p:spPr>
        <p:txBody>
          <a:bodyPr/>
          <a:lstStyle/>
          <a:p>
            <a:pPr eaLnBrk="1" hangingPunct="1">
              <a:spcBef>
                <a:spcPct val="50000"/>
              </a:spcBef>
            </a:pPr>
            <a:r>
              <a:rPr lang="en-US" dirty="0"/>
              <a:t>W-402</a:t>
            </a:r>
            <a:br>
              <a:rPr lang="en-US" dirty="0"/>
            </a:br>
            <a:r>
              <a:rPr lang="en-US" dirty="0"/>
              <a:t>National </a:t>
            </a:r>
            <a:r>
              <a:rPr lang="en-US" sz="4200" dirty="0"/>
              <a:t>Incident Management System (NIMs) and Emergency Management Overview for Executives/Elected Officials</a:t>
            </a:r>
          </a:p>
        </p:txBody>
      </p:sp>
    </p:spTree>
    <p:extLst>
      <p:ext uri="{BB962C8B-B14F-4D97-AF65-F5344CB8AC3E}">
        <p14:creationId xmlns:p14="http://schemas.microsoft.com/office/powerpoint/2010/main" val="183284560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3850" y="274638"/>
            <a:ext cx="8601075" cy="868362"/>
          </a:xfrm>
        </p:spPr>
        <p:txBody>
          <a:bodyPr/>
          <a:lstStyle/>
          <a:p>
            <a:pPr eaLnBrk="1" hangingPunct="1"/>
            <a:r>
              <a:rPr lang="en-US" dirty="0"/>
              <a:t>Federalism in Emergency Management</a:t>
            </a:r>
          </a:p>
        </p:txBody>
      </p:sp>
      <p:grpSp>
        <p:nvGrpSpPr>
          <p:cNvPr id="2" name="Group 1" descr="Diagram showing the responsibility for responding to incidents begins at the local level. State Governments have responsibility to provide support. Federal Government is the last resort for support and resources. &#10;&#10;Effective response also requires partnerships with:&#10;Individuals and Households, the private sector, and Nongovernmental Organizations. &#10;"/>
          <p:cNvGrpSpPr/>
          <p:nvPr/>
        </p:nvGrpSpPr>
        <p:grpSpPr>
          <a:xfrm>
            <a:off x="457200" y="1171575"/>
            <a:ext cx="8077200" cy="4156075"/>
            <a:chOff x="457200" y="1171575"/>
            <a:chExt cx="8077200" cy="4156075"/>
          </a:xfrm>
        </p:grpSpPr>
        <p:sp>
          <p:nvSpPr>
            <p:cNvPr id="441347" name="Text Box 3" descr="Box - Federal Government Last Resort!"/>
            <p:cNvSpPr txBox="1">
              <a:spLocks noChangeArrowheads="1"/>
            </p:cNvSpPr>
            <p:nvPr/>
          </p:nvSpPr>
          <p:spPr bwMode="auto">
            <a:xfrm>
              <a:off x="784225" y="1400175"/>
              <a:ext cx="7367588" cy="7620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eaLnBrk="0" fontAlgn="auto" hangingPunct="0">
                <a:spcBef>
                  <a:spcPts val="0"/>
                </a:spcBef>
                <a:spcAft>
                  <a:spcPts val="0"/>
                </a:spcAft>
                <a:defRPr/>
              </a:pPr>
              <a:r>
                <a:rPr lang="en-US" sz="2800" b="1" dirty="0">
                  <a:solidFill>
                    <a:schemeClr val="bg1"/>
                  </a:solidFill>
                </a:rPr>
                <a:t>Federal Government is Last Resort!</a:t>
              </a:r>
            </a:p>
          </p:txBody>
        </p:sp>
        <p:sp>
          <p:nvSpPr>
            <p:cNvPr id="441348" name="Text Box 4" descr="Box - State Government Provides Support"/>
            <p:cNvSpPr txBox="1">
              <a:spLocks noChangeArrowheads="1"/>
            </p:cNvSpPr>
            <p:nvPr/>
          </p:nvSpPr>
          <p:spPr bwMode="auto">
            <a:xfrm>
              <a:off x="776288" y="2466975"/>
              <a:ext cx="7372350" cy="7620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eaLnBrk="0" fontAlgn="auto" hangingPunct="0">
                <a:spcBef>
                  <a:spcPts val="0"/>
                </a:spcBef>
                <a:spcAft>
                  <a:spcPts val="0"/>
                </a:spcAft>
                <a:defRPr/>
              </a:pPr>
              <a:r>
                <a:rPr lang="en-US" sz="2800" b="1" dirty="0">
                  <a:solidFill>
                    <a:schemeClr val="bg1"/>
                  </a:solidFill>
                </a:rPr>
                <a:t>State Government provides support</a:t>
              </a:r>
            </a:p>
          </p:txBody>
        </p:sp>
        <p:sp>
          <p:nvSpPr>
            <p:cNvPr id="29701" name="AutoShape 6" descr="Arrow pointing up"/>
            <p:cNvSpPr>
              <a:spLocks noChangeArrowheads="1"/>
            </p:cNvSpPr>
            <p:nvPr/>
          </p:nvSpPr>
          <p:spPr bwMode="auto">
            <a:xfrm>
              <a:off x="4049713" y="1933575"/>
              <a:ext cx="557212" cy="531813"/>
            </a:xfrm>
            <a:prstGeom prst="upArrow">
              <a:avLst>
                <a:gd name="adj1" fmla="val 50000"/>
                <a:gd name="adj2" fmla="val 25000"/>
              </a:avLst>
            </a:prstGeom>
            <a:solidFill>
              <a:srgbClr val="CC33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a:p>
          </p:txBody>
        </p:sp>
        <p:sp>
          <p:nvSpPr>
            <p:cNvPr id="29702" name="AutoShape 7" descr="Arrow pointing up"/>
            <p:cNvSpPr>
              <a:spLocks noChangeArrowheads="1"/>
            </p:cNvSpPr>
            <p:nvPr/>
          </p:nvSpPr>
          <p:spPr bwMode="auto">
            <a:xfrm>
              <a:off x="4049713" y="3024188"/>
              <a:ext cx="557212" cy="531812"/>
            </a:xfrm>
            <a:prstGeom prst="upArrow">
              <a:avLst>
                <a:gd name="adj1" fmla="val 50000"/>
                <a:gd name="adj2" fmla="val 25000"/>
              </a:avLst>
            </a:prstGeom>
            <a:solidFill>
              <a:srgbClr val="CC33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a:p>
          </p:txBody>
        </p:sp>
        <p:sp>
          <p:nvSpPr>
            <p:cNvPr id="29703" name="Rectangle 13"/>
            <p:cNvSpPr>
              <a:spLocks noChangeArrowheads="1"/>
            </p:cNvSpPr>
            <p:nvPr/>
          </p:nvSpPr>
          <p:spPr bwMode="auto">
            <a:xfrm>
              <a:off x="457200" y="1171575"/>
              <a:ext cx="8077200" cy="3733800"/>
            </a:xfrm>
            <a:prstGeom prst="rect">
              <a:avLst/>
            </a:prstGeom>
            <a:noFill/>
            <a:ln w="38100">
              <a:solidFill>
                <a:srgbClr val="CC33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a:p>
          </p:txBody>
        </p:sp>
        <p:sp>
          <p:nvSpPr>
            <p:cNvPr id="441353" name="Text Box 9" descr="Box: Individuals and Households"/>
            <p:cNvSpPr txBox="1">
              <a:spLocks noChangeArrowheads="1"/>
            </p:cNvSpPr>
            <p:nvPr/>
          </p:nvSpPr>
          <p:spPr bwMode="auto">
            <a:xfrm>
              <a:off x="600075" y="4614863"/>
              <a:ext cx="2438400" cy="70802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eaLnBrk="0" fontAlgn="auto" hangingPunct="0">
                <a:spcBef>
                  <a:spcPts val="0"/>
                </a:spcBef>
                <a:spcAft>
                  <a:spcPts val="0"/>
                </a:spcAft>
                <a:defRPr/>
              </a:pPr>
              <a:r>
                <a:rPr lang="en-US" sz="2000" b="1" dirty="0">
                  <a:solidFill>
                    <a:schemeClr val="bg1"/>
                  </a:solidFill>
                </a:rPr>
                <a:t>Individuals and Households</a:t>
              </a:r>
            </a:p>
          </p:txBody>
        </p:sp>
        <p:sp>
          <p:nvSpPr>
            <p:cNvPr id="441354" name="Text Box 10" descr="Box: Private Sector"/>
            <p:cNvSpPr txBox="1">
              <a:spLocks noChangeArrowheads="1"/>
            </p:cNvSpPr>
            <p:nvPr/>
          </p:nvSpPr>
          <p:spPr bwMode="auto">
            <a:xfrm>
              <a:off x="3200400" y="4619625"/>
              <a:ext cx="2438400" cy="70802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eaLnBrk="0" fontAlgn="auto" hangingPunct="0">
                <a:spcBef>
                  <a:spcPts val="0"/>
                </a:spcBef>
                <a:spcAft>
                  <a:spcPts val="0"/>
                </a:spcAft>
                <a:defRPr/>
              </a:pPr>
              <a:r>
                <a:rPr lang="en-US" sz="2000" b="1" dirty="0">
                  <a:solidFill>
                    <a:schemeClr val="bg1"/>
                  </a:solidFill>
                </a:rPr>
                <a:t>Private </a:t>
              </a:r>
              <a:br>
                <a:rPr lang="en-US" sz="2000" b="1" dirty="0">
                  <a:solidFill>
                    <a:schemeClr val="bg1"/>
                  </a:solidFill>
                </a:rPr>
              </a:br>
              <a:r>
                <a:rPr lang="en-US" sz="2000" b="1" dirty="0">
                  <a:solidFill>
                    <a:schemeClr val="bg1"/>
                  </a:solidFill>
                </a:rPr>
                <a:t>Sector</a:t>
              </a:r>
            </a:p>
          </p:txBody>
        </p:sp>
        <p:sp>
          <p:nvSpPr>
            <p:cNvPr id="441355" name="Text Box 11" descr="Box: Nongovernmental Organizations"/>
            <p:cNvSpPr txBox="1">
              <a:spLocks noChangeArrowheads="1"/>
            </p:cNvSpPr>
            <p:nvPr/>
          </p:nvSpPr>
          <p:spPr bwMode="auto">
            <a:xfrm>
              <a:off x="5791200" y="4619625"/>
              <a:ext cx="2590800" cy="70802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eaLnBrk="0" fontAlgn="auto" hangingPunct="0">
                <a:spcBef>
                  <a:spcPts val="0"/>
                </a:spcBef>
                <a:spcAft>
                  <a:spcPts val="0"/>
                </a:spcAft>
                <a:defRPr/>
              </a:pPr>
              <a:r>
                <a:rPr lang="en-US" sz="2000" b="1" dirty="0">
                  <a:solidFill>
                    <a:schemeClr val="bg1"/>
                  </a:solidFill>
                </a:rPr>
                <a:t>Nongovernmental Organizations</a:t>
              </a:r>
            </a:p>
          </p:txBody>
        </p:sp>
        <p:sp>
          <p:nvSpPr>
            <p:cNvPr id="441349" name="Text Box 5" descr="Box: Local Government First Response!"/>
            <p:cNvSpPr txBox="1">
              <a:spLocks noChangeArrowheads="1"/>
            </p:cNvSpPr>
            <p:nvPr/>
          </p:nvSpPr>
          <p:spPr bwMode="auto">
            <a:xfrm>
              <a:off x="762000" y="3535363"/>
              <a:ext cx="7391400" cy="83661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eaLnBrk="0" fontAlgn="auto" hangingPunct="0">
                <a:spcBef>
                  <a:spcPts val="0"/>
                </a:spcBef>
                <a:spcAft>
                  <a:spcPts val="0"/>
                </a:spcAft>
                <a:defRPr/>
              </a:pPr>
              <a:r>
                <a:rPr lang="en-US" sz="2800" b="1" dirty="0">
                  <a:solidFill>
                    <a:schemeClr val="bg1"/>
                  </a:solidFill>
                </a:rPr>
                <a:t>Local Government is First Response!</a:t>
              </a:r>
            </a:p>
          </p:txBody>
        </p:sp>
      </p:gr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575" y="304800"/>
            <a:ext cx="8991600" cy="685800"/>
          </a:xfrm>
        </p:spPr>
        <p:txBody>
          <a:bodyPr/>
          <a:lstStyle/>
          <a:p>
            <a:pPr algn="ctr" eaLnBrk="1" hangingPunct="1">
              <a:defRPr/>
            </a:pPr>
            <a:r>
              <a:rPr lang="en-US" altLang="en-US" sz="3600" dirty="0">
                <a:solidFill>
                  <a:srgbClr val="002F80"/>
                </a:solidFill>
                <a:latin typeface="+mn-lt"/>
              </a:rPr>
              <a:t>What is Emergency Management?</a:t>
            </a:r>
          </a:p>
        </p:txBody>
      </p:sp>
      <p:sp>
        <p:nvSpPr>
          <p:cNvPr id="3075" name="Rectangle 3"/>
          <p:cNvSpPr>
            <a:spLocks noGrp="1" noChangeArrowheads="1"/>
          </p:cNvSpPr>
          <p:nvPr>
            <p:ph type="body" idx="1"/>
          </p:nvPr>
        </p:nvSpPr>
        <p:spPr>
          <a:xfrm>
            <a:off x="457200" y="1066800"/>
            <a:ext cx="8458200" cy="5638800"/>
          </a:xfrm>
        </p:spPr>
        <p:txBody>
          <a:bodyPr/>
          <a:lstStyle/>
          <a:p>
            <a:pPr eaLnBrk="1" hangingPunct="1">
              <a:spcBef>
                <a:spcPct val="0"/>
              </a:spcBef>
              <a:buClr>
                <a:srgbClr val="F9B268"/>
              </a:buClr>
              <a:defRPr/>
            </a:pPr>
            <a:r>
              <a:rPr lang="en-US" altLang="en-US" sz="2400" b="0" dirty="0">
                <a:solidFill>
                  <a:schemeClr val="tx1"/>
                </a:solidFill>
              </a:rPr>
              <a:t>Emergency Management (EM) is the organized effort of managing all types of emergencies and disasters by coordinating the actions of numerous agencies and organizations.</a:t>
            </a:r>
          </a:p>
          <a:p>
            <a:pPr eaLnBrk="1" hangingPunct="1">
              <a:spcBef>
                <a:spcPct val="0"/>
              </a:spcBef>
              <a:buClr>
                <a:srgbClr val="F9B268"/>
              </a:buClr>
              <a:defRPr/>
            </a:pPr>
            <a:endParaRPr lang="en-US" altLang="en-US" sz="2400" b="0" dirty="0">
              <a:solidFill>
                <a:schemeClr val="tx1"/>
              </a:solidFill>
            </a:endParaRPr>
          </a:p>
          <a:p>
            <a:pPr eaLnBrk="1" hangingPunct="1">
              <a:spcBef>
                <a:spcPct val="0"/>
              </a:spcBef>
              <a:buClr>
                <a:srgbClr val="F9B268"/>
              </a:buClr>
              <a:defRPr/>
            </a:pPr>
            <a:r>
              <a:rPr lang="en-US" altLang="en-US" sz="2400" b="0" dirty="0">
                <a:solidFill>
                  <a:schemeClr val="tx1"/>
                </a:solidFill>
              </a:rPr>
              <a:t>EM includes four phases of disaster activity:</a:t>
            </a:r>
          </a:p>
          <a:p>
            <a:pPr lvl="1" eaLnBrk="1" hangingPunct="1">
              <a:spcBef>
                <a:spcPct val="0"/>
              </a:spcBef>
              <a:buClr>
                <a:srgbClr val="F9B268"/>
              </a:buClr>
              <a:defRPr/>
            </a:pPr>
            <a:r>
              <a:rPr lang="en-US" altLang="en-US" sz="2400" b="0" dirty="0">
                <a:solidFill>
                  <a:schemeClr val="tx1"/>
                </a:solidFill>
              </a:rPr>
              <a:t>Mitigation</a:t>
            </a:r>
          </a:p>
          <a:p>
            <a:pPr lvl="1" eaLnBrk="1" hangingPunct="1">
              <a:spcBef>
                <a:spcPct val="0"/>
              </a:spcBef>
              <a:buClr>
                <a:srgbClr val="F9B268"/>
              </a:buClr>
              <a:defRPr/>
            </a:pPr>
            <a:r>
              <a:rPr lang="en-US" altLang="en-US" sz="2400" b="0" dirty="0">
                <a:solidFill>
                  <a:schemeClr val="tx1"/>
                </a:solidFill>
              </a:rPr>
              <a:t>Preparedness</a:t>
            </a:r>
          </a:p>
          <a:p>
            <a:pPr lvl="1" eaLnBrk="1" hangingPunct="1">
              <a:spcBef>
                <a:spcPct val="0"/>
              </a:spcBef>
              <a:buClr>
                <a:srgbClr val="F9B268"/>
              </a:buClr>
              <a:defRPr/>
            </a:pPr>
            <a:r>
              <a:rPr lang="en-US" altLang="en-US" sz="2400" b="0" dirty="0">
                <a:solidFill>
                  <a:schemeClr val="tx1"/>
                </a:solidFill>
              </a:rPr>
              <a:t>Response</a:t>
            </a:r>
          </a:p>
          <a:p>
            <a:pPr lvl="1" eaLnBrk="1" hangingPunct="1">
              <a:spcBef>
                <a:spcPct val="0"/>
              </a:spcBef>
              <a:buClr>
                <a:srgbClr val="F9B268"/>
              </a:buClr>
              <a:defRPr/>
            </a:pPr>
            <a:r>
              <a:rPr lang="en-US" altLang="en-US" sz="2400" b="0" dirty="0">
                <a:solidFill>
                  <a:schemeClr val="tx1"/>
                </a:solidFill>
              </a:rPr>
              <a:t>Recovery</a:t>
            </a:r>
          </a:p>
          <a:p>
            <a:pPr eaLnBrk="1" hangingPunct="1">
              <a:spcBef>
                <a:spcPct val="0"/>
              </a:spcBef>
              <a:buClr>
                <a:srgbClr val="F9B268"/>
              </a:buClr>
              <a:defRPr/>
            </a:pPr>
            <a:endParaRPr lang="en-US" altLang="en-US" sz="2400" b="0" dirty="0">
              <a:solidFill>
                <a:schemeClr val="tx1"/>
              </a:solidFill>
            </a:endParaRPr>
          </a:p>
          <a:p>
            <a:pPr eaLnBrk="1" hangingPunct="1">
              <a:spcBef>
                <a:spcPct val="0"/>
              </a:spcBef>
              <a:buClr>
                <a:srgbClr val="F9B268"/>
              </a:buClr>
              <a:defRPr/>
            </a:pPr>
            <a:r>
              <a:rPr lang="en-US" altLang="en-US" sz="2400" b="0" dirty="0">
                <a:solidFill>
                  <a:schemeClr val="tx1"/>
                </a:solidFill>
              </a:rPr>
              <a:t>It applies to all risks: attack, man-made, and natural, in a federal-state-local partnership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5275" y="274638"/>
            <a:ext cx="8601075" cy="868362"/>
          </a:xfrm>
        </p:spPr>
        <p:txBody>
          <a:bodyPr>
            <a:noAutofit/>
          </a:bodyPr>
          <a:lstStyle/>
          <a:p>
            <a:pPr algn="ctr"/>
            <a:r>
              <a:rPr lang="en-US" sz="3600" kern="0" dirty="0">
                <a:solidFill>
                  <a:srgbClr val="002F80"/>
                </a:solidFill>
                <a:latin typeface="+mn-lt"/>
                <a:ea typeface="ＭＳ Ｐゴシック" charset="-128"/>
              </a:rPr>
              <a:t>Emergency Management Program</a:t>
            </a:r>
            <a:br>
              <a:rPr lang="en-US" sz="3600" kern="0" dirty="0">
                <a:solidFill>
                  <a:srgbClr val="002F80"/>
                </a:solidFill>
                <a:latin typeface="Times New Roman"/>
                <a:ea typeface="ＭＳ Ｐゴシック" charset="-128"/>
              </a:rPr>
            </a:br>
            <a:endParaRPr lang="en-US" sz="3600" dirty="0"/>
          </a:p>
        </p:txBody>
      </p:sp>
      <p:sp>
        <p:nvSpPr>
          <p:cNvPr id="8" name="Content Placeholder 4"/>
          <p:cNvSpPr txBox="1">
            <a:spLocks noGrp="1"/>
          </p:cNvSpPr>
          <p:nvPr>
            <p:ph idx="1"/>
          </p:nvPr>
        </p:nvSpPr>
        <p:spPr bwMode="auto">
          <a:xfrm>
            <a:off x="457200" y="1447800"/>
            <a:ext cx="8229600" cy="4144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The Town Emergency Management</a:t>
            </a:r>
            <a:r>
              <a:rPr lang="en-US" sz="2400" b="0" dirty="0">
                <a:solidFill>
                  <a:schemeClr val="tx1"/>
                </a:solidFill>
                <a:latin typeface="Arial"/>
              </a:rPr>
              <a:t> Program belongs to the jurisdiction’s elected officials.</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400" b="0" i="0" u="none" strike="noStrike" kern="0" cap="none" spc="0" normalizeH="0" baseline="0" noProof="0" dirty="0">
                <a:ln>
                  <a:noFill/>
                </a:ln>
                <a:solidFill>
                  <a:schemeClr val="tx1"/>
                </a:solidFill>
                <a:effectLst/>
                <a:uLnTx/>
                <a:uFillTx/>
                <a:latin typeface="Arial"/>
                <a:ea typeface="ＭＳ Ｐゴシック" charset="-128"/>
              </a:rPr>
              <a:t>They appoint someone to serve as Emergency Management Director to run the program for them.</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lang="en-US" sz="2400" b="0" dirty="0">
                <a:solidFill>
                  <a:schemeClr val="tx1"/>
                </a:solidFill>
                <a:latin typeface="Arial"/>
              </a:rPr>
              <a:t>(See Program Review sheet)</a:t>
            </a:r>
            <a:endParaRPr kumimoji="0" lang="en-US" sz="2400" b="0" i="0" u="none" strike="noStrike" kern="0" cap="none" spc="0" normalizeH="0" baseline="0" noProof="0" dirty="0">
              <a:ln>
                <a:noFill/>
              </a:ln>
              <a:solidFill>
                <a:schemeClr val="tx1"/>
              </a:solidFill>
              <a:effectLst/>
              <a:uLnTx/>
              <a:uFillTx/>
              <a:latin typeface="Arial"/>
              <a:ea typeface="ＭＳ Ｐゴシック" charset="-128"/>
            </a:endParaRP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endParaRPr kumimoji="0" lang="en-US" sz="2000" b="0" i="0" u="none" strike="noStrike" kern="0" cap="none" spc="0" normalizeH="0" baseline="0" noProof="0" dirty="0">
              <a:ln>
                <a:noFill/>
              </a:ln>
              <a:solidFill>
                <a:srgbClr val="363636"/>
              </a:solidFill>
              <a:effectLst/>
              <a:uLnTx/>
              <a:uFillTx/>
              <a:latin typeface="Arial"/>
              <a:ea typeface="ＭＳ Ｐゴシック" charset="-128"/>
            </a:endParaRPr>
          </a:p>
        </p:txBody>
      </p:sp>
    </p:spTree>
    <p:extLst>
      <p:ext uri="{BB962C8B-B14F-4D97-AF65-F5344CB8AC3E}">
        <p14:creationId xmlns:p14="http://schemas.microsoft.com/office/powerpoint/2010/main" val="1691968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5275" y="274638"/>
            <a:ext cx="8601075" cy="868362"/>
          </a:xfrm>
        </p:spPr>
        <p:txBody>
          <a:bodyPr>
            <a:noAutofit/>
          </a:bodyPr>
          <a:lstStyle/>
          <a:p>
            <a:pPr algn="ctr"/>
            <a:r>
              <a:rPr lang="en-US" sz="3600" kern="0" dirty="0">
                <a:solidFill>
                  <a:srgbClr val="002F80"/>
                </a:solidFill>
                <a:latin typeface="+mn-lt"/>
                <a:ea typeface="ＭＳ Ｐゴシック" charset="-128"/>
              </a:rPr>
              <a:t>Whole Community Response</a:t>
            </a:r>
            <a:br>
              <a:rPr lang="en-US" sz="3600" kern="0" dirty="0">
                <a:solidFill>
                  <a:srgbClr val="002F80"/>
                </a:solidFill>
                <a:latin typeface="Times New Roman"/>
                <a:ea typeface="ＭＳ Ｐゴシック" charset="-128"/>
              </a:rPr>
            </a:br>
            <a:br>
              <a:rPr lang="en-US" sz="3600" kern="0" dirty="0">
                <a:solidFill>
                  <a:srgbClr val="002F80"/>
                </a:solidFill>
                <a:latin typeface="Times New Roman"/>
                <a:ea typeface="ＭＳ Ｐゴシック" charset="-128"/>
              </a:rPr>
            </a:br>
            <a:endParaRPr lang="en-US" sz="3600" dirty="0"/>
          </a:p>
        </p:txBody>
      </p:sp>
      <p:pic>
        <p:nvPicPr>
          <p:cNvPr id="6" name="Content Placeholder 5" descr="Community responders are evaluating response."/>
          <p:cNvPicPr>
            <a:picLocks noGrp="1" noChangeAspect="1"/>
          </p:cNvPicPr>
          <p:nvPr>
            <p:ph idx="1"/>
          </p:nvPr>
        </p:nvPicPr>
        <p:blipFill rotWithShape="1">
          <a:blip r:embed="rId3"/>
          <a:srcRect l="405" t="7159" r="8384" b="1044"/>
          <a:stretch/>
        </p:blipFill>
        <p:spPr>
          <a:xfrm>
            <a:off x="596294" y="990600"/>
            <a:ext cx="8063493" cy="5410200"/>
          </a:xfrm>
          <a:prstGeom prst="rect">
            <a:avLst/>
          </a:prstGeom>
        </p:spPr>
      </p:pic>
    </p:spTree>
    <p:extLst>
      <p:ext uri="{BB962C8B-B14F-4D97-AF65-F5344CB8AC3E}">
        <p14:creationId xmlns:p14="http://schemas.microsoft.com/office/powerpoint/2010/main" val="224825640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2ICS100">
  <a:themeElements>
    <a:clrScheme name="02ICS10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2ICS100">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02ICS10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2ICS10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2ICS10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2ICS10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2ICS10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2ICS10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2ICS10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2ICS10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2ICS10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2ICS10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2ICS10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2ICS10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6241</TotalTime>
  <Words>9918</Words>
  <Application>Microsoft Office PowerPoint</Application>
  <PresentationFormat>On-screen Show (4:3)</PresentationFormat>
  <Paragraphs>737</Paragraphs>
  <Slides>57</Slides>
  <Notes>38</Notes>
  <HiddenSlides>1</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7" baseType="lpstr">
      <vt:lpstr>MS Mincho</vt:lpstr>
      <vt:lpstr>ＭＳ Ｐゴシック</vt:lpstr>
      <vt:lpstr>Arial</vt:lpstr>
      <vt:lpstr>Calibri</vt:lpstr>
      <vt:lpstr>Tahoma</vt:lpstr>
      <vt:lpstr>Times New Roman</vt:lpstr>
      <vt:lpstr>Wingdings</vt:lpstr>
      <vt:lpstr>Custom Design</vt:lpstr>
      <vt:lpstr>02ICS100</vt:lpstr>
      <vt:lpstr>Document</vt:lpstr>
      <vt:lpstr>W-402 National Incident Management System (NIMs) and Emergency Management Overview for Executives/  Elected Officials</vt:lpstr>
      <vt:lpstr>National Incident Management System</vt:lpstr>
      <vt:lpstr>Incident Management &amp; Coordination </vt:lpstr>
      <vt:lpstr>NIMS Components</vt:lpstr>
      <vt:lpstr>NIMS &amp; Institutionalizing ICS</vt:lpstr>
      <vt:lpstr>Federalism in Emergency Management</vt:lpstr>
      <vt:lpstr>What is Emergency Management?</vt:lpstr>
      <vt:lpstr>Emergency Management Program </vt:lpstr>
      <vt:lpstr>Whole Community Response  </vt:lpstr>
      <vt:lpstr>Senior Leader Essential Responsibilities   </vt:lpstr>
      <vt:lpstr>PowerPoint Presentation</vt:lpstr>
      <vt:lpstr>Leadership </vt:lpstr>
      <vt:lpstr>Statutory Requirements</vt:lpstr>
      <vt:lpstr>Disaster Realities </vt:lpstr>
      <vt:lpstr>The Emergency Mgmt Program </vt:lpstr>
      <vt:lpstr>Maine Title 37-B, Chapter 13  </vt:lpstr>
      <vt:lpstr>Local EM Program</vt:lpstr>
      <vt:lpstr>Maine Title 37-B, Chapter 13  </vt:lpstr>
      <vt:lpstr>Local EM Director</vt:lpstr>
      <vt:lpstr>Maine Title 37-B, Chapter 13  </vt:lpstr>
      <vt:lpstr>Disaster Plan</vt:lpstr>
      <vt:lpstr>Maine Title 37-B, Chapter 13 </vt:lpstr>
      <vt:lpstr>Mutual Aid</vt:lpstr>
      <vt:lpstr>Maine Title 37-B, Chapter 13 </vt:lpstr>
      <vt:lpstr>Employing Assistance</vt:lpstr>
      <vt:lpstr>Maine Title 37-B, Chapter 13 </vt:lpstr>
      <vt:lpstr>EMA Appropriations</vt:lpstr>
      <vt:lpstr>Maine Title 37-B, Chapter 13 </vt:lpstr>
      <vt:lpstr>Utilization of Services</vt:lpstr>
      <vt:lpstr>Local Ordinances </vt:lpstr>
      <vt:lpstr>Check Plans, Policies, and Laws</vt:lpstr>
      <vt:lpstr>Establish Communications and Information Systems</vt:lpstr>
      <vt:lpstr>Training, Credentialing, &amp; Exercising</vt:lpstr>
      <vt:lpstr>EOC Policy Group   </vt:lpstr>
      <vt:lpstr>Recovery </vt:lpstr>
      <vt:lpstr>Incident Command System (ICS)</vt:lpstr>
      <vt:lpstr>Incident Command System</vt:lpstr>
      <vt:lpstr>Examples of Incidents Managed Using ICS</vt:lpstr>
      <vt:lpstr>ICS Benefits</vt:lpstr>
      <vt:lpstr>Chain of Command</vt:lpstr>
      <vt:lpstr>Incident Commander</vt:lpstr>
      <vt:lpstr>Incident Commander’s Role</vt:lpstr>
      <vt:lpstr>Elected Officials’ Role &amp; Responsibilities</vt:lpstr>
      <vt:lpstr>Command vs. Coordination</vt:lpstr>
      <vt:lpstr>NIMS: Command</vt:lpstr>
      <vt:lpstr>NIMS: Coordination</vt:lpstr>
      <vt:lpstr>Senior Officials Delegate Command Authority</vt:lpstr>
      <vt:lpstr>Incident Management Roles</vt:lpstr>
      <vt:lpstr>Incident Complexity &amp; Resource Needs</vt:lpstr>
      <vt:lpstr>Overall Priorities</vt:lpstr>
      <vt:lpstr>Unified Command</vt:lpstr>
      <vt:lpstr>Unified Command</vt:lpstr>
      <vt:lpstr>Key Terms</vt:lpstr>
      <vt:lpstr>Support and Coordination</vt:lpstr>
      <vt:lpstr>Speaking With One Voice</vt:lpstr>
      <vt:lpstr>Incident Management Assessment</vt:lpstr>
      <vt:lpstr>W-402 National Incident Management System (NIMs) and Emergency Management Overview for Executives/Elected Officials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Sharon</dc:creator>
  <cp:lastModifiedBy>Dale Rowley</cp:lastModifiedBy>
  <cp:revision>175</cp:revision>
  <cp:lastPrinted>2025-09-30T15:00:14Z</cp:lastPrinted>
  <dcterms:created xsi:type="dcterms:W3CDTF">2008-02-16T18:40:01Z</dcterms:created>
  <dcterms:modified xsi:type="dcterms:W3CDTF">2025-09-30T15:16:24Z</dcterms:modified>
</cp:coreProperties>
</file>