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7" r:id="rId14"/>
    <p:sldId id="285" r:id="rId15"/>
    <p:sldId id="269" r:id="rId16"/>
    <p:sldId id="279" r:id="rId17"/>
    <p:sldId id="271" r:id="rId18"/>
    <p:sldId id="276" r:id="rId19"/>
    <p:sldId id="272" r:id="rId20"/>
    <p:sldId id="275" r:id="rId21"/>
    <p:sldId id="281" r:id="rId22"/>
    <p:sldId id="280" r:id="rId23"/>
    <p:sldId id="273" r:id="rId24"/>
    <p:sldId id="283" r:id="rId25"/>
    <p:sldId id="289" r:id="rId26"/>
    <p:sldId id="302" r:id="rId27"/>
    <p:sldId id="290" r:id="rId28"/>
    <p:sldId id="308" r:id="rId29"/>
    <p:sldId id="306" r:id="rId30"/>
    <p:sldId id="337" r:id="rId31"/>
    <p:sldId id="336" r:id="rId32"/>
    <p:sldId id="296" r:id="rId33"/>
    <p:sldId id="291" r:id="rId34"/>
    <p:sldId id="292" r:id="rId35"/>
    <p:sldId id="293" r:id="rId36"/>
    <p:sldId id="294" r:id="rId37"/>
    <p:sldId id="295" r:id="rId38"/>
    <p:sldId id="340" r:id="rId39"/>
    <p:sldId id="341" r:id="rId40"/>
    <p:sldId id="342" r:id="rId41"/>
    <p:sldId id="298" r:id="rId42"/>
    <p:sldId id="297" r:id="rId43"/>
    <p:sldId id="299" r:id="rId44"/>
    <p:sldId id="309" r:id="rId45"/>
    <p:sldId id="300" r:id="rId46"/>
    <p:sldId id="301" r:id="rId47"/>
    <p:sldId id="303" r:id="rId48"/>
    <p:sldId id="343" r:id="rId49"/>
    <p:sldId id="304" r:id="rId50"/>
    <p:sldId id="339" r:id="rId51"/>
    <p:sldId id="307" r:id="rId52"/>
    <p:sldId id="338" r:id="rId53"/>
    <p:sldId id="305" r:id="rId54"/>
    <p:sldId id="312" r:id="rId55"/>
    <p:sldId id="314" r:id="rId56"/>
    <p:sldId id="316" r:id="rId57"/>
    <p:sldId id="317" r:id="rId58"/>
    <p:sldId id="318" r:id="rId59"/>
    <p:sldId id="323" r:id="rId60"/>
    <p:sldId id="331" r:id="rId61"/>
    <p:sldId id="333" r:id="rId62"/>
    <p:sldId id="335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8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9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3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119" y="685799"/>
            <a:ext cx="11481954" cy="17872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W-775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>County EOC Management and Operations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46" y="2153925"/>
            <a:ext cx="5746668" cy="43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Planning and Coordination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Elected Officials provide policy level support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Manager facilitates planning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Acquire, assign and track resources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Utilize procedures to access funds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Have a process in place beforehand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Public Road/Property Repairs – where does help come from?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Individual Needs – how can the County help?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Community Morale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59" y="2968089"/>
            <a:ext cx="4784766" cy="358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7036235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Commissioners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EOC 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Sheriff’s Office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RCC Dispatcher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Radio Communications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Infrastructure 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 Care 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Warning Manager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156903"/>
            <a:ext cx="5800848" cy="2046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Supply 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Shelter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28241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Staffing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3846" y="207917"/>
            <a:ext cx="2976872" cy="3000375"/>
          </a:xfrm>
        </p:spPr>
        <p:txBody>
          <a:bodyPr/>
          <a:lstStyle/>
          <a:p>
            <a:r>
              <a:rPr lang="en-US" dirty="0"/>
              <a:t>Elected Officials/ Commissioners are referred to as the Policy Group</a:t>
            </a:r>
          </a:p>
          <a:p>
            <a:r>
              <a:rPr lang="en-US" dirty="0"/>
              <a:t>Positions are staffed as needed.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424B8-70CA-12ED-5FFD-E1C32672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594999"/>
            <a:ext cx="10504343" cy="60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7618125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Positions aren’t filled if not needed for the disaster event.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Ex. Resource Manager not assigned if there are no resource requests.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However, the County EOC cannot operate with 2 or 3 people – they will be overwhelmed.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also utilize volunteers and liaisons from other organizations, such as the Red Cross.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05" y="289404"/>
            <a:ext cx="4171613" cy="31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2873829"/>
            <a:ext cx="11275726" cy="368283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County Commissioners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 responsibility for the overall county response and recovery operations.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policy decisions relating to the disaster response and recovery.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 emergency expenditures.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 the EOC manning assignments recommended by the EM Director.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 press releases to the media.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62" y="195887"/>
            <a:ext cx="4316656" cy="30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6943212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Sheriff/Law Enforcement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 all law enforcement resources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law enforcement response operations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coordinating emergency evacuations.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Control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Site/Facility/Scene Security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96" y="1392382"/>
            <a:ext cx="3934668" cy="27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392382"/>
            <a:ext cx="7196611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Dispatcher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Answer radio calls from LE, Fire and EMS responders calling the EOC.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phone calls to the specific EOC staff member who will handle the call.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Spillman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 EOC on information reported in Spillman.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6775" y="1866766"/>
            <a:ext cx="4513943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6381608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financial records are maintained.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all emergency event expenditures.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Gain permission from Commissioners to utilize certain accounts.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12" y="654212"/>
            <a:ext cx="3464052" cy="34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7877899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Radio Communications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radio equipment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Operate radio equipment and communicate with responders in field, with volunteers at event locations and with the municipal EOCs.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 Frequencies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County Frequencies (Dispatch, County EOC, Sheriff)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MEMA ALL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RegionNet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(Maine State Comm Net)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Amateur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a log of message traffic.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18" y="1081520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2441863"/>
            <a:ext cx="8574089" cy="4021281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provide information regarding the establishment of the Waldo County EOC during an emergency,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or planned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event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73" y="289405"/>
            <a:ext cx="2452253" cy="62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 Director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Facilitator of the EOC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Knowledgeable of the County Emergency Plans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Activate the EOC with approval of the Policy Group.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the flow of information in the EOC.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lists of Open Action Items and Completed Action Items.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EOC priorities, objectives and tasks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 shift change briefings and end of day planning for the next day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EOC schedule of activities.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and distribute situation reports.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0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257300"/>
            <a:ext cx="11275726" cy="52993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Warning Manager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all news media outlet (TV, Radio, Internet, Print)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and provide updates on Social Media (Facebook and Twitter)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Initiate emergency messages with local TV and Radios stations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emergency messages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Publicize information on: Shelters, Warming Centers, Evacuations, Shelter-in-place, Areas to avoid and individual assistance.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updated emergency information to 211Maine.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7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 Care Manager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information on Mass Feeding events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information on Town Warming Centers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information on Overnight Shelters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with WCAP on transportation of residents to Shelters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mass care activities with finding the resources they need.</a:t>
            </a:r>
          </a:p>
        </p:txBody>
      </p:sp>
    </p:spTree>
    <p:extLst>
      <p:ext uri="{BB962C8B-B14F-4D97-AF65-F5344CB8AC3E}">
        <p14:creationId xmlns:p14="http://schemas.microsoft.com/office/powerpoint/2010/main" val="1083678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Situational Awareness Manager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 Form 7 Damage Reports and Situation Reports.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and record detailed damage cost estimates.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and record electrical power transmission information with CMP.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list of power outages.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and record all municipal damage and closure information.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information on fuel shortages and gas station status.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3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Manager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resource requests from municipal EOCs or Incident Commanders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 down and order necessary resources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resources or oversee their deployment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track of resource status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with resource upkeep (fuel, maintenance, lodging, etc.)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receipts/invoices to Treasurer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that resources are returned to owners when no longer needed.</a:t>
            </a:r>
          </a:p>
        </p:txBody>
      </p:sp>
    </p:spTree>
    <p:extLst>
      <p:ext uri="{BB962C8B-B14F-4D97-AF65-F5344CB8AC3E}">
        <p14:creationId xmlns:p14="http://schemas.microsoft.com/office/powerpoint/2010/main" val="119056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 Director monitors potential emergencies, such as Hurricanes and Winter Storms.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Makes recommendation to Elected Officials when to activate, at what level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“Trigger Points” are included in our Emergency Operations Plan for emergencies without warning.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acre Forest Fire,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spill which requires evacuations,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Alert the entire EOC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Telephone Tree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Paging System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Autodialing system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 Messaging</a:t>
            </a:r>
          </a:p>
        </p:txBody>
      </p:sp>
      <p:pic>
        <p:nvPicPr>
          <p:cNvPr id="4" name="Picture 5" descr="0W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2" y="4164464"/>
            <a:ext cx="3158836" cy="25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3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Activation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6568644" cy="516428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3 – 1-2 day, small event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Staffed by EMA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Preparing for an approaching event 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an emergency event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2 – 2-6 day, medium event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Staffed by Key EOC personnel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a small disaster event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1– Full Activation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Staffed by all assigned EOC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have Volunteer/Liaison help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a Major Disaster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22572" y="2961409"/>
            <a:ext cx="3781425" cy="1122218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200" b="1" dirty="0">
                <a:solidFill>
                  <a:srgbClr val="1D3B59"/>
                </a:solidFill>
              </a:rPr>
              <a:t>Level 2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200" b="1" dirty="0">
                <a:solidFill>
                  <a:srgbClr val="1D3B59"/>
                </a:solidFill>
              </a:rPr>
              <a:t>Partial EOC Staff</a:t>
            </a:r>
            <a:endParaRPr lang="en-US" altLang="en-US" sz="1400" b="1" dirty="0">
              <a:solidFill>
                <a:srgbClr val="1D3B59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422572" y="1513609"/>
            <a:ext cx="3781425" cy="865188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200" b="1" dirty="0">
                <a:solidFill>
                  <a:srgbClr val="1D3B59"/>
                </a:solidFill>
              </a:rPr>
              <a:t>Level 3  </a:t>
            </a:r>
            <a:br>
              <a:rPr lang="en-US" altLang="en-US" sz="2200" b="1" dirty="0">
                <a:solidFill>
                  <a:srgbClr val="1D3B59"/>
                </a:solidFill>
              </a:rPr>
            </a:br>
            <a:r>
              <a:rPr lang="en-US" altLang="en-US" sz="2200" b="1" dirty="0">
                <a:solidFill>
                  <a:srgbClr val="1D3B59"/>
                </a:solidFill>
              </a:rPr>
              <a:t>EMA Director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9254547" y="2351809"/>
            <a:ext cx="0" cy="6048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9254547" y="4337772"/>
            <a:ext cx="0" cy="604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422571" y="4666239"/>
            <a:ext cx="3781425" cy="1123950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200" b="1" dirty="0">
                <a:solidFill>
                  <a:srgbClr val="1D3B59"/>
                </a:solidFill>
              </a:rPr>
              <a:t>Level 1  </a:t>
            </a:r>
            <a:br>
              <a:rPr lang="en-US" altLang="en-US" sz="2200" b="1" dirty="0">
                <a:solidFill>
                  <a:srgbClr val="1D3B59"/>
                </a:solidFill>
              </a:rPr>
            </a:br>
            <a:r>
              <a:rPr lang="en-US" altLang="en-US" sz="2200" b="1" dirty="0">
                <a:solidFill>
                  <a:srgbClr val="1D3B59"/>
                </a:solidFill>
              </a:rPr>
              <a:t>All EOC Staff</a:t>
            </a:r>
            <a:endParaRPr lang="en-US" altLang="en-US" sz="1400" b="1" dirty="0">
              <a:solidFill>
                <a:srgbClr val="1D3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that everyone that might have a need for the information, has the information in a timely manner.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 effective way to display incident information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 information distribution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 communications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 atmosphere of information sharing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your communications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proactive when communicating</a:t>
            </a:r>
          </a:p>
        </p:txBody>
      </p:sp>
    </p:spTree>
    <p:extLst>
      <p:ext uri="{BB962C8B-B14F-4D97-AF65-F5344CB8AC3E}">
        <p14:creationId xmlns:p14="http://schemas.microsoft.com/office/powerpoint/2010/main" val="425605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3648799" cy="516428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build a common operating picture, information must be passed to all that need it.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306" y="1087582"/>
            <a:ext cx="67532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273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5642263" cy="154978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953490"/>
            <a:ext cx="5726981" cy="460317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Situational Awareness: The ability to identify, process, and comprehend the critical information about an incident. More simply, it is knowing what is going on around you.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is submitted to the State EOC on a Situation Report or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SitRep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77" y="0"/>
            <a:ext cx="551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2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6" y="-97971"/>
            <a:ext cx="2884714" cy="288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EOC?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558635"/>
            <a:ext cx="9642867" cy="4711535"/>
          </a:xfrm>
        </p:spPr>
        <p:txBody>
          <a:bodyPr>
            <a:normAutofit lnSpcReduction="10000"/>
          </a:bodyPr>
          <a:lstStyle/>
          <a:p>
            <a:r>
              <a:rPr lang="en-US" alt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Definition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central location from which government – at any level – can provide interagency coordination and executive decision making in support of incidents or disasters.</a:t>
            </a:r>
          </a:p>
          <a:p>
            <a:pPr marL="0" indent="0">
              <a:buNone/>
            </a:pP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location where public officials can coordinate the jurisdiction’s response to a disaster.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7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5642263" cy="154978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953490"/>
            <a:ext cx="5726981" cy="460317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Backside shown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Sitrep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be submitted by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WebEOC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Radio or Phone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08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information needs to be tracked in the EOC?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Action Items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Damage Estimates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Roads and Utilities Status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Emergency Facilities (Shelters, Warming Centers, EOCs,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Resource Status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Status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Citizen’s Reports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65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 Action Items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14064"/>
              </p:ext>
            </p:extLst>
          </p:nvPr>
        </p:nvGraphicFramePr>
        <p:xfrm>
          <a:off x="537441" y="2171699"/>
          <a:ext cx="11443276" cy="2998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Assigned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Airport needs to be closed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Skyway Lane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Contacted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Fixed Base Operator and FAA.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Evacuate Residents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Flooded Areas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Street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Deputies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 is walking from business to business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informing that the flooding will be getting worse.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Relocate a Nursing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Rover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Buses + ADA Bus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Dept and Clinic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 helped Nursing Home to evacuate.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65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2360325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1329"/>
              </p:ext>
            </p:extLst>
          </p:nvPr>
        </p:nvGraphicFramePr>
        <p:xfrm>
          <a:off x="644235" y="2171700"/>
          <a:ext cx="10910456" cy="3792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(Dead, Injured, Missing)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Doe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Main 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County Hospital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Sally Doe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Main 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County Hospital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Albert Smith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Water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Warden Service requested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260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422178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Damage Estimates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98729"/>
              </p:ext>
            </p:extLst>
          </p:nvPr>
        </p:nvGraphicFramePr>
        <p:xfrm>
          <a:off x="550719" y="2306780"/>
          <a:ext cx="11097492" cy="3123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0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0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- Debris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B – Protective Measures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C - Roads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D – Water Control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E -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F – Utilities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G - Parks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Profits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Belfast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Belmont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Brooks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843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4200012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Roads and Utilities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19116"/>
              </p:ext>
            </p:extLst>
          </p:nvPr>
        </p:nvGraphicFramePr>
        <p:xfrm>
          <a:off x="550719" y="2306780"/>
          <a:ext cx="10911938" cy="305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0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Pole broken; lines in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way traffic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Monroe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Swan Lake Ave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Culvert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washed out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Closed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Bagley Hill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Trees in Road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Cleared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Monroe 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94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Facilities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32268"/>
              </p:ext>
            </p:extLst>
          </p:nvPr>
        </p:nvGraphicFramePr>
        <p:xfrm>
          <a:off x="571499" y="2306780"/>
          <a:ext cx="11211792" cy="32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 Shelter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South 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123-4567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Warming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Main 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123-7654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East Road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123-4545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06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09647"/>
              </p:ext>
            </p:extLst>
          </p:nvPr>
        </p:nvGraphicFramePr>
        <p:xfrm>
          <a:off x="537441" y="2171699"/>
          <a:ext cx="11443276" cy="342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8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Needed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5kw gas generator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Searsport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power for Warming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Delivered at 1300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Barricades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Belmont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Divert Traffic around washout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on MDOT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filled Sandbags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Garage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delivery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gallons of drinking 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Center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hand out to residents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underway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49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40423"/>
              </p:ext>
            </p:extLst>
          </p:nvPr>
        </p:nvGraphicFramePr>
        <p:xfrm>
          <a:off x="537439" y="2171699"/>
          <a:ext cx="11110274" cy="342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Sandbags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Solutions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Meals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Walmart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w/ Credit Card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Bariatric Cots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US" sz="1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delivery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Rental of Forklift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Rental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Service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151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Infrastructure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18233"/>
              </p:ext>
            </p:extLst>
          </p:nvPr>
        </p:nvGraphicFramePr>
        <p:xfrm>
          <a:off x="537439" y="2171699"/>
          <a:ext cx="11110274" cy="342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6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Issue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Irving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Fuel Depot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Searsport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Electricity; unable to pump fuel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Gas Pipeline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Searsmont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Damaged, Out of Service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Belfast Water District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Belfast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waterline damaged; no water to East Side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Ferry Landing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Islesboro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Ramp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Elevator damaged; cannot offload cars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65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65314"/>
            <a:ext cx="3298371" cy="3298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6" y="1714500"/>
            <a:ext cx="9806154" cy="484216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Some emergency events are too much for the local municipalities to handle without help.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natural disasters cause issues in many locations around the county.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Most disasters involve multiple issues, many of which aren’t always managed by Fire or Police.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22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Citizen’s Reports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23503"/>
              </p:ext>
            </p:extLst>
          </p:nvPr>
        </p:nvGraphicFramePr>
        <p:xfrm>
          <a:off x="537439" y="2171699"/>
          <a:ext cx="11110274" cy="342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6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of Issue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Adams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Belfast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 Damaged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Doe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Brooks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Lost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 Frost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Heat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Sally Winters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Plumbing Frozen and busted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19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Information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Town &amp; County Emergency Operations Plans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School, Water Dept Emergency Plans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EOC Checklists/Guides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Contact Rosters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Mutual Aid Agreements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EOC Forms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Sitrep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Form 7, Log of Events,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Responder Reference Manuals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D4H Live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11" y="2320721"/>
            <a:ext cx="2918062" cy="16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Facility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1"/>
            <a:ext cx="5623072" cy="509154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Conference/Training Room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Tables &amp; Chairs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Kitchen/Kitchenette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Food, Water, Coffee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Equipment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Photocopier/Scanner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 Cords/Surge Protectors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20337" y="1392381"/>
            <a:ext cx="5623072" cy="5091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Telephones (hardwired)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Fax Machine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2-Way Base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 Connection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TV &amp; AM/FM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Weather Alert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Amateur Radio a big plus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 Supplies (Lots)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Whiteboards/Chalkboards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Tack Boards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4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2" y="1392382"/>
            <a:ext cx="4811931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Resource Requesting Hierarchy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Local public-private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Mutual Aid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County to County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 to State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472761" y="1527462"/>
            <a:ext cx="6009408" cy="4769427"/>
            <a:chOff x="288" y="864"/>
            <a:chExt cx="3360" cy="2784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88" y="2448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 dirty="0">
                  <a:solidFill>
                    <a:srgbClr val="1D3B59"/>
                  </a:solidFill>
                </a:rPr>
                <a:t>Knox County EOC</a:t>
              </a: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88" y="1632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New Hampshire EOC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88" y="864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Federal Agencies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2112" y="864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Federal JFO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112" y="1680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Maine State EOC</a:t>
              </a: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112" y="2496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Waldo County EOC</a:t>
              </a: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112" y="3312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Incident Command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880" y="124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2880" y="28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8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824" y="100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1680" y="2016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446986" y="5390443"/>
            <a:ext cx="2747158" cy="575621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b="1" dirty="0">
                <a:solidFill>
                  <a:srgbClr val="1D3B59"/>
                </a:solidFill>
              </a:rPr>
              <a:t>Town EOC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7770264" y="4723416"/>
            <a:ext cx="944336" cy="6578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8219919" y="5833542"/>
            <a:ext cx="5150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8223168" y="4611143"/>
            <a:ext cx="5150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8079271" y="2090663"/>
            <a:ext cx="944336" cy="6578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99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3054065" cy="380307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Disaster are Local.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place to look for what you need is Local.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after you have used up or don’t have, do you reach out to others.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98925" y="1763857"/>
            <a:ext cx="7367588" cy="7620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Federal Government Last Resort!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90988" y="2830657"/>
            <a:ext cx="7372350" cy="7620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State Government Provides Support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364413" y="2297257"/>
            <a:ext cx="557212" cy="5318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364413" y="3387870"/>
            <a:ext cx="557212" cy="5318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71900" y="1535257"/>
            <a:ext cx="8077200" cy="37338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00500" y="4983307"/>
            <a:ext cx="2438400" cy="7143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Individuals and Households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15100" y="4983307"/>
            <a:ext cx="2438400" cy="7143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Private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105900" y="4983307"/>
            <a:ext cx="2590800" cy="7143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Nongovernmental Organizations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076700" y="3899045"/>
            <a:ext cx="7391400" cy="83661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Local Government First Response!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119" y="6108845"/>
            <a:ext cx="972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best place to get a dump truck is from a local contractor, not the State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3509147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Interagency Coordination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38424" y="2087322"/>
            <a:ext cx="1571166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Local EOC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65443" y="2038516"/>
            <a:ext cx="1752600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County EOC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216727" y="1949923"/>
            <a:ext cx="1403273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State EOC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100308" y="3532090"/>
            <a:ext cx="1558093" cy="650875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Joint Field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Office (JFO)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743699" y="5672192"/>
            <a:ext cx="1752601" cy="37623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FEMA/DHS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27343" y="3223541"/>
            <a:ext cx="1828800" cy="646331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Local Dispatch Center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8424" y="3773489"/>
            <a:ext cx="137953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/>
              <a:t>Incident</a:t>
            </a:r>
          </a:p>
          <a:p>
            <a:pPr algn="ctr" eaLnBrk="1" hangingPunct="1"/>
            <a:r>
              <a:rPr lang="en-US" altLang="en-US" b="1"/>
              <a:t>Command</a:t>
            </a: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V="1">
            <a:off x="1043217" y="2514600"/>
            <a:ext cx="23583" cy="12641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V="1">
            <a:off x="1717962" y="3540018"/>
            <a:ext cx="1288724" cy="5747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1909590" y="2223182"/>
            <a:ext cx="113841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4818044" y="2209926"/>
            <a:ext cx="1398684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 flipV="1">
            <a:off x="3962126" y="2514600"/>
            <a:ext cx="273" cy="708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7291936" y="2456654"/>
            <a:ext cx="23264" cy="107543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7848600" y="4343400"/>
            <a:ext cx="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 flipV="1">
            <a:off x="962024" y="4424363"/>
            <a:ext cx="1975137" cy="16502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065443" y="4808209"/>
            <a:ext cx="1828800" cy="646331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State Dispatch Center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666999" y="6038848"/>
            <a:ext cx="2400300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Federal Agency HQ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 flipV="1">
            <a:off x="3944957" y="3932481"/>
            <a:ext cx="0" cy="87572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H="1" flipV="1">
            <a:off x="1717961" y="4182965"/>
            <a:ext cx="1347481" cy="100374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4894242" y="2456654"/>
            <a:ext cx="1735158" cy="27300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H="1" flipV="1">
            <a:off x="1371599" y="2478089"/>
            <a:ext cx="1598593" cy="10039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 flipV="1">
            <a:off x="5022525" y="4182965"/>
            <a:ext cx="2077783" cy="202098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5004807" y="5837580"/>
            <a:ext cx="1738892" cy="45733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needs to be resourced?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People (EOC Staff, Volunteers, Responders, Employees, Teams)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Services (Communications, Feeding, Cleaning, etc.)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Equipment (Vehicles, Generator, Construction Equipment, etc.)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Supplies (Water, Food, Fuel, Ice, Tarps, Personal Sanitation, etc.)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4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Mutual aid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be requested when resources are nearing depletion, or you do not possess.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Agreements should be in place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 incident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Agreements have typically been between Town FDs, but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may also be for Public Works, Animal Control, etc., and,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also be with contractors, suppliers, vendors, community organizations, non-profits, etc.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5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34898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Mutual Aid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Cross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Belfast Airport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Maine Power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Versant Power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Waldo Community Action Partners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Waldo County General Hospital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Public Schools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Belfast Area Soup Kitchen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 &amp; Rescue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Counties</a:t>
            </a:r>
          </a:p>
        </p:txBody>
      </p:sp>
    </p:spTree>
    <p:extLst>
      <p:ext uri="{BB962C8B-B14F-4D97-AF65-F5344CB8AC3E}">
        <p14:creationId xmlns:p14="http://schemas.microsoft.com/office/powerpoint/2010/main" val="726747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Incident/Event name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Date and time of request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Quantity, kind, type or detailed mission description.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Special support needs.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Reporting location.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Requested time of delivery (specific, not ASAP)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Radio frequency to be used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Person/Title placing request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Callback phone number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7" y="212271"/>
            <a:ext cx="3583058" cy="3140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need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05" y="1453243"/>
            <a:ext cx="7824952" cy="48421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residents of our county need to be assured that a well coordinated response and recovery process is underway.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EOC is the location where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county’s efforts are coordinated and where all of the county’s assets can be utilized.</a:t>
            </a:r>
          </a:p>
        </p:txBody>
      </p:sp>
    </p:spTree>
    <p:extLst>
      <p:ext uri="{BB962C8B-B14F-4D97-AF65-F5344CB8AC3E}">
        <p14:creationId xmlns:p14="http://schemas.microsoft.com/office/powerpoint/2010/main" val="1485180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257300"/>
            <a:ext cx="11421200" cy="5507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Incident Management Assistance Teams (IMAT)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RACES Ham Radio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Hazardous Materials Response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Search and Rescue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Power Generators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Buses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 manpower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Weapons of Mass Destruction Civil Support Team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Civil Air Patrol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 Red Cross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Strike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Casualty Response Trailers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2" y="1392382"/>
            <a:ext cx="6153009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 of a Resource Request Form – MEMA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Requester fills in top section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 fill in middle section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fills in bottom section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EOC Resource Manager tracks it at all stages, including demobilization back to the Provider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27" y="289404"/>
            <a:ext cx="4980133" cy="63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Requests</a:t>
            </a:r>
          </a:p>
        </p:txBody>
      </p:sp>
    </p:spTree>
    <p:extLst>
      <p:ext uri="{BB962C8B-B14F-4D97-AF65-F5344CB8AC3E}">
        <p14:creationId xmlns:p14="http://schemas.microsoft.com/office/powerpoint/2010/main" val="1317518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2" y="1652154"/>
            <a:ext cx="11504328" cy="48421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Understand that some resources, even government resources, may come with a cost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National Guard forces may charge for salaries and expendables such as fuel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may need to pay for the lodging and food for Volunteers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may be reimbursements if: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incident is a part of a Presidential Declaration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incident involves the release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Requests</a:t>
            </a:r>
          </a:p>
        </p:txBody>
      </p:sp>
    </p:spTree>
    <p:extLst>
      <p:ext uri="{BB962C8B-B14F-4D97-AF65-F5344CB8AC3E}">
        <p14:creationId xmlns:p14="http://schemas.microsoft.com/office/powerpoint/2010/main" val="1709530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Resource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7919463" cy="5101936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When the Dispatch becomes too busy to provide effective logistical support to the incident, the EOC then takes over this task.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predicted event of the scope and duration requiring multi-agency coordination is imminent (i.e. hurricane).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County Plan triggers EOC involvement.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municipal EOC requests assistance.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d3333 (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43" y="2358159"/>
            <a:ext cx="339407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54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 -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31591" cy="510193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Assistance: aid to public entities(and certain private non-profit) for emergency services and the repair or replacement of disaster damaged public facilities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Assistance: aid to individuals and households, including businesses and farms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Disaster Recovery Center: Following a Presidential disaster declaration that includes the Individual Assistance Program, FEMA may open temporary facilities called Disaster Recovery Centers (DRCs).  DRC’s may be opened in order to provide direct customer service.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2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61217"/>
            <a:ext cx="11554691" cy="9025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291" y="1350818"/>
            <a:ext cx="11429999" cy="512618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Disaster Declaration Process</a:t>
            </a:r>
          </a:p>
          <a:p>
            <a:pPr marL="0" indent="0" eaLnBrk="1" hangingPunct="1">
              <a:buNone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 7s show sufficient damages to warrant a Disaster Declaration by the Governor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Governor requests a Declaration by the President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FEMA completes a Preliminary Damage Assessment (PDA)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President issues a Disaster Declaration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FEMA Project Teams meet with local officials</a:t>
            </a:r>
          </a:p>
        </p:txBody>
      </p:sp>
    </p:spTree>
    <p:extLst>
      <p:ext uri="{BB962C8B-B14F-4D97-AF65-F5344CB8AC3E}">
        <p14:creationId xmlns:p14="http://schemas.microsoft.com/office/powerpoint/2010/main" val="1082677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95" y="240434"/>
            <a:ext cx="11648209" cy="8194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 – Public Assistance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245" y="1257300"/>
            <a:ext cx="11388437" cy="5219700"/>
          </a:xfrm>
        </p:spPr>
        <p:txBody>
          <a:bodyPr/>
          <a:lstStyle/>
          <a:p>
            <a:r>
              <a:rPr lang="en-US" altLang="en-US" dirty="0"/>
              <a:t>In order for a County (and its corresponding municipalities) to be eligible for a Public Assistance Declaration, both the County and the State have to reach its PA Damage Threshold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This level of damage is estimated during the Form 7 process and verified during FEMA’s Preliminary Damage Assessment or PDA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Thresholds for the County and the State are shown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857839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9261"/>
            <a:ext cx="11125200" cy="8080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91" y="1958195"/>
            <a:ext cx="5964382" cy="470237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>
                <a:tab pos="3657600" algn="dec"/>
              </a:tabLs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Waldo County	 - $186,946.00</a:t>
            </a:r>
          </a:p>
          <a:p>
            <a:pPr>
              <a:lnSpc>
                <a:spcPct val="80000"/>
              </a:lnSpc>
              <a:tabLst>
                <a:tab pos="3657600" algn="dec"/>
              </a:tabLst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tabLst>
                <a:tab pos="3657600" algn="dec"/>
              </a:tabLs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- $2,574,859.00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81"/>
          <p:cNvSpPr>
            <a:spLocks noGrp="1" noChangeArrowheads="1"/>
          </p:cNvSpPr>
          <p:nvPr>
            <p:ph type="body" sz="half" idx="2"/>
          </p:nvPr>
        </p:nvSpPr>
        <p:spPr>
          <a:xfrm>
            <a:off x="5940135" y="1017300"/>
            <a:ext cx="5084619" cy="527959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Public Assistance Thresholds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Both the County and State Thresholds must be met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disaster involving only one County would need  to meet both thresholds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Otherwise several counties may total to meet the State threshold</a:t>
            </a:r>
          </a:p>
        </p:txBody>
      </p:sp>
    </p:spTree>
    <p:extLst>
      <p:ext uri="{BB962C8B-B14F-4D97-AF65-F5344CB8AC3E}">
        <p14:creationId xmlns:p14="http://schemas.microsoft.com/office/powerpoint/2010/main" val="2542875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2"/>
          <p:cNvSpPr>
            <a:spLocks/>
          </p:cNvSpPr>
          <p:nvPr/>
        </p:nvSpPr>
        <p:spPr bwMode="auto">
          <a:xfrm>
            <a:off x="7753351" y="3390901"/>
            <a:ext cx="1914525" cy="2282825"/>
          </a:xfrm>
          <a:custGeom>
            <a:avLst/>
            <a:gdLst>
              <a:gd name="T0" fmla="*/ 0 w 1150"/>
              <a:gd name="T1" fmla="*/ 879475 h 1438"/>
              <a:gd name="T2" fmla="*/ 391229 w 1150"/>
              <a:gd name="T3" fmla="*/ 1238250 h 1438"/>
              <a:gd name="T4" fmla="*/ 427855 w 1150"/>
              <a:gd name="T5" fmla="*/ 1204913 h 1438"/>
              <a:gd name="T6" fmla="*/ 454492 w 1150"/>
              <a:gd name="T7" fmla="*/ 1169988 h 1438"/>
              <a:gd name="T8" fmla="*/ 486123 w 1150"/>
              <a:gd name="T9" fmla="*/ 1131888 h 1438"/>
              <a:gd name="T10" fmla="*/ 521084 w 1150"/>
              <a:gd name="T11" fmla="*/ 1087438 h 1438"/>
              <a:gd name="T12" fmla="*/ 556045 w 1150"/>
              <a:gd name="T13" fmla="*/ 1036638 h 1438"/>
              <a:gd name="T14" fmla="*/ 584346 w 1150"/>
              <a:gd name="T15" fmla="*/ 987425 h 1438"/>
              <a:gd name="T16" fmla="*/ 614313 w 1150"/>
              <a:gd name="T17" fmla="*/ 941388 h 1438"/>
              <a:gd name="T18" fmla="*/ 645944 w 1150"/>
              <a:gd name="T19" fmla="*/ 884238 h 1438"/>
              <a:gd name="T20" fmla="*/ 679240 w 1150"/>
              <a:gd name="T21" fmla="*/ 825500 h 1438"/>
              <a:gd name="T22" fmla="*/ 720860 w 1150"/>
              <a:gd name="T23" fmla="*/ 730250 h 1438"/>
              <a:gd name="T24" fmla="*/ 747497 w 1150"/>
              <a:gd name="T25" fmla="*/ 663575 h 1438"/>
              <a:gd name="T26" fmla="*/ 769140 w 1150"/>
              <a:gd name="T27" fmla="*/ 598488 h 1438"/>
              <a:gd name="T28" fmla="*/ 787452 w 1150"/>
              <a:gd name="T29" fmla="*/ 541338 h 1438"/>
              <a:gd name="T30" fmla="*/ 800771 w 1150"/>
              <a:gd name="T31" fmla="*/ 476250 h 1438"/>
              <a:gd name="T32" fmla="*/ 812425 w 1150"/>
              <a:gd name="T33" fmla="*/ 431800 h 1438"/>
              <a:gd name="T34" fmla="*/ 837397 w 1150"/>
              <a:gd name="T35" fmla="*/ 344488 h 1438"/>
              <a:gd name="T36" fmla="*/ 945609 w 1150"/>
              <a:gd name="T37" fmla="*/ 0 h 1438"/>
              <a:gd name="T38" fmla="*/ 1914525 w 1150"/>
              <a:gd name="T39" fmla="*/ 109538 h 1438"/>
              <a:gd name="T40" fmla="*/ 1914525 w 1150"/>
              <a:gd name="T41" fmla="*/ 169863 h 1438"/>
              <a:gd name="T42" fmla="*/ 1912860 w 1150"/>
              <a:gd name="T43" fmla="*/ 225425 h 1438"/>
              <a:gd name="T44" fmla="*/ 1909531 w 1150"/>
              <a:gd name="T45" fmla="*/ 276225 h 1438"/>
              <a:gd name="T46" fmla="*/ 1907866 w 1150"/>
              <a:gd name="T47" fmla="*/ 328613 h 1438"/>
              <a:gd name="T48" fmla="*/ 1901207 w 1150"/>
              <a:gd name="T49" fmla="*/ 374650 h 1438"/>
              <a:gd name="T50" fmla="*/ 1899542 w 1150"/>
              <a:gd name="T51" fmla="*/ 428625 h 1438"/>
              <a:gd name="T52" fmla="*/ 1892883 w 1150"/>
              <a:gd name="T53" fmla="*/ 473075 h 1438"/>
              <a:gd name="T54" fmla="*/ 1884559 w 1150"/>
              <a:gd name="T55" fmla="*/ 520700 h 1438"/>
              <a:gd name="T56" fmla="*/ 1877899 w 1150"/>
              <a:gd name="T57" fmla="*/ 568325 h 1438"/>
              <a:gd name="T58" fmla="*/ 1869575 w 1150"/>
              <a:gd name="T59" fmla="*/ 620713 h 1438"/>
              <a:gd name="T60" fmla="*/ 1852927 w 1150"/>
              <a:gd name="T61" fmla="*/ 682625 h 1438"/>
              <a:gd name="T62" fmla="*/ 1844603 w 1150"/>
              <a:gd name="T63" fmla="*/ 731838 h 1438"/>
              <a:gd name="T64" fmla="*/ 1834614 w 1150"/>
              <a:gd name="T65" fmla="*/ 787400 h 1438"/>
              <a:gd name="T66" fmla="*/ 1821296 w 1150"/>
              <a:gd name="T67" fmla="*/ 844550 h 1438"/>
              <a:gd name="T68" fmla="*/ 1801318 w 1150"/>
              <a:gd name="T69" fmla="*/ 901700 h 1438"/>
              <a:gd name="T70" fmla="*/ 1779676 w 1150"/>
              <a:gd name="T71" fmla="*/ 965200 h 1438"/>
              <a:gd name="T72" fmla="*/ 1758033 w 1150"/>
              <a:gd name="T73" fmla="*/ 1025525 h 1438"/>
              <a:gd name="T74" fmla="*/ 1734726 w 1150"/>
              <a:gd name="T75" fmla="*/ 1081088 h 1438"/>
              <a:gd name="T76" fmla="*/ 1709754 w 1150"/>
              <a:gd name="T77" fmla="*/ 1143000 h 1438"/>
              <a:gd name="T78" fmla="*/ 1676458 w 1150"/>
              <a:gd name="T79" fmla="*/ 1219200 h 1438"/>
              <a:gd name="T80" fmla="*/ 1646492 w 1150"/>
              <a:gd name="T81" fmla="*/ 1289050 h 1438"/>
              <a:gd name="T82" fmla="*/ 1623184 w 1150"/>
              <a:gd name="T83" fmla="*/ 1336675 h 1438"/>
              <a:gd name="T84" fmla="*/ 1596547 w 1150"/>
              <a:gd name="T85" fmla="*/ 1387475 h 1438"/>
              <a:gd name="T86" fmla="*/ 1568246 w 1150"/>
              <a:gd name="T87" fmla="*/ 1441450 h 1438"/>
              <a:gd name="T88" fmla="*/ 1529955 w 1150"/>
              <a:gd name="T89" fmla="*/ 1503363 h 1438"/>
              <a:gd name="T90" fmla="*/ 1496659 w 1150"/>
              <a:gd name="T91" fmla="*/ 1550988 h 1438"/>
              <a:gd name="T92" fmla="*/ 1465028 w 1150"/>
              <a:gd name="T93" fmla="*/ 1601788 h 1438"/>
              <a:gd name="T94" fmla="*/ 1423408 w 1150"/>
              <a:gd name="T95" fmla="*/ 1660525 h 1438"/>
              <a:gd name="T96" fmla="*/ 1388447 w 1150"/>
              <a:gd name="T97" fmla="*/ 1703388 h 1438"/>
              <a:gd name="T98" fmla="*/ 1350156 w 1150"/>
              <a:gd name="T99" fmla="*/ 1760538 h 1438"/>
              <a:gd name="T100" fmla="*/ 1310201 w 1150"/>
              <a:gd name="T101" fmla="*/ 1806575 h 1438"/>
              <a:gd name="T102" fmla="*/ 1271911 w 1150"/>
              <a:gd name="T103" fmla="*/ 1855788 h 1438"/>
              <a:gd name="T104" fmla="*/ 1226961 w 1150"/>
              <a:gd name="T105" fmla="*/ 1903413 h 1438"/>
              <a:gd name="T106" fmla="*/ 1172022 w 1150"/>
              <a:gd name="T107" fmla="*/ 1962150 h 1438"/>
              <a:gd name="T108" fmla="*/ 1511642 w 1150"/>
              <a:gd name="T109" fmla="*/ 2282825 h 1438"/>
              <a:gd name="T110" fmla="*/ 284682 w 1150"/>
              <a:gd name="T111" fmla="*/ 1993900 h 1438"/>
              <a:gd name="T112" fmla="*/ 0 w 1150"/>
              <a:gd name="T113" fmla="*/ 879475 h 14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0" h="1438">
                <a:moveTo>
                  <a:pt x="0" y="554"/>
                </a:moveTo>
                <a:lnTo>
                  <a:pt x="235" y="780"/>
                </a:lnTo>
                <a:lnTo>
                  <a:pt x="257" y="759"/>
                </a:lnTo>
                <a:lnTo>
                  <a:pt x="273" y="737"/>
                </a:lnTo>
                <a:lnTo>
                  <a:pt x="292" y="713"/>
                </a:lnTo>
                <a:lnTo>
                  <a:pt x="313" y="685"/>
                </a:lnTo>
                <a:lnTo>
                  <a:pt x="334" y="653"/>
                </a:lnTo>
                <a:lnTo>
                  <a:pt x="351" y="622"/>
                </a:lnTo>
                <a:lnTo>
                  <a:pt x="369" y="593"/>
                </a:lnTo>
                <a:lnTo>
                  <a:pt x="388" y="557"/>
                </a:lnTo>
                <a:lnTo>
                  <a:pt x="408" y="520"/>
                </a:lnTo>
                <a:lnTo>
                  <a:pt x="433" y="460"/>
                </a:lnTo>
                <a:lnTo>
                  <a:pt x="449" y="418"/>
                </a:lnTo>
                <a:lnTo>
                  <a:pt x="462" y="377"/>
                </a:lnTo>
                <a:lnTo>
                  <a:pt x="473" y="341"/>
                </a:lnTo>
                <a:lnTo>
                  <a:pt x="481" y="300"/>
                </a:lnTo>
                <a:lnTo>
                  <a:pt x="488" y="272"/>
                </a:lnTo>
                <a:lnTo>
                  <a:pt x="503" y="217"/>
                </a:lnTo>
                <a:lnTo>
                  <a:pt x="568" y="0"/>
                </a:lnTo>
                <a:lnTo>
                  <a:pt x="1150" y="69"/>
                </a:lnTo>
                <a:lnTo>
                  <a:pt x="1150" y="107"/>
                </a:lnTo>
                <a:lnTo>
                  <a:pt x="1149" y="142"/>
                </a:lnTo>
                <a:lnTo>
                  <a:pt x="1147" y="174"/>
                </a:lnTo>
                <a:lnTo>
                  <a:pt x="1146" y="207"/>
                </a:lnTo>
                <a:lnTo>
                  <a:pt x="1142" y="236"/>
                </a:lnTo>
                <a:lnTo>
                  <a:pt x="1141" y="270"/>
                </a:lnTo>
                <a:lnTo>
                  <a:pt x="1137" y="298"/>
                </a:lnTo>
                <a:lnTo>
                  <a:pt x="1132" y="328"/>
                </a:lnTo>
                <a:lnTo>
                  <a:pt x="1128" y="358"/>
                </a:lnTo>
                <a:lnTo>
                  <a:pt x="1123" y="391"/>
                </a:lnTo>
                <a:lnTo>
                  <a:pt x="1113" y="430"/>
                </a:lnTo>
                <a:lnTo>
                  <a:pt x="1108" y="461"/>
                </a:lnTo>
                <a:lnTo>
                  <a:pt x="1102" y="496"/>
                </a:lnTo>
                <a:lnTo>
                  <a:pt x="1094" y="532"/>
                </a:lnTo>
                <a:lnTo>
                  <a:pt x="1082" y="568"/>
                </a:lnTo>
                <a:lnTo>
                  <a:pt x="1069" y="608"/>
                </a:lnTo>
                <a:lnTo>
                  <a:pt x="1056" y="646"/>
                </a:lnTo>
                <a:lnTo>
                  <a:pt x="1042" y="681"/>
                </a:lnTo>
                <a:lnTo>
                  <a:pt x="1027" y="720"/>
                </a:lnTo>
                <a:lnTo>
                  <a:pt x="1007" y="768"/>
                </a:lnTo>
                <a:lnTo>
                  <a:pt x="989" y="812"/>
                </a:lnTo>
                <a:lnTo>
                  <a:pt x="975" y="842"/>
                </a:lnTo>
                <a:lnTo>
                  <a:pt x="959" y="874"/>
                </a:lnTo>
                <a:lnTo>
                  <a:pt x="942" y="908"/>
                </a:lnTo>
                <a:lnTo>
                  <a:pt x="919" y="947"/>
                </a:lnTo>
                <a:lnTo>
                  <a:pt x="899" y="977"/>
                </a:lnTo>
                <a:lnTo>
                  <a:pt x="880" y="1009"/>
                </a:lnTo>
                <a:lnTo>
                  <a:pt x="855" y="1046"/>
                </a:lnTo>
                <a:lnTo>
                  <a:pt x="834" y="1073"/>
                </a:lnTo>
                <a:lnTo>
                  <a:pt x="811" y="1109"/>
                </a:lnTo>
                <a:lnTo>
                  <a:pt x="787" y="1138"/>
                </a:lnTo>
                <a:lnTo>
                  <a:pt x="764" y="1169"/>
                </a:lnTo>
                <a:lnTo>
                  <a:pt x="737" y="1199"/>
                </a:lnTo>
                <a:lnTo>
                  <a:pt x="704" y="1236"/>
                </a:lnTo>
                <a:lnTo>
                  <a:pt x="908" y="1438"/>
                </a:lnTo>
                <a:lnTo>
                  <a:pt x="171" y="1256"/>
                </a:lnTo>
                <a:lnTo>
                  <a:pt x="0" y="554"/>
                </a:lnTo>
                <a:close/>
              </a:path>
            </a:pathLst>
          </a:custGeom>
          <a:solidFill>
            <a:schemeClr val="tx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5080000" y="1663700"/>
            <a:ext cx="3035300" cy="3263900"/>
          </a:xfrm>
          <a:prstGeom prst="star24">
            <a:avLst>
              <a:gd name="adj" fmla="val 37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FFF2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Freeform 6"/>
          <p:cNvSpPr>
            <a:spLocks/>
          </p:cNvSpPr>
          <p:nvPr/>
        </p:nvSpPr>
        <p:spPr bwMode="auto">
          <a:xfrm>
            <a:off x="3733800" y="1328739"/>
            <a:ext cx="2268538" cy="1709737"/>
          </a:xfrm>
          <a:custGeom>
            <a:avLst/>
            <a:gdLst>
              <a:gd name="T0" fmla="*/ 0 w 1429"/>
              <a:gd name="T1" fmla="*/ 55562 h 1077"/>
              <a:gd name="T2" fmla="*/ 280988 w 1429"/>
              <a:gd name="T3" fmla="*/ 0 h 1077"/>
              <a:gd name="T4" fmla="*/ 322263 w 1429"/>
              <a:gd name="T5" fmla="*/ 1587 h 1077"/>
              <a:gd name="T6" fmla="*/ 365125 w 1429"/>
              <a:gd name="T7" fmla="*/ 3175 h 1077"/>
              <a:gd name="T8" fmla="*/ 406400 w 1429"/>
              <a:gd name="T9" fmla="*/ 4762 h 1077"/>
              <a:gd name="T10" fmla="*/ 450850 w 1429"/>
              <a:gd name="T11" fmla="*/ 9525 h 1077"/>
              <a:gd name="T12" fmla="*/ 495300 w 1429"/>
              <a:gd name="T13" fmla="*/ 15875 h 1077"/>
              <a:gd name="T14" fmla="*/ 538163 w 1429"/>
              <a:gd name="T15" fmla="*/ 20637 h 1077"/>
              <a:gd name="T16" fmla="*/ 581025 w 1429"/>
              <a:gd name="T17" fmla="*/ 23812 h 1077"/>
              <a:gd name="T18" fmla="*/ 635000 w 1429"/>
              <a:gd name="T19" fmla="*/ 33337 h 1077"/>
              <a:gd name="T20" fmla="*/ 688975 w 1429"/>
              <a:gd name="T21" fmla="*/ 42862 h 1077"/>
              <a:gd name="T22" fmla="*/ 731838 w 1429"/>
              <a:gd name="T23" fmla="*/ 50800 h 1077"/>
              <a:gd name="T24" fmla="*/ 777875 w 1429"/>
              <a:gd name="T25" fmla="*/ 63500 h 1077"/>
              <a:gd name="T26" fmla="*/ 827088 w 1429"/>
              <a:gd name="T27" fmla="*/ 73025 h 1077"/>
              <a:gd name="T28" fmla="*/ 881063 w 1429"/>
              <a:gd name="T29" fmla="*/ 84137 h 1077"/>
              <a:gd name="T30" fmla="*/ 930275 w 1429"/>
              <a:gd name="T31" fmla="*/ 98425 h 1077"/>
              <a:gd name="T32" fmla="*/ 982663 w 1429"/>
              <a:gd name="T33" fmla="*/ 112712 h 1077"/>
              <a:gd name="T34" fmla="*/ 1027113 w 1429"/>
              <a:gd name="T35" fmla="*/ 128587 h 1077"/>
              <a:gd name="T36" fmla="*/ 1087438 w 1429"/>
              <a:gd name="T37" fmla="*/ 146050 h 1077"/>
              <a:gd name="T38" fmla="*/ 1136650 w 1429"/>
              <a:gd name="T39" fmla="*/ 163512 h 1077"/>
              <a:gd name="T40" fmla="*/ 1182688 w 1429"/>
              <a:gd name="T41" fmla="*/ 182562 h 1077"/>
              <a:gd name="T42" fmla="*/ 1235075 w 1429"/>
              <a:gd name="T43" fmla="*/ 203200 h 1077"/>
              <a:gd name="T44" fmla="*/ 1271588 w 1429"/>
              <a:gd name="T45" fmla="*/ 219075 h 1077"/>
              <a:gd name="T46" fmla="*/ 1319213 w 1429"/>
              <a:gd name="T47" fmla="*/ 239712 h 1077"/>
              <a:gd name="T48" fmla="*/ 1365250 w 1429"/>
              <a:gd name="T49" fmla="*/ 260350 h 1077"/>
              <a:gd name="T50" fmla="*/ 1417638 w 1429"/>
              <a:gd name="T51" fmla="*/ 288925 h 1077"/>
              <a:gd name="T52" fmla="*/ 1462088 w 1429"/>
              <a:gd name="T53" fmla="*/ 309562 h 1077"/>
              <a:gd name="T54" fmla="*/ 1511300 w 1429"/>
              <a:gd name="T55" fmla="*/ 334962 h 1077"/>
              <a:gd name="T56" fmla="*/ 1566863 w 1429"/>
              <a:gd name="T57" fmla="*/ 368300 h 1077"/>
              <a:gd name="T58" fmla="*/ 1617663 w 1429"/>
              <a:gd name="T59" fmla="*/ 395287 h 1077"/>
              <a:gd name="T60" fmla="*/ 1673225 w 1429"/>
              <a:gd name="T61" fmla="*/ 427037 h 1077"/>
              <a:gd name="T62" fmla="*/ 1725613 w 1429"/>
              <a:gd name="T63" fmla="*/ 460375 h 1077"/>
              <a:gd name="T64" fmla="*/ 1776413 w 1429"/>
              <a:gd name="T65" fmla="*/ 498475 h 1077"/>
              <a:gd name="T66" fmla="*/ 1831975 w 1429"/>
              <a:gd name="T67" fmla="*/ 536575 h 1077"/>
              <a:gd name="T68" fmla="*/ 1873250 w 1429"/>
              <a:gd name="T69" fmla="*/ 571500 h 1077"/>
              <a:gd name="T70" fmla="*/ 1916113 w 1429"/>
              <a:gd name="T71" fmla="*/ 601662 h 1077"/>
              <a:gd name="T72" fmla="*/ 1960563 w 1429"/>
              <a:gd name="T73" fmla="*/ 642937 h 1077"/>
              <a:gd name="T74" fmla="*/ 1990725 w 1429"/>
              <a:gd name="T75" fmla="*/ 671512 h 1077"/>
              <a:gd name="T76" fmla="*/ 2268538 w 1429"/>
              <a:gd name="T77" fmla="*/ 358775 h 1077"/>
              <a:gd name="T78" fmla="*/ 2178050 w 1429"/>
              <a:gd name="T79" fmla="*/ 1454150 h 1077"/>
              <a:gd name="T80" fmla="*/ 1044575 w 1429"/>
              <a:gd name="T81" fmla="*/ 1709737 h 1077"/>
              <a:gd name="T82" fmla="*/ 1285875 w 1429"/>
              <a:gd name="T83" fmla="*/ 1427162 h 1077"/>
              <a:gd name="T84" fmla="*/ 1231900 w 1429"/>
              <a:gd name="T85" fmla="*/ 1382712 h 1077"/>
              <a:gd name="T86" fmla="*/ 1174750 w 1429"/>
              <a:gd name="T87" fmla="*/ 1339850 h 1077"/>
              <a:gd name="T88" fmla="*/ 1109663 w 1429"/>
              <a:gd name="T89" fmla="*/ 1298575 h 1077"/>
              <a:gd name="T90" fmla="*/ 1038225 w 1429"/>
              <a:gd name="T91" fmla="*/ 1254125 h 1077"/>
              <a:gd name="T92" fmla="*/ 976313 w 1429"/>
              <a:gd name="T93" fmla="*/ 1220787 h 1077"/>
              <a:gd name="T94" fmla="*/ 909638 w 1429"/>
              <a:gd name="T95" fmla="*/ 1190625 h 1077"/>
              <a:gd name="T96" fmla="*/ 846138 w 1429"/>
              <a:gd name="T97" fmla="*/ 1158875 h 1077"/>
              <a:gd name="T98" fmla="*/ 785813 w 1429"/>
              <a:gd name="T99" fmla="*/ 1136650 h 1077"/>
              <a:gd name="T100" fmla="*/ 720725 w 1429"/>
              <a:gd name="T101" fmla="*/ 1117600 h 1077"/>
              <a:gd name="T102" fmla="*/ 652463 w 1429"/>
              <a:gd name="T103" fmla="*/ 1095375 h 1077"/>
              <a:gd name="T104" fmla="*/ 587375 w 1429"/>
              <a:gd name="T105" fmla="*/ 1079500 h 1077"/>
              <a:gd name="T106" fmla="*/ 522288 w 1429"/>
              <a:gd name="T107" fmla="*/ 1065212 h 1077"/>
              <a:gd name="T108" fmla="*/ 465138 w 1429"/>
              <a:gd name="T109" fmla="*/ 1050925 h 1077"/>
              <a:gd name="T110" fmla="*/ 392113 w 1429"/>
              <a:gd name="T111" fmla="*/ 1042987 h 1077"/>
              <a:gd name="T112" fmla="*/ 322263 w 1429"/>
              <a:gd name="T113" fmla="*/ 1035050 h 1077"/>
              <a:gd name="T114" fmla="*/ 276225 w 1429"/>
              <a:gd name="T115" fmla="*/ 1036637 h 1077"/>
              <a:gd name="T116" fmla="*/ 225425 w 1429"/>
              <a:gd name="T117" fmla="*/ 1031875 h 1077"/>
              <a:gd name="T118" fmla="*/ 0 w 1429"/>
              <a:gd name="T119" fmla="*/ 55562 h 1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29" h="1077">
                <a:moveTo>
                  <a:pt x="0" y="35"/>
                </a:moveTo>
                <a:lnTo>
                  <a:pt x="177" y="0"/>
                </a:lnTo>
                <a:lnTo>
                  <a:pt x="203" y="1"/>
                </a:lnTo>
                <a:lnTo>
                  <a:pt x="230" y="2"/>
                </a:lnTo>
                <a:lnTo>
                  <a:pt x="256" y="3"/>
                </a:lnTo>
                <a:lnTo>
                  <a:pt x="284" y="6"/>
                </a:lnTo>
                <a:lnTo>
                  <a:pt x="312" y="10"/>
                </a:lnTo>
                <a:lnTo>
                  <a:pt x="339" y="13"/>
                </a:lnTo>
                <a:lnTo>
                  <a:pt x="366" y="15"/>
                </a:lnTo>
                <a:lnTo>
                  <a:pt x="400" y="21"/>
                </a:lnTo>
                <a:lnTo>
                  <a:pt x="434" y="27"/>
                </a:lnTo>
                <a:lnTo>
                  <a:pt x="461" y="32"/>
                </a:lnTo>
                <a:lnTo>
                  <a:pt x="490" y="40"/>
                </a:lnTo>
                <a:lnTo>
                  <a:pt x="521" y="46"/>
                </a:lnTo>
                <a:lnTo>
                  <a:pt x="555" y="53"/>
                </a:lnTo>
                <a:lnTo>
                  <a:pt x="586" y="62"/>
                </a:lnTo>
                <a:lnTo>
                  <a:pt x="619" y="71"/>
                </a:lnTo>
                <a:lnTo>
                  <a:pt x="647" y="81"/>
                </a:lnTo>
                <a:lnTo>
                  <a:pt x="685" y="92"/>
                </a:lnTo>
                <a:lnTo>
                  <a:pt x="716" y="103"/>
                </a:lnTo>
                <a:lnTo>
                  <a:pt x="745" y="115"/>
                </a:lnTo>
                <a:lnTo>
                  <a:pt x="778" y="128"/>
                </a:lnTo>
                <a:lnTo>
                  <a:pt x="801" y="138"/>
                </a:lnTo>
                <a:lnTo>
                  <a:pt x="831" y="151"/>
                </a:lnTo>
                <a:lnTo>
                  <a:pt x="860" y="164"/>
                </a:lnTo>
                <a:lnTo>
                  <a:pt x="893" y="182"/>
                </a:lnTo>
                <a:lnTo>
                  <a:pt x="921" y="195"/>
                </a:lnTo>
                <a:lnTo>
                  <a:pt x="952" y="211"/>
                </a:lnTo>
                <a:lnTo>
                  <a:pt x="987" y="232"/>
                </a:lnTo>
                <a:lnTo>
                  <a:pt x="1019" y="249"/>
                </a:lnTo>
                <a:lnTo>
                  <a:pt x="1054" y="269"/>
                </a:lnTo>
                <a:lnTo>
                  <a:pt x="1087" y="290"/>
                </a:lnTo>
                <a:lnTo>
                  <a:pt x="1119" y="314"/>
                </a:lnTo>
                <a:lnTo>
                  <a:pt x="1154" y="338"/>
                </a:lnTo>
                <a:lnTo>
                  <a:pt x="1180" y="360"/>
                </a:lnTo>
                <a:lnTo>
                  <a:pt x="1207" y="379"/>
                </a:lnTo>
                <a:lnTo>
                  <a:pt x="1235" y="405"/>
                </a:lnTo>
                <a:lnTo>
                  <a:pt x="1254" y="423"/>
                </a:lnTo>
                <a:lnTo>
                  <a:pt x="1429" y="226"/>
                </a:lnTo>
                <a:lnTo>
                  <a:pt x="1372" y="916"/>
                </a:lnTo>
                <a:lnTo>
                  <a:pt x="658" y="1077"/>
                </a:lnTo>
                <a:lnTo>
                  <a:pt x="810" y="899"/>
                </a:lnTo>
                <a:lnTo>
                  <a:pt x="776" y="871"/>
                </a:lnTo>
                <a:lnTo>
                  <a:pt x="740" y="844"/>
                </a:lnTo>
                <a:lnTo>
                  <a:pt x="699" y="818"/>
                </a:lnTo>
                <a:lnTo>
                  <a:pt x="654" y="790"/>
                </a:lnTo>
                <a:lnTo>
                  <a:pt x="615" y="769"/>
                </a:lnTo>
                <a:lnTo>
                  <a:pt x="573" y="750"/>
                </a:lnTo>
                <a:lnTo>
                  <a:pt x="533" y="730"/>
                </a:lnTo>
                <a:lnTo>
                  <a:pt x="495" y="716"/>
                </a:lnTo>
                <a:lnTo>
                  <a:pt x="454" y="704"/>
                </a:lnTo>
                <a:lnTo>
                  <a:pt x="411" y="690"/>
                </a:lnTo>
                <a:lnTo>
                  <a:pt x="370" y="680"/>
                </a:lnTo>
                <a:lnTo>
                  <a:pt x="329" y="671"/>
                </a:lnTo>
                <a:lnTo>
                  <a:pt x="293" y="662"/>
                </a:lnTo>
                <a:lnTo>
                  <a:pt x="247" y="657"/>
                </a:lnTo>
                <a:lnTo>
                  <a:pt x="203" y="652"/>
                </a:lnTo>
                <a:lnTo>
                  <a:pt x="174" y="653"/>
                </a:lnTo>
                <a:lnTo>
                  <a:pt x="142" y="650"/>
                </a:lnTo>
                <a:lnTo>
                  <a:pt x="0" y="35"/>
                </a:lnTo>
                <a:close/>
              </a:path>
            </a:pathLst>
          </a:custGeom>
          <a:solidFill>
            <a:srgbClr val="9933FF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51142" y="210406"/>
            <a:ext cx="894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chemeClr val="tx2"/>
                </a:solidFill>
                <a:latin typeface="Arial Narrow" panose="020B0606020202030204" pitchFamily="34" charset="0"/>
              </a:rPr>
              <a:t>The Public Assistance Process</a:t>
            </a:r>
          </a:p>
        </p:txBody>
      </p:sp>
      <p:sp>
        <p:nvSpPr>
          <p:cNvPr id="9222" name="Freeform 8"/>
          <p:cNvSpPr>
            <a:spLocks/>
          </p:cNvSpPr>
          <p:nvPr/>
        </p:nvSpPr>
        <p:spPr bwMode="auto">
          <a:xfrm>
            <a:off x="2044701" y="1030288"/>
            <a:ext cx="2284413" cy="2108200"/>
          </a:xfrm>
          <a:custGeom>
            <a:avLst/>
            <a:gdLst>
              <a:gd name="T0" fmla="*/ 2092325 w 1439"/>
              <a:gd name="T1" fmla="*/ 1881188 h 1328"/>
              <a:gd name="T2" fmla="*/ 1890713 w 1439"/>
              <a:gd name="T3" fmla="*/ 1404938 h 1328"/>
              <a:gd name="T4" fmla="*/ 1846263 w 1439"/>
              <a:gd name="T5" fmla="*/ 1422400 h 1328"/>
              <a:gd name="T6" fmla="*/ 1806575 w 1439"/>
              <a:gd name="T7" fmla="*/ 1446213 h 1328"/>
              <a:gd name="T8" fmla="*/ 1763713 w 1439"/>
              <a:gd name="T9" fmla="*/ 1468438 h 1328"/>
              <a:gd name="T10" fmla="*/ 1720850 w 1439"/>
              <a:gd name="T11" fmla="*/ 1495425 h 1328"/>
              <a:gd name="T12" fmla="*/ 1666875 w 1439"/>
              <a:gd name="T13" fmla="*/ 1531938 h 1328"/>
              <a:gd name="T14" fmla="*/ 1624013 w 1439"/>
              <a:gd name="T15" fmla="*/ 1562100 h 1328"/>
              <a:gd name="T16" fmla="*/ 1576388 w 1439"/>
              <a:gd name="T17" fmla="*/ 1598613 h 1328"/>
              <a:gd name="T18" fmla="*/ 1528763 w 1439"/>
              <a:gd name="T19" fmla="*/ 1639888 h 1328"/>
              <a:gd name="T20" fmla="*/ 1477963 w 1439"/>
              <a:gd name="T21" fmla="*/ 1681163 h 1328"/>
              <a:gd name="T22" fmla="*/ 1393825 w 1439"/>
              <a:gd name="T23" fmla="*/ 1765300 h 1328"/>
              <a:gd name="T24" fmla="*/ 1352550 w 1439"/>
              <a:gd name="T25" fmla="*/ 1809750 h 1328"/>
              <a:gd name="T26" fmla="*/ 1314450 w 1439"/>
              <a:gd name="T27" fmla="*/ 1854200 h 1328"/>
              <a:gd name="T28" fmla="*/ 1279525 w 1439"/>
              <a:gd name="T29" fmla="*/ 1900238 h 1328"/>
              <a:gd name="T30" fmla="*/ 1244600 w 1439"/>
              <a:gd name="T31" fmla="*/ 1949450 h 1328"/>
              <a:gd name="T32" fmla="*/ 1214438 w 1439"/>
              <a:gd name="T33" fmla="*/ 1995488 h 1328"/>
              <a:gd name="T34" fmla="*/ 1176338 w 1439"/>
              <a:gd name="T35" fmla="*/ 2051050 h 1328"/>
              <a:gd name="T36" fmla="*/ 1149350 w 1439"/>
              <a:gd name="T37" fmla="*/ 2108200 h 1328"/>
              <a:gd name="T38" fmla="*/ 0 w 1439"/>
              <a:gd name="T39" fmla="*/ 2081213 h 1328"/>
              <a:gd name="T40" fmla="*/ 136525 w 1439"/>
              <a:gd name="T41" fmla="*/ 1819275 h 1328"/>
              <a:gd name="T42" fmla="*/ 157163 w 1439"/>
              <a:gd name="T43" fmla="*/ 1768475 h 1328"/>
              <a:gd name="T44" fmla="*/ 179388 w 1439"/>
              <a:gd name="T45" fmla="*/ 1725613 h 1328"/>
              <a:gd name="T46" fmla="*/ 204788 w 1439"/>
              <a:gd name="T47" fmla="*/ 1676400 h 1328"/>
              <a:gd name="T48" fmla="*/ 225425 w 1439"/>
              <a:gd name="T49" fmla="*/ 1635125 h 1328"/>
              <a:gd name="T50" fmla="*/ 249238 w 1439"/>
              <a:gd name="T51" fmla="*/ 1589088 h 1328"/>
              <a:gd name="T52" fmla="*/ 274638 w 1439"/>
              <a:gd name="T53" fmla="*/ 1547813 h 1328"/>
              <a:gd name="T54" fmla="*/ 298450 w 1439"/>
              <a:gd name="T55" fmla="*/ 1508125 h 1328"/>
              <a:gd name="T56" fmla="*/ 323850 w 1439"/>
              <a:gd name="T57" fmla="*/ 1468438 h 1328"/>
              <a:gd name="T58" fmla="*/ 352425 w 1439"/>
              <a:gd name="T59" fmla="*/ 1419225 h 1328"/>
              <a:gd name="T60" fmla="*/ 387350 w 1439"/>
              <a:gd name="T61" fmla="*/ 1373188 h 1328"/>
              <a:gd name="T62" fmla="*/ 415925 w 1439"/>
              <a:gd name="T63" fmla="*/ 1327150 h 1328"/>
              <a:gd name="T64" fmla="*/ 446088 w 1439"/>
              <a:gd name="T65" fmla="*/ 1282700 h 1328"/>
              <a:gd name="T66" fmla="*/ 484188 w 1439"/>
              <a:gd name="T67" fmla="*/ 1235075 h 1328"/>
              <a:gd name="T68" fmla="*/ 522288 w 1439"/>
              <a:gd name="T69" fmla="*/ 1190625 h 1328"/>
              <a:gd name="T70" fmla="*/ 565150 w 1439"/>
              <a:gd name="T71" fmla="*/ 1139825 h 1328"/>
              <a:gd name="T72" fmla="*/ 606425 w 1439"/>
              <a:gd name="T73" fmla="*/ 1090613 h 1328"/>
              <a:gd name="T74" fmla="*/ 649288 w 1439"/>
              <a:gd name="T75" fmla="*/ 1047750 h 1328"/>
              <a:gd name="T76" fmla="*/ 696913 w 1439"/>
              <a:gd name="T77" fmla="*/ 1000125 h 1328"/>
              <a:gd name="T78" fmla="*/ 755650 w 1439"/>
              <a:gd name="T79" fmla="*/ 941388 h 1328"/>
              <a:gd name="T80" fmla="*/ 811213 w 1439"/>
              <a:gd name="T81" fmla="*/ 890588 h 1328"/>
              <a:gd name="T82" fmla="*/ 846138 w 1439"/>
              <a:gd name="T83" fmla="*/ 857250 h 1328"/>
              <a:gd name="T84" fmla="*/ 895350 w 1439"/>
              <a:gd name="T85" fmla="*/ 817563 h 1328"/>
              <a:gd name="T86" fmla="*/ 938213 w 1439"/>
              <a:gd name="T87" fmla="*/ 781050 h 1328"/>
              <a:gd name="T88" fmla="*/ 993775 w 1439"/>
              <a:gd name="T89" fmla="*/ 739775 h 1328"/>
              <a:gd name="T90" fmla="*/ 1044575 w 1439"/>
              <a:gd name="T91" fmla="*/ 703263 h 1328"/>
              <a:gd name="T92" fmla="*/ 1090613 w 1439"/>
              <a:gd name="T93" fmla="*/ 673100 h 1328"/>
              <a:gd name="T94" fmla="*/ 1149350 w 1439"/>
              <a:gd name="T95" fmla="*/ 633413 h 1328"/>
              <a:gd name="T96" fmla="*/ 1198563 w 1439"/>
              <a:gd name="T97" fmla="*/ 603250 h 1328"/>
              <a:gd name="T98" fmla="*/ 1254125 w 1439"/>
              <a:gd name="T99" fmla="*/ 568325 h 1328"/>
              <a:gd name="T100" fmla="*/ 1304925 w 1439"/>
              <a:gd name="T101" fmla="*/ 539750 h 1328"/>
              <a:gd name="T102" fmla="*/ 1362075 w 1439"/>
              <a:gd name="T103" fmla="*/ 509588 h 1328"/>
              <a:gd name="T104" fmla="*/ 1417638 w 1439"/>
              <a:gd name="T105" fmla="*/ 481013 h 1328"/>
              <a:gd name="T106" fmla="*/ 1490663 w 1439"/>
              <a:gd name="T107" fmla="*/ 449263 h 1328"/>
              <a:gd name="T108" fmla="*/ 1306513 w 1439"/>
              <a:gd name="T109" fmla="*/ 0 h 1328"/>
              <a:gd name="T110" fmla="*/ 2284413 w 1439"/>
              <a:gd name="T111" fmla="*/ 682625 h 1328"/>
              <a:gd name="T112" fmla="*/ 2092325 w 1439"/>
              <a:gd name="T113" fmla="*/ 1881188 h 1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39" h="1328">
                <a:moveTo>
                  <a:pt x="1318" y="1185"/>
                </a:moveTo>
                <a:lnTo>
                  <a:pt x="1191" y="885"/>
                </a:lnTo>
                <a:lnTo>
                  <a:pt x="1163" y="896"/>
                </a:lnTo>
                <a:lnTo>
                  <a:pt x="1138" y="911"/>
                </a:lnTo>
                <a:lnTo>
                  <a:pt x="1111" y="925"/>
                </a:lnTo>
                <a:lnTo>
                  <a:pt x="1084" y="942"/>
                </a:lnTo>
                <a:lnTo>
                  <a:pt x="1050" y="965"/>
                </a:lnTo>
                <a:lnTo>
                  <a:pt x="1023" y="984"/>
                </a:lnTo>
                <a:lnTo>
                  <a:pt x="993" y="1007"/>
                </a:lnTo>
                <a:lnTo>
                  <a:pt x="963" y="1033"/>
                </a:lnTo>
                <a:lnTo>
                  <a:pt x="931" y="1059"/>
                </a:lnTo>
                <a:lnTo>
                  <a:pt x="878" y="1112"/>
                </a:lnTo>
                <a:lnTo>
                  <a:pt x="852" y="1140"/>
                </a:lnTo>
                <a:lnTo>
                  <a:pt x="828" y="1168"/>
                </a:lnTo>
                <a:lnTo>
                  <a:pt x="806" y="1197"/>
                </a:lnTo>
                <a:lnTo>
                  <a:pt x="784" y="1228"/>
                </a:lnTo>
                <a:lnTo>
                  <a:pt x="765" y="1257"/>
                </a:lnTo>
                <a:lnTo>
                  <a:pt x="741" y="1292"/>
                </a:lnTo>
                <a:lnTo>
                  <a:pt x="724" y="1328"/>
                </a:lnTo>
                <a:lnTo>
                  <a:pt x="0" y="1311"/>
                </a:lnTo>
                <a:lnTo>
                  <a:pt x="86" y="1146"/>
                </a:lnTo>
                <a:lnTo>
                  <a:pt x="99" y="1114"/>
                </a:lnTo>
                <a:lnTo>
                  <a:pt x="113" y="1087"/>
                </a:lnTo>
                <a:lnTo>
                  <a:pt x="129" y="1056"/>
                </a:lnTo>
                <a:lnTo>
                  <a:pt x="142" y="1030"/>
                </a:lnTo>
                <a:lnTo>
                  <a:pt x="157" y="1001"/>
                </a:lnTo>
                <a:lnTo>
                  <a:pt x="173" y="975"/>
                </a:lnTo>
                <a:lnTo>
                  <a:pt x="188" y="950"/>
                </a:lnTo>
                <a:lnTo>
                  <a:pt x="204" y="925"/>
                </a:lnTo>
                <a:lnTo>
                  <a:pt x="222" y="894"/>
                </a:lnTo>
                <a:lnTo>
                  <a:pt x="244" y="865"/>
                </a:lnTo>
                <a:lnTo>
                  <a:pt x="262" y="836"/>
                </a:lnTo>
                <a:lnTo>
                  <a:pt x="281" y="808"/>
                </a:lnTo>
                <a:lnTo>
                  <a:pt x="305" y="778"/>
                </a:lnTo>
                <a:lnTo>
                  <a:pt x="329" y="750"/>
                </a:lnTo>
                <a:lnTo>
                  <a:pt x="356" y="718"/>
                </a:lnTo>
                <a:lnTo>
                  <a:pt x="382" y="687"/>
                </a:lnTo>
                <a:lnTo>
                  <a:pt x="409" y="660"/>
                </a:lnTo>
                <a:lnTo>
                  <a:pt x="439" y="630"/>
                </a:lnTo>
                <a:lnTo>
                  <a:pt x="476" y="593"/>
                </a:lnTo>
                <a:lnTo>
                  <a:pt x="511" y="561"/>
                </a:lnTo>
                <a:lnTo>
                  <a:pt x="533" y="540"/>
                </a:lnTo>
                <a:lnTo>
                  <a:pt x="564" y="515"/>
                </a:lnTo>
                <a:lnTo>
                  <a:pt x="591" y="492"/>
                </a:lnTo>
                <a:lnTo>
                  <a:pt x="626" y="466"/>
                </a:lnTo>
                <a:lnTo>
                  <a:pt x="658" y="443"/>
                </a:lnTo>
                <a:lnTo>
                  <a:pt x="687" y="424"/>
                </a:lnTo>
                <a:lnTo>
                  <a:pt x="724" y="399"/>
                </a:lnTo>
                <a:lnTo>
                  <a:pt x="755" y="380"/>
                </a:lnTo>
                <a:lnTo>
                  <a:pt x="790" y="358"/>
                </a:lnTo>
                <a:lnTo>
                  <a:pt x="822" y="340"/>
                </a:lnTo>
                <a:lnTo>
                  <a:pt x="858" y="321"/>
                </a:lnTo>
                <a:lnTo>
                  <a:pt x="893" y="303"/>
                </a:lnTo>
                <a:lnTo>
                  <a:pt x="939" y="283"/>
                </a:lnTo>
                <a:lnTo>
                  <a:pt x="823" y="0"/>
                </a:lnTo>
                <a:lnTo>
                  <a:pt x="1439" y="430"/>
                </a:lnTo>
                <a:lnTo>
                  <a:pt x="1318" y="1185"/>
                </a:lnTo>
                <a:close/>
              </a:path>
            </a:pathLst>
          </a:custGeom>
          <a:solidFill>
            <a:srgbClr val="0066FF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9"/>
          <p:cNvSpPr>
            <a:spLocks/>
          </p:cNvSpPr>
          <p:nvPr/>
        </p:nvSpPr>
        <p:spPr bwMode="auto">
          <a:xfrm>
            <a:off x="1677989" y="2752725"/>
            <a:ext cx="2111375" cy="2490788"/>
          </a:xfrm>
          <a:custGeom>
            <a:avLst/>
            <a:gdLst>
              <a:gd name="T0" fmla="*/ 2111375 w 1298"/>
              <a:gd name="T1" fmla="*/ 803275 h 1569"/>
              <a:gd name="T2" fmla="*/ 1576211 w 1298"/>
              <a:gd name="T3" fmla="*/ 720725 h 1569"/>
              <a:gd name="T4" fmla="*/ 1566452 w 1298"/>
              <a:gd name="T5" fmla="*/ 768350 h 1569"/>
              <a:gd name="T6" fmla="*/ 1564825 w 1298"/>
              <a:gd name="T7" fmla="*/ 814388 h 1569"/>
              <a:gd name="T8" fmla="*/ 1559945 w 1298"/>
              <a:gd name="T9" fmla="*/ 863600 h 1569"/>
              <a:gd name="T10" fmla="*/ 1559945 w 1298"/>
              <a:gd name="T11" fmla="*/ 912813 h 1569"/>
              <a:gd name="T12" fmla="*/ 1561572 w 1298"/>
              <a:gd name="T13" fmla="*/ 977900 h 1569"/>
              <a:gd name="T14" fmla="*/ 1564825 w 1298"/>
              <a:gd name="T15" fmla="*/ 1033463 h 1569"/>
              <a:gd name="T16" fmla="*/ 1568078 w 1298"/>
              <a:gd name="T17" fmla="*/ 1092200 h 1569"/>
              <a:gd name="T18" fmla="*/ 1577838 w 1298"/>
              <a:gd name="T19" fmla="*/ 1155700 h 1569"/>
              <a:gd name="T20" fmla="*/ 1587598 w 1298"/>
              <a:gd name="T21" fmla="*/ 1220788 h 1569"/>
              <a:gd name="T22" fmla="*/ 1613624 w 1298"/>
              <a:gd name="T23" fmla="*/ 1338263 h 1569"/>
              <a:gd name="T24" fmla="*/ 1631517 w 1298"/>
              <a:gd name="T25" fmla="*/ 1395413 h 1569"/>
              <a:gd name="T26" fmla="*/ 1647783 w 1298"/>
              <a:gd name="T27" fmla="*/ 1452563 h 1569"/>
              <a:gd name="T28" fmla="*/ 1668930 w 1298"/>
              <a:gd name="T29" fmla="*/ 1506538 h 1569"/>
              <a:gd name="T30" fmla="*/ 1694956 w 1298"/>
              <a:gd name="T31" fmla="*/ 1560513 h 1569"/>
              <a:gd name="T32" fmla="*/ 1717729 w 1298"/>
              <a:gd name="T33" fmla="*/ 1612900 h 1569"/>
              <a:gd name="T34" fmla="*/ 1745382 w 1298"/>
              <a:gd name="T35" fmla="*/ 1674813 h 1569"/>
              <a:gd name="T36" fmla="*/ 1885272 w 1298"/>
              <a:gd name="T37" fmla="*/ 1895475 h 1569"/>
              <a:gd name="T38" fmla="*/ 985742 w 1298"/>
              <a:gd name="T39" fmla="*/ 2490788 h 1569"/>
              <a:gd name="T40" fmla="*/ 953209 w 1298"/>
              <a:gd name="T41" fmla="*/ 2439988 h 1569"/>
              <a:gd name="T42" fmla="*/ 919050 w 1298"/>
              <a:gd name="T43" fmla="*/ 2395538 h 1569"/>
              <a:gd name="T44" fmla="*/ 893024 w 1298"/>
              <a:gd name="T45" fmla="*/ 2352675 h 1569"/>
              <a:gd name="T46" fmla="*/ 865371 w 1298"/>
              <a:gd name="T47" fmla="*/ 2305050 h 1569"/>
              <a:gd name="T48" fmla="*/ 840971 w 1298"/>
              <a:gd name="T49" fmla="*/ 2265363 h 1569"/>
              <a:gd name="T50" fmla="*/ 811692 w 1298"/>
              <a:gd name="T51" fmla="*/ 2220913 h 1569"/>
              <a:gd name="T52" fmla="*/ 790546 w 1298"/>
              <a:gd name="T53" fmla="*/ 2176463 h 1569"/>
              <a:gd name="T54" fmla="*/ 769399 w 1298"/>
              <a:gd name="T55" fmla="*/ 2135188 h 1569"/>
              <a:gd name="T56" fmla="*/ 748253 w 1298"/>
              <a:gd name="T57" fmla="*/ 2093913 h 1569"/>
              <a:gd name="T58" fmla="*/ 720600 w 1298"/>
              <a:gd name="T59" fmla="*/ 2041525 h 1569"/>
              <a:gd name="T60" fmla="*/ 697827 w 1298"/>
              <a:gd name="T61" fmla="*/ 1987550 h 1569"/>
              <a:gd name="T62" fmla="*/ 675054 w 1298"/>
              <a:gd name="T63" fmla="*/ 1938338 h 1569"/>
              <a:gd name="T64" fmla="*/ 652281 w 1298"/>
              <a:gd name="T65" fmla="*/ 1890713 h 1569"/>
              <a:gd name="T66" fmla="*/ 631135 w 1298"/>
              <a:gd name="T67" fmla="*/ 1831975 h 1569"/>
              <a:gd name="T68" fmla="*/ 613242 w 1298"/>
              <a:gd name="T69" fmla="*/ 1774825 h 1569"/>
              <a:gd name="T70" fmla="*/ 592096 w 1298"/>
              <a:gd name="T71" fmla="*/ 1711325 h 1569"/>
              <a:gd name="T72" fmla="*/ 572576 w 1298"/>
              <a:gd name="T73" fmla="*/ 1651000 h 1569"/>
              <a:gd name="T74" fmla="*/ 557937 w 1298"/>
              <a:gd name="T75" fmla="*/ 1590675 h 1569"/>
              <a:gd name="T76" fmla="*/ 543297 w 1298"/>
              <a:gd name="T77" fmla="*/ 1525588 h 1569"/>
              <a:gd name="T78" fmla="*/ 523777 w 1298"/>
              <a:gd name="T79" fmla="*/ 1443038 h 1569"/>
              <a:gd name="T80" fmla="*/ 510764 w 1298"/>
              <a:gd name="T81" fmla="*/ 1370013 h 1569"/>
              <a:gd name="T82" fmla="*/ 501004 w 1298"/>
              <a:gd name="T83" fmla="*/ 1320800 h 1569"/>
              <a:gd name="T84" fmla="*/ 492871 w 1298"/>
              <a:gd name="T85" fmla="*/ 1258888 h 1569"/>
              <a:gd name="T86" fmla="*/ 484738 w 1298"/>
              <a:gd name="T87" fmla="*/ 1200150 h 1569"/>
              <a:gd name="T88" fmla="*/ 478231 w 1298"/>
              <a:gd name="T89" fmla="*/ 1131888 h 1569"/>
              <a:gd name="T90" fmla="*/ 476605 w 1298"/>
              <a:gd name="T91" fmla="*/ 1069975 h 1569"/>
              <a:gd name="T92" fmla="*/ 474978 w 1298"/>
              <a:gd name="T93" fmla="*/ 1014413 h 1569"/>
              <a:gd name="T94" fmla="*/ 473351 w 1298"/>
              <a:gd name="T95" fmla="*/ 942975 h 1569"/>
              <a:gd name="T96" fmla="*/ 474978 w 1298"/>
              <a:gd name="T97" fmla="*/ 884238 h 1569"/>
              <a:gd name="T98" fmla="*/ 473351 w 1298"/>
              <a:gd name="T99" fmla="*/ 817563 h 1569"/>
              <a:gd name="T100" fmla="*/ 476605 w 1298"/>
              <a:gd name="T101" fmla="*/ 760413 h 1569"/>
              <a:gd name="T102" fmla="*/ 484738 w 1298"/>
              <a:gd name="T103" fmla="*/ 696913 h 1569"/>
              <a:gd name="T104" fmla="*/ 489618 w 1298"/>
              <a:gd name="T105" fmla="*/ 633413 h 1569"/>
              <a:gd name="T106" fmla="*/ 502631 w 1298"/>
              <a:gd name="T107" fmla="*/ 552450 h 1569"/>
              <a:gd name="T108" fmla="*/ 0 w 1298"/>
              <a:gd name="T109" fmla="*/ 471488 h 1569"/>
              <a:gd name="T110" fmla="*/ 1158166 w 1298"/>
              <a:gd name="T111" fmla="*/ 0 h 1569"/>
              <a:gd name="T112" fmla="*/ 2111375 w 1298"/>
              <a:gd name="T113" fmla="*/ 803275 h 156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98" h="1569">
                <a:moveTo>
                  <a:pt x="1298" y="506"/>
                </a:moveTo>
                <a:lnTo>
                  <a:pt x="969" y="454"/>
                </a:lnTo>
                <a:lnTo>
                  <a:pt x="963" y="484"/>
                </a:lnTo>
                <a:lnTo>
                  <a:pt x="962" y="513"/>
                </a:lnTo>
                <a:lnTo>
                  <a:pt x="959" y="544"/>
                </a:lnTo>
                <a:lnTo>
                  <a:pt x="959" y="575"/>
                </a:lnTo>
                <a:lnTo>
                  <a:pt x="960" y="616"/>
                </a:lnTo>
                <a:lnTo>
                  <a:pt x="962" y="651"/>
                </a:lnTo>
                <a:lnTo>
                  <a:pt x="964" y="688"/>
                </a:lnTo>
                <a:lnTo>
                  <a:pt x="970" y="728"/>
                </a:lnTo>
                <a:lnTo>
                  <a:pt x="976" y="769"/>
                </a:lnTo>
                <a:lnTo>
                  <a:pt x="992" y="843"/>
                </a:lnTo>
                <a:lnTo>
                  <a:pt x="1003" y="879"/>
                </a:lnTo>
                <a:lnTo>
                  <a:pt x="1013" y="915"/>
                </a:lnTo>
                <a:lnTo>
                  <a:pt x="1026" y="949"/>
                </a:lnTo>
                <a:lnTo>
                  <a:pt x="1042" y="983"/>
                </a:lnTo>
                <a:lnTo>
                  <a:pt x="1056" y="1016"/>
                </a:lnTo>
                <a:lnTo>
                  <a:pt x="1073" y="1055"/>
                </a:lnTo>
                <a:lnTo>
                  <a:pt x="1159" y="1194"/>
                </a:lnTo>
                <a:lnTo>
                  <a:pt x="606" y="1569"/>
                </a:lnTo>
                <a:lnTo>
                  <a:pt x="586" y="1537"/>
                </a:lnTo>
                <a:lnTo>
                  <a:pt x="565" y="1509"/>
                </a:lnTo>
                <a:lnTo>
                  <a:pt x="549" y="1482"/>
                </a:lnTo>
                <a:lnTo>
                  <a:pt x="532" y="1452"/>
                </a:lnTo>
                <a:lnTo>
                  <a:pt x="517" y="1427"/>
                </a:lnTo>
                <a:lnTo>
                  <a:pt x="499" y="1399"/>
                </a:lnTo>
                <a:lnTo>
                  <a:pt x="486" y="1371"/>
                </a:lnTo>
                <a:lnTo>
                  <a:pt x="473" y="1345"/>
                </a:lnTo>
                <a:lnTo>
                  <a:pt x="460" y="1319"/>
                </a:lnTo>
                <a:lnTo>
                  <a:pt x="443" y="1286"/>
                </a:lnTo>
                <a:lnTo>
                  <a:pt x="429" y="1252"/>
                </a:lnTo>
                <a:lnTo>
                  <a:pt x="415" y="1221"/>
                </a:lnTo>
                <a:lnTo>
                  <a:pt x="401" y="1191"/>
                </a:lnTo>
                <a:lnTo>
                  <a:pt x="388" y="1154"/>
                </a:lnTo>
                <a:lnTo>
                  <a:pt x="377" y="1118"/>
                </a:lnTo>
                <a:lnTo>
                  <a:pt x="364" y="1078"/>
                </a:lnTo>
                <a:lnTo>
                  <a:pt x="352" y="1040"/>
                </a:lnTo>
                <a:lnTo>
                  <a:pt x="343" y="1002"/>
                </a:lnTo>
                <a:lnTo>
                  <a:pt x="334" y="961"/>
                </a:lnTo>
                <a:lnTo>
                  <a:pt x="322" y="909"/>
                </a:lnTo>
                <a:lnTo>
                  <a:pt x="314" y="863"/>
                </a:lnTo>
                <a:lnTo>
                  <a:pt x="308" y="832"/>
                </a:lnTo>
                <a:lnTo>
                  <a:pt x="303" y="793"/>
                </a:lnTo>
                <a:lnTo>
                  <a:pt x="298" y="756"/>
                </a:lnTo>
                <a:lnTo>
                  <a:pt x="294" y="713"/>
                </a:lnTo>
                <a:lnTo>
                  <a:pt x="293" y="674"/>
                </a:lnTo>
                <a:lnTo>
                  <a:pt x="292" y="639"/>
                </a:lnTo>
                <a:lnTo>
                  <a:pt x="291" y="594"/>
                </a:lnTo>
                <a:lnTo>
                  <a:pt x="292" y="557"/>
                </a:lnTo>
                <a:lnTo>
                  <a:pt x="291" y="515"/>
                </a:lnTo>
                <a:lnTo>
                  <a:pt x="293" y="479"/>
                </a:lnTo>
                <a:lnTo>
                  <a:pt x="298" y="439"/>
                </a:lnTo>
                <a:lnTo>
                  <a:pt x="301" y="399"/>
                </a:lnTo>
                <a:lnTo>
                  <a:pt x="309" y="348"/>
                </a:lnTo>
                <a:lnTo>
                  <a:pt x="0" y="297"/>
                </a:lnTo>
                <a:lnTo>
                  <a:pt x="712" y="0"/>
                </a:lnTo>
                <a:lnTo>
                  <a:pt x="1298" y="506"/>
                </a:lnTo>
                <a:close/>
              </a:path>
            </a:pathLst>
          </a:custGeom>
          <a:solidFill>
            <a:srgbClr val="0099CC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Freeform 10"/>
          <p:cNvSpPr>
            <a:spLocks/>
          </p:cNvSpPr>
          <p:nvPr/>
        </p:nvSpPr>
        <p:spPr bwMode="auto">
          <a:xfrm>
            <a:off x="2503488" y="4392613"/>
            <a:ext cx="2436812" cy="1974850"/>
          </a:xfrm>
          <a:custGeom>
            <a:avLst/>
            <a:gdLst>
              <a:gd name="T0" fmla="*/ 1971588 w 1519"/>
              <a:gd name="T1" fmla="*/ 1974850 h 1188"/>
              <a:gd name="T2" fmla="*/ 1921857 w 1519"/>
              <a:gd name="T3" fmla="*/ 1966538 h 1188"/>
              <a:gd name="T4" fmla="*/ 1881751 w 1519"/>
              <a:gd name="T5" fmla="*/ 1958227 h 1188"/>
              <a:gd name="T6" fmla="*/ 1838437 w 1519"/>
              <a:gd name="T7" fmla="*/ 1949915 h 1188"/>
              <a:gd name="T8" fmla="*/ 1798332 w 1519"/>
              <a:gd name="T9" fmla="*/ 1943266 h 1188"/>
              <a:gd name="T10" fmla="*/ 1755018 w 1519"/>
              <a:gd name="T11" fmla="*/ 1931629 h 1188"/>
              <a:gd name="T12" fmla="*/ 1711704 w 1519"/>
              <a:gd name="T13" fmla="*/ 1919993 h 1188"/>
              <a:gd name="T14" fmla="*/ 1668390 w 1519"/>
              <a:gd name="T15" fmla="*/ 1908357 h 1188"/>
              <a:gd name="T16" fmla="*/ 1625076 w 1519"/>
              <a:gd name="T17" fmla="*/ 1896720 h 1188"/>
              <a:gd name="T18" fmla="*/ 1576949 w 1519"/>
              <a:gd name="T19" fmla="*/ 1878435 h 1188"/>
              <a:gd name="T20" fmla="*/ 1522406 w 1519"/>
              <a:gd name="T21" fmla="*/ 1863474 h 1188"/>
              <a:gd name="T22" fmla="*/ 1480696 w 1519"/>
              <a:gd name="T23" fmla="*/ 1845188 h 1188"/>
              <a:gd name="T24" fmla="*/ 1435778 w 1519"/>
              <a:gd name="T25" fmla="*/ 1825240 h 1188"/>
              <a:gd name="T26" fmla="*/ 1387651 w 1519"/>
              <a:gd name="T27" fmla="*/ 1806955 h 1188"/>
              <a:gd name="T28" fmla="*/ 1334712 w 1519"/>
              <a:gd name="T29" fmla="*/ 1787007 h 1188"/>
              <a:gd name="T30" fmla="*/ 1288190 w 1519"/>
              <a:gd name="T31" fmla="*/ 1765396 h 1188"/>
              <a:gd name="T32" fmla="*/ 1238459 w 1519"/>
              <a:gd name="T33" fmla="*/ 1742124 h 1188"/>
              <a:gd name="T34" fmla="*/ 1196749 w 1519"/>
              <a:gd name="T35" fmla="*/ 1722176 h 1188"/>
              <a:gd name="T36" fmla="*/ 1140601 w 1519"/>
              <a:gd name="T37" fmla="*/ 1690591 h 1188"/>
              <a:gd name="T38" fmla="*/ 1090870 w 1519"/>
              <a:gd name="T39" fmla="*/ 1665656 h 1188"/>
              <a:gd name="T40" fmla="*/ 1049161 w 1519"/>
              <a:gd name="T41" fmla="*/ 1640721 h 1188"/>
              <a:gd name="T42" fmla="*/ 999430 w 1519"/>
              <a:gd name="T43" fmla="*/ 1610799 h 1188"/>
              <a:gd name="T44" fmla="*/ 964137 w 1519"/>
              <a:gd name="T45" fmla="*/ 1587527 h 1188"/>
              <a:gd name="T46" fmla="*/ 920823 w 1519"/>
              <a:gd name="T47" fmla="*/ 1559267 h 1188"/>
              <a:gd name="T48" fmla="*/ 877509 w 1519"/>
              <a:gd name="T49" fmla="*/ 1531007 h 1188"/>
              <a:gd name="T50" fmla="*/ 830987 w 1519"/>
              <a:gd name="T51" fmla="*/ 1494436 h 1188"/>
              <a:gd name="T52" fmla="*/ 787673 w 1519"/>
              <a:gd name="T53" fmla="*/ 1466177 h 1188"/>
              <a:gd name="T54" fmla="*/ 741150 w 1519"/>
              <a:gd name="T55" fmla="*/ 1431268 h 1188"/>
              <a:gd name="T56" fmla="*/ 689815 w 1519"/>
              <a:gd name="T57" fmla="*/ 1389709 h 1188"/>
              <a:gd name="T58" fmla="*/ 644897 w 1519"/>
              <a:gd name="T59" fmla="*/ 1353138 h 1188"/>
              <a:gd name="T60" fmla="*/ 593562 w 1519"/>
              <a:gd name="T61" fmla="*/ 1311580 h 1188"/>
              <a:gd name="T62" fmla="*/ 547039 w 1519"/>
              <a:gd name="T63" fmla="*/ 1268359 h 1188"/>
              <a:gd name="T64" fmla="*/ 500517 w 1519"/>
              <a:gd name="T65" fmla="*/ 1221814 h 1188"/>
              <a:gd name="T66" fmla="*/ 452390 w 1519"/>
              <a:gd name="T67" fmla="*/ 1175268 h 1188"/>
              <a:gd name="T68" fmla="*/ 415493 w 1519"/>
              <a:gd name="T69" fmla="*/ 1130386 h 1188"/>
              <a:gd name="T70" fmla="*/ 376992 w 1519"/>
              <a:gd name="T71" fmla="*/ 1092152 h 1188"/>
              <a:gd name="T72" fmla="*/ 340095 w 1519"/>
              <a:gd name="T73" fmla="*/ 1047269 h 1188"/>
              <a:gd name="T74" fmla="*/ 0 w 1519"/>
              <a:gd name="T75" fmla="*/ 1361450 h 1188"/>
              <a:gd name="T76" fmla="*/ 388222 w 1519"/>
              <a:gd name="T77" fmla="*/ 239376 h 1188"/>
              <a:gd name="T78" fmla="*/ 1519197 w 1519"/>
              <a:gd name="T79" fmla="*/ 0 h 1188"/>
              <a:gd name="T80" fmla="*/ 1134184 w 1519"/>
              <a:gd name="T81" fmla="*/ 339116 h 1188"/>
              <a:gd name="T82" fmla="*/ 1177498 w 1519"/>
              <a:gd name="T83" fmla="*/ 390648 h 1188"/>
              <a:gd name="T84" fmla="*/ 1227229 w 1519"/>
              <a:gd name="T85" fmla="*/ 440518 h 1188"/>
              <a:gd name="T86" fmla="*/ 1286585 w 1519"/>
              <a:gd name="T87" fmla="*/ 493713 h 1188"/>
              <a:gd name="T88" fmla="*/ 1353963 w 1519"/>
              <a:gd name="T89" fmla="*/ 553556 h 1188"/>
              <a:gd name="T90" fmla="*/ 1408506 w 1519"/>
              <a:gd name="T91" fmla="*/ 595115 h 1188"/>
              <a:gd name="T92" fmla="*/ 1469467 w 1519"/>
              <a:gd name="T93" fmla="*/ 636673 h 1188"/>
              <a:gd name="T94" fmla="*/ 1528823 w 1519"/>
              <a:gd name="T95" fmla="*/ 679894 h 1188"/>
              <a:gd name="T96" fmla="*/ 1586575 w 1519"/>
              <a:gd name="T97" fmla="*/ 711478 h 1188"/>
              <a:gd name="T98" fmla="*/ 1649139 w 1519"/>
              <a:gd name="T99" fmla="*/ 741400 h 1188"/>
              <a:gd name="T100" fmla="*/ 1713308 w 1519"/>
              <a:gd name="T101" fmla="*/ 774647 h 1188"/>
              <a:gd name="T102" fmla="*/ 1775873 w 1519"/>
              <a:gd name="T103" fmla="*/ 801244 h 1188"/>
              <a:gd name="T104" fmla="*/ 1835229 w 1519"/>
              <a:gd name="T105" fmla="*/ 827841 h 1188"/>
              <a:gd name="T106" fmla="*/ 1894585 w 1519"/>
              <a:gd name="T107" fmla="*/ 849451 h 1188"/>
              <a:gd name="T108" fmla="*/ 1963567 w 1519"/>
              <a:gd name="T109" fmla="*/ 869399 h 1188"/>
              <a:gd name="T110" fmla="*/ 2034152 w 1519"/>
              <a:gd name="T111" fmla="*/ 887685 h 1188"/>
              <a:gd name="T112" fmla="*/ 2080675 w 1519"/>
              <a:gd name="T113" fmla="*/ 894334 h 1188"/>
              <a:gd name="T114" fmla="*/ 2436812 w 1519"/>
              <a:gd name="T115" fmla="*/ 932568 h 1188"/>
              <a:gd name="T116" fmla="*/ 1971588 w 1519"/>
              <a:gd name="T117" fmla="*/ 1974850 h 11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19" h="1188">
                <a:moveTo>
                  <a:pt x="1229" y="1188"/>
                </a:moveTo>
                <a:lnTo>
                  <a:pt x="1198" y="1183"/>
                </a:lnTo>
                <a:lnTo>
                  <a:pt x="1173" y="1178"/>
                </a:lnTo>
                <a:lnTo>
                  <a:pt x="1146" y="1173"/>
                </a:lnTo>
                <a:lnTo>
                  <a:pt x="1121" y="1169"/>
                </a:lnTo>
                <a:lnTo>
                  <a:pt x="1094" y="1162"/>
                </a:lnTo>
                <a:lnTo>
                  <a:pt x="1067" y="1155"/>
                </a:lnTo>
                <a:lnTo>
                  <a:pt x="1040" y="1148"/>
                </a:lnTo>
                <a:lnTo>
                  <a:pt x="1013" y="1141"/>
                </a:lnTo>
                <a:lnTo>
                  <a:pt x="983" y="1130"/>
                </a:lnTo>
                <a:lnTo>
                  <a:pt x="949" y="1121"/>
                </a:lnTo>
                <a:lnTo>
                  <a:pt x="923" y="1110"/>
                </a:lnTo>
                <a:lnTo>
                  <a:pt x="895" y="1098"/>
                </a:lnTo>
                <a:lnTo>
                  <a:pt x="865" y="1087"/>
                </a:lnTo>
                <a:lnTo>
                  <a:pt x="832" y="1075"/>
                </a:lnTo>
                <a:lnTo>
                  <a:pt x="803" y="1062"/>
                </a:lnTo>
                <a:lnTo>
                  <a:pt x="772" y="1048"/>
                </a:lnTo>
                <a:lnTo>
                  <a:pt x="746" y="1036"/>
                </a:lnTo>
                <a:lnTo>
                  <a:pt x="711" y="1017"/>
                </a:lnTo>
                <a:lnTo>
                  <a:pt x="680" y="1002"/>
                </a:lnTo>
                <a:lnTo>
                  <a:pt x="654" y="987"/>
                </a:lnTo>
                <a:lnTo>
                  <a:pt x="623" y="969"/>
                </a:lnTo>
                <a:lnTo>
                  <a:pt x="601" y="955"/>
                </a:lnTo>
                <a:lnTo>
                  <a:pt x="574" y="938"/>
                </a:lnTo>
                <a:lnTo>
                  <a:pt x="547" y="921"/>
                </a:lnTo>
                <a:lnTo>
                  <a:pt x="518" y="899"/>
                </a:lnTo>
                <a:lnTo>
                  <a:pt x="491" y="882"/>
                </a:lnTo>
                <a:lnTo>
                  <a:pt x="462" y="861"/>
                </a:lnTo>
                <a:lnTo>
                  <a:pt x="430" y="836"/>
                </a:lnTo>
                <a:lnTo>
                  <a:pt x="402" y="814"/>
                </a:lnTo>
                <a:lnTo>
                  <a:pt x="370" y="789"/>
                </a:lnTo>
                <a:lnTo>
                  <a:pt x="341" y="763"/>
                </a:lnTo>
                <a:lnTo>
                  <a:pt x="312" y="735"/>
                </a:lnTo>
                <a:lnTo>
                  <a:pt x="282" y="707"/>
                </a:lnTo>
                <a:lnTo>
                  <a:pt x="259" y="680"/>
                </a:lnTo>
                <a:lnTo>
                  <a:pt x="235" y="657"/>
                </a:lnTo>
                <a:lnTo>
                  <a:pt x="212" y="630"/>
                </a:lnTo>
                <a:lnTo>
                  <a:pt x="0" y="819"/>
                </a:lnTo>
                <a:lnTo>
                  <a:pt x="242" y="144"/>
                </a:lnTo>
                <a:lnTo>
                  <a:pt x="947" y="0"/>
                </a:lnTo>
                <a:lnTo>
                  <a:pt x="707" y="204"/>
                </a:lnTo>
                <a:lnTo>
                  <a:pt x="734" y="235"/>
                </a:lnTo>
                <a:lnTo>
                  <a:pt x="765" y="265"/>
                </a:lnTo>
                <a:lnTo>
                  <a:pt x="802" y="297"/>
                </a:lnTo>
                <a:lnTo>
                  <a:pt x="844" y="333"/>
                </a:lnTo>
                <a:lnTo>
                  <a:pt x="878" y="358"/>
                </a:lnTo>
                <a:lnTo>
                  <a:pt x="916" y="383"/>
                </a:lnTo>
                <a:lnTo>
                  <a:pt x="953" y="409"/>
                </a:lnTo>
                <a:lnTo>
                  <a:pt x="989" y="428"/>
                </a:lnTo>
                <a:lnTo>
                  <a:pt x="1028" y="446"/>
                </a:lnTo>
                <a:lnTo>
                  <a:pt x="1068" y="466"/>
                </a:lnTo>
                <a:lnTo>
                  <a:pt x="1107" y="482"/>
                </a:lnTo>
                <a:lnTo>
                  <a:pt x="1144" y="498"/>
                </a:lnTo>
                <a:lnTo>
                  <a:pt x="1181" y="511"/>
                </a:lnTo>
                <a:lnTo>
                  <a:pt x="1224" y="523"/>
                </a:lnTo>
                <a:lnTo>
                  <a:pt x="1268" y="534"/>
                </a:lnTo>
                <a:lnTo>
                  <a:pt x="1297" y="538"/>
                </a:lnTo>
                <a:lnTo>
                  <a:pt x="1519" y="561"/>
                </a:lnTo>
                <a:lnTo>
                  <a:pt x="1229" y="1188"/>
                </a:lnTo>
                <a:close/>
              </a:path>
            </a:pathLst>
          </a:custGeom>
          <a:solidFill>
            <a:schemeClr val="accent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11"/>
          <p:cNvSpPr>
            <a:spLocks/>
          </p:cNvSpPr>
          <p:nvPr/>
        </p:nvSpPr>
        <p:spPr bwMode="auto">
          <a:xfrm>
            <a:off x="4360864" y="4827589"/>
            <a:ext cx="2351087" cy="1862137"/>
          </a:xfrm>
          <a:custGeom>
            <a:avLst/>
            <a:gdLst>
              <a:gd name="T0" fmla="*/ 858837 w 1481"/>
              <a:gd name="T1" fmla="*/ 0 h 1173"/>
              <a:gd name="T2" fmla="*/ 684212 w 1481"/>
              <a:gd name="T3" fmla="*/ 463550 h 1173"/>
              <a:gd name="T4" fmla="*/ 741362 w 1481"/>
              <a:gd name="T5" fmla="*/ 487362 h 1173"/>
              <a:gd name="T6" fmla="*/ 796925 w 1481"/>
              <a:gd name="T7" fmla="*/ 508000 h 1173"/>
              <a:gd name="T8" fmla="*/ 849312 w 1481"/>
              <a:gd name="T9" fmla="*/ 520700 h 1173"/>
              <a:gd name="T10" fmla="*/ 896937 w 1481"/>
              <a:gd name="T11" fmla="*/ 534987 h 1173"/>
              <a:gd name="T12" fmla="*/ 949325 w 1481"/>
              <a:gd name="T13" fmla="*/ 549275 h 1173"/>
              <a:gd name="T14" fmla="*/ 1009650 w 1481"/>
              <a:gd name="T15" fmla="*/ 560387 h 1173"/>
              <a:gd name="T16" fmla="*/ 1065212 w 1481"/>
              <a:gd name="T17" fmla="*/ 568325 h 1173"/>
              <a:gd name="T18" fmla="*/ 1119187 w 1481"/>
              <a:gd name="T19" fmla="*/ 576262 h 1173"/>
              <a:gd name="T20" fmla="*/ 1182687 w 1481"/>
              <a:gd name="T21" fmla="*/ 585787 h 1173"/>
              <a:gd name="T22" fmla="*/ 1249362 w 1481"/>
              <a:gd name="T23" fmla="*/ 588962 h 1173"/>
              <a:gd name="T24" fmla="*/ 1368425 w 1481"/>
              <a:gd name="T25" fmla="*/ 588962 h 1173"/>
              <a:gd name="T26" fmla="*/ 1431925 w 1481"/>
              <a:gd name="T27" fmla="*/ 585787 h 1173"/>
              <a:gd name="T28" fmla="*/ 1485900 w 1481"/>
              <a:gd name="T29" fmla="*/ 584200 h 1173"/>
              <a:gd name="T30" fmla="*/ 1544637 w 1481"/>
              <a:gd name="T31" fmla="*/ 574675 h 1173"/>
              <a:gd name="T32" fmla="*/ 1604962 w 1481"/>
              <a:gd name="T33" fmla="*/ 563562 h 1173"/>
              <a:gd name="T34" fmla="*/ 1657350 w 1481"/>
              <a:gd name="T35" fmla="*/ 552450 h 1173"/>
              <a:gd name="T36" fmla="*/ 1724025 w 1481"/>
              <a:gd name="T37" fmla="*/ 539750 h 1173"/>
              <a:gd name="T38" fmla="*/ 2116137 w 1481"/>
              <a:gd name="T39" fmla="*/ 430212 h 1173"/>
              <a:gd name="T40" fmla="*/ 2351087 w 1481"/>
              <a:gd name="T41" fmla="*/ 1420812 h 1173"/>
              <a:gd name="T42" fmla="*/ 2295525 w 1481"/>
              <a:gd name="T43" fmla="*/ 1443037 h 1173"/>
              <a:gd name="T44" fmla="*/ 2243137 w 1481"/>
              <a:gd name="T45" fmla="*/ 1462087 h 1173"/>
              <a:gd name="T46" fmla="*/ 2195512 w 1481"/>
              <a:gd name="T47" fmla="*/ 1477962 h 1173"/>
              <a:gd name="T48" fmla="*/ 2146300 w 1481"/>
              <a:gd name="T49" fmla="*/ 1495425 h 1173"/>
              <a:gd name="T50" fmla="*/ 2100262 w 1481"/>
              <a:gd name="T51" fmla="*/ 1508125 h 1173"/>
              <a:gd name="T52" fmla="*/ 2049462 w 1481"/>
              <a:gd name="T53" fmla="*/ 1525587 h 1173"/>
              <a:gd name="T54" fmla="*/ 2005012 w 1481"/>
              <a:gd name="T55" fmla="*/ 1536700 h 1173"/>
              <a:gd name="T56" fmla="*/ 1957387 w 1481"/>
              <a:gd name="T57" fmla="*/ 1547812 h 1173"/>
              <a:gd name="T58" fmla="*/ 1909762 w 1481"/>
              <a:gd name="T59" fmla="*/ 1558925 h 1173"/>
              <a:gd name="T60" fmla="*/ 1857375 w 1481"/>
              <a:gd name="T61" fmla="*/ 1571625 h 1173"/>
              <a:gd name="T62" fmla="*/ 1797050 w 1481"/>
              <a:gd name="T63" fmla="*/ 1579562 h 1173"/>
              <a:gd name="T64" fmla="*/ 1747837 w 1481"/>
              <a:gd name="T65" fmla="*/ 1589087 h 1173"/>
              <a:gd name="T66" fmla="*/ 1692275 w 1481"/>
              <a:gd name="T67" fmla="*/ 1600200 h 1173"/>
              <a:gd name="T68" fmla="*/ 1635125 w 1481"/>
              <a:gd name="T69" fmla="*/ 1609725 h 1173"/>
              <a:gd name="T70" fmla="*/ 1574800 w 1481"/>
              <a:gd name="T71" fmla="*/ 1611312 h 1173"/>
              <a:gd name="T72" fmla="*/ 1508125 w 1481"/>
              <a:gd name="T73" fmla="*/ 1617662 h 1173"/>
              <a:gd name="T74" fmla="*/ 1444625 w 1481"/>
              <a:gd name="T75" fmla="*/ 1622425 h 1173"/>
              <a:gd name="T76" fmla="*/ 1384300 w 1481"/>
              <a:gd name="T77" fmla="*/ 1622425 h 1173"/>
              <a:gd name="T78" fmla="*/ 1317625 w 1481"/>
              <a:gd name="T79" fmla="*/ 1622425 h 1173"/>
              <a:gd name="T80" fmla="*/ 1235075 w 1481"/>
              <a:gd name="T81" fmla="*/ 1622425 h 1173"/>
              <a:gd name="T82" fmla="*/ 1160462 w 1481"/>
              <a:gd name="T83" fmla="*/ 1617662 h 1173"/>
              <a:gd name="T84" fmla="*/ 1108075 w 1481"/>
              <a:gd name="T85" fmla="*/ 1616075 h 1173"/>
              <a:gd name="T86" fmla="*/ 1050925 w 1481"/>
              <a:gd name="T87" fmla="*/ 1609725 h 1173"/>
              <a:gd name="T88" fmla="*/ 989012 w 1481"/>
              <a:gd name="T89" fmla="*/ 1608137 h 1173"/>
              <a:gd name="T90" fmla="*/ 920750 w 1481"/>
              <a:gd name="T91" fmla="*/ 1597025 h 1173"/>
              <a:gd name="T92" fmla="*/ 863600 w 1481"/>
              <a:gd name="T93" fmla="*/ 1585912 h 1173"/>
              <a:gd name="T94" fmla="*/ 804862 w 1481"/>
              <a:gd name="T95" fmla="*/ 1574800 h 1173"/>
              <a:gd name="T96" fmla="*/ 736600 w 1481"/>
              <a:gd name="T97" fmla="*/ 1560512 h 1173"/>
              <a:gd name="T98" fmla="*/ 684212 w 1481"/>
              <a:gd name="T99" fmla="*/ 1546225 h 1173"/>
              <a:gd name="T100" fmla="*/ 617537 w 1481"/>
              <a:gd name="T101" fmla="*/ 1533525 h 1173"/>
              <a:gd name="T102" fmla="*/ 561975 w 1481"/>
              <a:gd name="T103" fmla="*/ 1514475 h 1173"/>
              <a:gd name="T104" fmla="*/ 503237 w 1481"/>
              <a:gd name="T105" fmla="*/ 1495425 h 1173"/>
              <a:gd name="T106" fmla="*/ 442912 w 1481"/>
              <a:gd name="T107" fmla="*/ 1476375 h 1173"/>
              <a:gd name="T108" fmla="*/ 368300 w 1481"/>
              <a:gd name="T109" fmla="*/ 1450975 h 1173"/>
              <a:gd name="T110" fmla="*/ 293687 w 1481"/>
              <a:gd name="T111" fmla="*/ 1423987 h 1173"/>
              <a:gd name="T112" fmla="*/ 112712 w 1481"/>
              <a:gd name="T113" fmla="*/ 1862137 h 1173"/>
              <a:gd name="T114" fmla="*/ 0 w 1481"/>
              <a:gd name="T115" fmla="*/ 762000 h 1173"/>
              <a:gd name="T116" fmla="*/ 858837 w 1481"/>
              <a:gd name="T117" fmla="*/ 0 h 11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81" h="1173">
                <a:moveTo>
                  <a:pt x="541" y="0"/>
                </a:moveTo>
                <a:lnTo>
                  <a:pt x="431" y="292"/>
                </a:lnTo>
                <a:lnTo>
                  <a:pt x="467" y="307"/>
                </a:lnTo>
                <a:lnTo>
                  <a:pt x="502" y="320"/>
                </a:lnTo>
                <a:lnTo>
                  <a:pt x="535" y="328"/>
                </a:lnTo>
                <a:lnTo>
                  <a:pt x="565" y="337"/>
                </a:lnTo>
                <a:lnTo>
                  <a:pt x="598" y="346"/>
                </a:lnTo>
                <a:lnTo>
                  <a:pt x="636" y="353"/>
                </a:lnTo>
                <a:lnTo>
                  <a:pt x="671" y="358"/>
                </a:lnTo>
                <a:lnTo>
                  <a:pt x="705" y="363"/>
                </a:lnTo>
                <a:lnTo>
                  <a:pt x="745" y="369"/>
                </a:lnTo>
                <a:lnTo>
                  <a:pt x="787" y="371"/>
                </a:lnTo>
                <a:lnTo>
                  <a:pt x="862" y="371"/>
                </a:lnTo>
                <a:lnTo>
                  <a:pt x="902" y="369"/>
                </a:lnTo>
                <a:lnTo>
                  <a:pt x="936" y="368"/>
                </a:lnTo>
                <a:lnTo>
                  <a:pt x="973" y="362"/>
                </a:lnTo>
                <a:lnTo>
                  <a:pt x="1011" y="355"/>
                </a:lnTo>
                <a:lnTo>
                  <a:pt x="1044" y="348"/>
                </a:lnTo>
                <a:lnTo>
                  <a:pt x="1086" y="340"/>
                </a:lnTo>
                <a:lnTo>
                  <a:pt x="1333" y="271"/>
                </a:lnTo>
                <a:lnTo>
                  <a:pt x="1481" y="895"/>
                </a:lnTo>
                <a:lnTo>
                  <a:pt x="1446" y="909"/>
                </a:lnTo>
                <a:lnTo>
                  <a:pt x="1413" y="921"/>
                </a:lnTo>
                <a:lnTo>
                  <a:pt x="1383" y="931"/>
                </a:lnTo>
                <a:lnTo>
                  <a:pt x="1352" y="942"/>
                </a:lnTo>
                <a:lnTo>
                  <a:pt x="1323" y="950"/>
                </a:lnTo>
                <a:lnTo>
                  <a:pt x="1291" y="961"/>
                </a:lnTo>
                <a:lnTo>
                  <a:pt x="1263" y="968"/>
                </a:lnTo>
                <a:lnTo>
                  <a:pt x="1233" y="975"/>
                </a:lnTo>
                <a:lnTo>
                  <a:pt x="1203" y="982"/>
                </a:lnTo>
                <a:lnTo>
                  <a:pt x="1170" y="990"/>
                </a:lnTo>
                <a:lnTo>
                  <a:pt x="1132" y="995"/>
                </a:lnTo>
                <a:lnTo>
                  <a:pt x="1101" y="1001"/>
                </a:lnTo>
                <a:lnTo>
                  <a:pt x="1066" y="1008"/>
                </a:lnTo>
                <a:lnTo>
                  <a:pt x="1030" y="1014"/>
                </a:lnTo>
                <a:lnTo>
                  <a:pt x="992" y="1015"/>
                </a:lnTo>
                <a:lnTo>
                  <a:pt x="950" y="1019"/>
                </a:lnTo>
                <a:lnTo>
                  <a:pt x="910" y="1022"/>
                </a:lnTo>
                <a:lnTo>
                  <a:pt x="872" y="1022"/>
                </a:lnTo>
                <a:lnTo>
                  <a:pt x="830" y="1022"/>
                </a:lnTo>
                <a:lnTo>
                  <a:pt x="778" y="1022"/>
                </a:lnTo>
                <a:lnTo>
                  <a:pt x="731" y="1019"/>
                </a:lnTo>
                <a:lnTo>
                  <a:pt x="698" y="1018"/>
                </a:lnTo>
                <a:lnTo>
                  <a:pt x="662" y="1014"/>
                </a:lnTo>
                <a:lnTo>
                  <a:pt x="623" y="1013"/>
                </a:lnTo>
                <a:lnTo>
                  <a:pt x="580" y="1006"/>
                </a:lnTo>
                <a:lnTo>
                  <a:pt x="544" y="999"/>
                </a:lnTo>
                <a:lnTo>
                  <a:pt x="507" y="992"/>
                </a:lnTo>
                <a:lnTo>
                  <a:pt x="464" y="983"/>
                </a:lnTo>
                <a:lnTo>
                  <a:pt x="431" y="974"/>
                </a:lnTo>
                <a:lnTo>
                  <a:pt x="389" y="966"/>
                </a:lnTo>
                <a:lnTo>
                  <a:pt x="354" y="954"/>
                </a:lnTo>
                <a:lnTo>
                  <a:pt x="317" y="942"/>
                </a:lnTo>
                <a:lnTo>
                  <a:pt x="279" y="930"/>
                </a:lnTo>
                <a:lnTo>
                  <a:pt x="232" y="914"/>
                </a:lnTo>
                <a:lnTo>
                  <a:pt x="185" y="897"/>
                </a:lnTo>
                <a:lnTo>
                  <a:pt x="71" y="1173"/>
                </a:lnTo>
                <a:lnTo>
                  <a:pt x="0" y="480"/>
                </a:lnTo>
                <a:lnTo>
                  <a:pt x="541" y="0"/>
                </a:lnTo>
                <a:close/>
              </a:path>
            </a:pathLst>
          </a:custGeom>
          <a:solidFill>
            <a:srgbClr val="339933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3"/>
          <p:cNvSpPr>
            <a:spLocks/>
          </p:cNvSpPr>
          <p:nvPr/>
        </p:nvSpPr>
        <p:spPr bwMode="auto">
          <a:xfrm rot="2543035">
            <a:off x="8297864" y="1878013"/>
            <a:ext cx="2370137" cy="2074862"/>
          </a:xfrm>
          <a:custGeom>
            <a:avLst/>
            <a:gdLst>
              <a:gd name="T0" fmla="*/ 481623 w 1373"/>
              <a:gd name="T1" fmla="*/ 0 h 1307"/>
              <a:gd name="T2" fmla="*/ 529958 w 1373"/>
              <a:gd name="T3" fmla="*/ 22225 h 1307"/>
              <a:gd name="T4" fmla="*/ 569661 w 1373"/>
              <a:gd name="T5" fmla="*/ 41275 h 1307"/>
              <a:gd name="T6" fmla="*/ 611091 w 1373"/>
              <a:gd name="T7" fmla="*/ 60325 h 1307"/>
              <a:gd name="T8" fmla="*/ 650795 w 1373"/>
              <a:gd name="T9" fmla="*/ 79375 h 1307"/>
              <a:gd name="T10" fmla="*/ 692225 w 1373"/>
              <a:gd name="T11" fmla="*/ 101600 h 1307"/>
              <a:gd name="T12" fmla="*/ 730202 w 1373"/>
              <a:gd name="T13" fmla="*/ 127000 h 1307"/>
              <a:gd name="T14" fmla="*/ 769906 w 1373"/>
              <a:gd name="T15" fmla="*/ 149225 h 1307"/>
              <a:gd name="T16" fmla="*/ 809610 w 1373"/>
              <a:gd name="T17" fmla="*/ 169862 h 1307"/>
              <a:gd name="T18" fmla="*/ 856218 w 1373"/>
              <a:gd name="T19" fmla="*/ 201612 h 1307"/>
              <a:gd name="T20" fmla="*/ 908006 w 1373"/>
              <a:gd name="T21" fmla="*/ 233362 h 1307"/>
              <a:gd name="T22" fmla="*/ 947710 w 1373"/>
              <a:gd name="T23" fmla="*/ 258762 h 1307"/>
              <a:gd name="T24" fmla="*/ 985687 w 1373"/>
              <a:gd name="T25" fmla="*/ 288925 h 1307"/>
              <a:gd name="T26" fmla="*/ 1034022 w 1373"/>
              <a:gd name="T27" fmla="*/ 319087 h 1307"/>
              <a:gd name="T28" fmla="*/ 1082357 w 1373"/>
              <a:gd name="T29" fmla="*/ 352425 h 1307"/>
              <a:gd name="T30" fmla="*/ 1123787 w 1373"/>
              <a:gd name="T31" fmla="*/ 385762 h 1307"/>
              <a:gd name="T32" fmla="*/ 1165217 w 1373"/>
              <a:gd name="T33" fmla="*/ 420687 h 1307"/>
              <a:gd name="T34" fmla="*/ 1204920 w 1373"/>
              <a:gd name="T35" fmla="*/ 454025 h 1307"/>
              <a:gd name="T36" fmla="*/ 1253255 w 1373"/>
              <a:gd name="T37" fmla="*/ 495300 h 1307"/>
              <a:gd name="T38" fmla="*/ 1294685 w 1373"/>
              <a:gd name="T39" fmla="*/ 531812 h 1307"/>
              <a:gd name="T40" fmla="*/ 1330936 w 1373"/>
              <a:gd name="T41" fmla="*/ 568325 h 1307"/>
              <a:gd name="T42" fmla="*/ 1372366 w 1373"/>
              <a:gd name="T43" fmla="*/ 609600 h 1307"/>
              <a:gd name="T44" fmla="*/ 1405165 w 1373"/>
              <a:gd name="T45" fmla="*/ 639762 h 1307"/>
              <a:gd name="T46" fmla="*/ 1441416 w 1373"/>
              <a:gd name="T47" fmla="*/ 677862 h 1307"/>
              <a:gd name="T48" fmla="*/ 1477667 w 1373"/>
              <a:gd name="T49" fmla="*/ 715962 h 1307"/>
              <a:gd name="T50" fmla="*/ 1515645 w 1373"/>
              <a:gd name="T51" fmla="*/ 763587 h 1307"/>
              <a:gd name="T52" fmla="*/ 1550170 w 1373"/>
              <a:gd name="T53" fmla="*/ 801687 h 1307"/>
              <a:gd name="T54" fmla="*/ 1584695 w 1373"/>
              <a:gd name="T55" fmla="*/ 846137 h 1307"/>
              <a:gd name="T56" fmla="*/ 1627851 w 1373"/>
              <a:gd name="T57" fmla="*/ 898525 h 1307"/>
              <a:gd name="T58" fmla="*/ 1664102 w 1373"/>
              <a:gd name="T59" fmla="*/ 944562 h 1307"/>
              <a:gd name="T60" fmla="*/ 1702079 w 1373"/>
              <a:gd name="T61" fmla="*/ 996950 h 1307"/>
              <a:gd name="T62" fmla="*/ 1738331 w 1373"/>
              <a:gd name="T63" fmla="*/ 1049337 h 1307"/>
              <a:gd name="T64" fmla="*/ 1771129 w 1373"/>
              <a:gd name="T65" fmla="*/ 1104900 h 1307"/>
              <a:gd name="T66" fmla="*/ 1807381 w 1373"/>
              <a:gd name="T67" fmla="*/ 1163637 h 1307"/>
              <a:gd name="T68" fmla="*/ 1835000 w 1373"/>
              <a:gd name="T69" fmla="*/ 1212850 h 1307"/>
              <a:gd name="T70" fmla="*/ 1860894 w 1373"/>
              <a:gd name="T71" fmla="*/ 1258887 h 1307"/>
              <a:gd name="T72" fmla="*/ 1885062 w 1373"/>
              <a:gd name="T73" fmla="*/ 1314450 h 1307"/>
              <a:gd name="T74" fmla="*/ 1900598 w 1373"/>
              <a:gd name="T75" fmla="*/ 1352550 h 1307"/>
              <a:gd name="T76" fmla="*/ 2370137 w 1373"/>
              <a:gd name="T77" fmla="*/ 1182687 h 1307"/>
              <a:gd name="T78" fmla="*/ 1639935 w 1373"/>
              <a:gd name="T79" fmla="*/ 2074862 h 1307"/>
              <a:gd name="T80" fmla="*/ 343523 w 1373"/>
              <a:gd name="T81" fmla="*/ 1928812 h 1307"/>
              <a:gd name="T82" fmla="*/ 856218 w 1373"/>
              <a:gd name="T83" fmla="*/ 1739900 h 1307"/>
              <a:gd name="T84" fmla="*/ 823420 w 1373"/>
              <a:gd name="T85" fmla="*/ 1676400 h 1307"/>
              <a:gd name="T86" fmla="*/ 790621 w 1373"/>
              <a:gd name="T87" fmla="*/ 1614487 h 1307"/>
              <a:gd name="T88" fmla="*/ 745739 w 1373"/>
              <a:gd name="T89" fmla="*/ 1549400 h 1307"/>
              <a:gd name="T90" fmla="*/ 695678 w 1373"/>
              <a:gd name="T91" fmla="*/ 1479550 h 1307"/>
              <a:gd name="T92" fmla="*/ 650795 w 1373"/>
              <a:gd name="T93" fmla="*/ 1422400 h 1307"/>
              <a:gd name="T94" fmla="*/ 602460 w 1373"/>
              <a:gd name="T95" fmla="*/ 1366837 h 1307"/>
              <a:gd name="T96" fmla="*/ 550673 w 1373"/>
              <a:gd name="T97" fmla="*/ 1311275 h 1307"/>
              <a:gd name="T98" fmla="*/ 500612 w 1373"/>
              <a:gd name="T99" fmla="*/ 1265237 h 1307"/>
              <a:gd name="T100" fmla="*/ 448824 w 1373"/>
              <a:gd name="T101" fmla="*/ 1220787 h 1307"/>
              <a:gd name="T102" fmla="*/ 390132 w 1373"/>
              <a:gd name="T103" fmla="*/ 1171575 h 1307"/>
              <a:gd name="T104" fmla="*/ 333166 w 1373"/>
              <a:gd name="T105" fmla="*/ 1130300 h 1307"/>
              <a:gd name="T106" fmla="*/ 277926 w 1373"/>
              <a:gd name="T107" fmla="*/ 1089025 h 1307"/>
              <a:gd name="T108" fmla="*/ 224412 w 1373"/>
              <a:gd name="T109" fmla="*/ 1052512 h 1307"/>
              <a:gd name="T110" fmla="*/ 158815 w 1373"/>
              <a:gd name="T111" fmla="*/ 1014412 h 1307"/>
              <a:gd name="T112" fmla="*/ 93217 w 1373"/>
              <a:gd name="T113" fmla="*/ 977900 h 1307"/>
              <a:gd name="T114" fmla="*/ 48335 w 1373"/>
              <a:gd name="T115" fmla="*/ 958850 h 1307"/>
              <a:gd name="T116" fmla="*/ 0 w 1373"/>
              <a:gd name="T117" fmla="*/ 933450 h 1307"/>
              <a:gd name="T118" fmla="*/ 481623 w 1373"/>
              <a:gd name="T119" fmla="*/ 0 h 13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73" h="1307">
                <a:moveTo>
                  <a:pt x="279" y="0"/>
                </a:moveTo>
                <a:lnTo>
                  <a:pt x="307" y="14"/>
                </a:lnTo>
                <a:lnTo>
                  <a:pt x="330" y="26"/>
                </a:lnTo>
                <a:lnTo>
                  <a:pt x="354" y="38"/>
                </a:lnTo>
                <a:lnTo>
                  <a:pt x="377" y="50"/>
                </a:lnTo>
                <a:lnTo>
                  <a:pt x="401" y="64"/>
                </a:lnTo>
                <a:lnTo>
                  <a:pt x="423" y="80"/>
                </a:lnTo>
                <a:lnTo>
                  <a:pt x="446" y="94"/>
                </a:lnTo>
                <a:lnTo>
                  <a:pt x="469" y="107"/>
                </a:lnTo>
                <a:lnTo>
                  <a:pt x="496" y="127"/>
                </a:lnTo>
                <a:lnTo>
                  <a:pt x="526" y="147"/>
                </a:lnTo>
                <a:lnTo>
                  <a:pt x="549" y="163"/>
                </a:lnTo>
                <a:lnTo>
                  <a:pt x="571" y="182"/>
                </a:lnTo>
                <a:lnTo>
                  <a:pt x="599" y="201"/>
                </a:lnTo>
                <a:lnTo>
                  <a:pt x="627" y="222"/>
                </a:lnTo>
                <a:lnTo>
                  <a:pt x="651" y="243"/>
                </a:lnTo>
                <a:lnTo>
                  <a:pt x="675" y="265"/>
                </a:lnTo>
                <a:lnTo>
                  <a:pt x="698" y="286"/>
                </a:lnTo>
                <a:lnTo>
                  <a:pt x="726" y="312"/>
                </a:lnTo>
                <a:lnTo>
                  <a:pt x="750" y="335"/>
                </a:lnTo>
                <a:lnTo>
                  <a:pt x="771" y="358"/>
                </a:lnTo>
                <a:lnTo>
                  <a:pt x="795" y="384"/>
                </a:lnTo>
                <a:lnTo>
                  <a:pt x="814" y="403"/>
                </a:lnTo>
                <a:lnTo>
                  <a:pt x="835" y="427"/>
                </a:lnTo>
                <a:lnTo>
                  <a:pt x="856" y="451"/>
                </a:lnTo>
                <a:lnTo>
                  <a:pt x="878" y="481"/>
                </a:lnTo>
                <a:lnTo>
                  <a:pt x="898" y="505"/>
                </a:lnTo>
                <a:lnTo>
                  <a:pt x="918" y="533"/>
                </a:lnTo>
                <a:lnTo>
                  <a:pt x="943" y="566"/>
                </a:lnTo>
                <a:lnTo>
                  <a:pt x="964" y="595"/>
                </a:lnTo>
                <a:lnTo>
                  <a:pt x="986" y="628"/>
                </a:lnTo>
                <a:lnTo>
                  <a:pt x="1007" y="661"/>
                </a:lnTo>
                <a:lnTo>
                  <a:pt x="1026" y="696"/>
                </a:lnTo>
                <a:lnTo>
                  <a:pt x="1047" y="733"/>
                </a:lnTo>
                <a:lnTo>
                  <a:pt x="1063" y="764"/>
                </a:lnTo>
                <a:lnTo>
                  <a:pt x="1078" y="793"/>
                </a:lnTo>
                <a:lnTo>
                  <a:pt x="1092" y="828"/>
                </a:lnTo>
                <a:lnTo>
                  <a:pt x="1101" y="852"/>
                </a:lnTo>
                <a:lnTo>
                  <a:pt x="1373" y="745"/>
                </a:lnTo>
                <a:lnTo>
                  <a:pt x="950" y="1307"/>
                </a:lnTo>
                <a:lnTo>
                  <a:pt x="199" y="1215"/>
                </a:lnTo>
                <a:lnTo>
                  <a:pt x="496" y="1096"/>
                </a:lnTo>
                <a:lnTo>
                  <a:pt x="477" y="1056"/>
                </a:lnTo>
                <a:lnTo>
                  <a:pt x="458" y="1017"/>
                </a:lnTo>
                <a:lnTo>
                  <a:pt x="432" y="976"/>
                </a:lnTo>
                <a:lnTo>
                  <a:pt x="403" y="932"/>
                </a:lnTo>
                <a:lnTo>
                  <a:pt x="377" y="896"/>
                </a:lnTo>
                <a:lnTo>
                  <a:pt x="349" y="861"/>
                </a:lnTo>
                <a:lnTo>
                  <a:pt x="319" y="826"/>
                </a:lnTo>
                <a:lnTo>
                  <a:pt x="290" y="797"/>
                </a:lnTo>
                <a:lnTo>
                  <a:pt x="260" y="769"/>
                </a:lnTo>
                <a:lnTo>
                  <a:pt x="226" y="738"/>
                </a:lnTo>
                <a:lnTo>
                  <a:pt x="193" y="712"/>
                </a:lnTo>
                <a:lnTo>
                  <a:pt x="161" y="686"/>
                </a:lnTo>
                <a:lnTo>
                  <a:pt x="130" y="663"/>
                </a:lnTo>
                <a:lnTo>
                  <a:pt x="92" y="639"/>
                </a:lnTo>
                <a:lnTo>
                  <a:pt x="54" y="616"/>
                </a:lnTo>
                <a:lnTo>
                  <a:pt x="28" y="604"/>
                </a:lnTo>
                <a:lnTo>
                  <a:pt x="0" y="588"/>
                </a:lnTo>
                <a:lnTo>
                  <a:pt x="279" y="0"/>
                </a:lnTo>
                <a:close/>
              </a:path>
            </a:pathLst>
          </a:custGeom>
          <a:solidFill>
            <a:srgbClr val="FF66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WordArt 14"/>
          <p:cNvSpPr>
            <a:spLocks noChangeArrowheads="1" noChangeShapeType="1" noTextEdit="1"/>
          </p:cNvSpPr>
          <p:nvPr/>
        </p:nvSpPr>
        <p:spPr bwMode="auto">
          <a:xfrm>
            <a:off x="5699126" y="2806700"/>
            <a:ext cx="1795463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303200" prstMaterial="legacyMatte">
              <a:extrusionClr>
                <a:srgbClr val="0000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Applicant</a:t>
            </a:r>
          </a:p>
        </p:txBody>
      </p:sp>
      <p:sp>
        <p:nvSpPr>
          <p:cNvPr id="9228" name="WordArt 15"/>
          <p:cNvSpPr>
            <a:spLocks noChangeArrowheads="1" noChangeShapeType="1" noTextEdit="1"/>
          </p:cNvSpPr>
          <p:nvPr/>
        </p:nvSpPr>
        <p:spPr bwMode="auto">
          <a:xfrm rot="-2025168">
            <a:off x="2817814" y="2001838"/>
            <a:ext cx="1152525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Funding</a:t>
            </a:r>
          </a:p>
        </p:txBody>
      </p:sp>
      <p:sp>
        <p:nvSpPr>
          <p:cNvPr id="9229" name="WordArt 16"/>
          <p:cNvSpPr>
            <a:spLocks noChangeArrowheads="1" noChangeShapeType="1" noTextEdit="1"/>
          </p:cNvSpPr>
          <p:nvPr/>
        </p:nvSpPr>
        <p:spPr bwMode="auto">
          <a:xfrm rot="1326568">
            <a:off x="4456114" y="1955800"/>
            <a:ext cx="105727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State</a:t>
            </a:r>
          </a:p>
        </p:txBody>
      </p:sp>
      <p:sp>
        <p:nvSpPr>
          <p:cNvPr id="9230" name="WordArt 17"/>
          <p:cNvSpPr>
            <a:spLocks noChangeArrowheads="1" noChangeShapeType="1" noTextEdit="1"/>
          </p:cNvSpPr>
          <p:nvPr/>
        </p:nvSpPr>
        <p:spPr bwMode="auto">
          <a:xfrm>
            <a:off x="8337550" y="882650"/>
            <a:ext cx="1155700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Disaster</a:t>
            </a:r>
          </a:p>
        </p:txBody>
      </p:sp>
      <p:sp>
        <p:nvSpPr>
          <p:cNvPr id="9231" name="WordArt 18"/>
          <p:cNvSpPr>
            <a:spLocks noChangeArrowheads="1" noChangeShapeType="1" noTextEdit="1"/>
          </p:cNvSpPr>
          <p:nvPr/>
        </p:nvSpPr>
        <p:spPr bwMode="auto">
          <a:xfrm>
            <a:off x="8634414" y="1327150"/>
            <a:ext cx="765175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Event</a:t>
            </a:r>
          </a:p>
        </p:txBody>
      </p:sp>
      <p:sp>
        <p:nvSpPr>
          <p:cNvPr id="9232" name="WordArt 19"/>
          <p:cNvSpPr>
            <a:spLocks noChangeArrowheads="1" noChangeShapeType="1" noTextEdit="1"/>
          </p:cNvSpPr>
          <p:nvPr/>
        </p:nvSpPr>
        <p:spPr bwMode="auto">
          <a:xfrm rot="-3812821">
            <a:off x="8390732" y="2634457"/>
            <a:ext cx="1633537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Declaration</a:t>
            </a:r>
          </a:p>
        </p:txBody>
      </p:sp>
      <p:sp>
        <p:nvSpPr>
          <p:cNvPr id="9233" name="WordArt 20"/>
          <p:cNvSpPr>
            <a:spLocks noChangeArrowheads="1" noChangeShapeType="1" noTextEdit="1"/>
          </p:cNvSpPr>
          <p:nvPr/>
        </p:nvSpPr>
        <p:spPr bwMode="auto">
          <a:xfrm rot="-3537794">
            <a:off x="9193213" y="3117851"/>
            <a:ext cx="6127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PDA</a:t>
            </a:r>
          </a:p>
        </p:txBody>
      </p:sp>
      <p:sp>
        <p:nvSpPr>
          <p:cNvPr id="9234" name="WordArt 21"/>
          <p:cNvSpPr>
            <a:spLocks noChangeArrowheads="1" noChangeShapeType="1" noTextEdit="1"/>
          </p:cNvSpPr>
          <p:nvPr/>
        </p:nvSpPr>
        <p:spPr bwMode="auto">
          <a:xfrm rot="-3288210">
            <a:off x="7866063" y="4303713"/>
            <a:ext cx="1446213" cy="407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Applicant's</a:t>
            </a:r>
          </a:p>
        </p:txBody>
      </p:sp>
      <p:sp>
        <p:nvSpPr>
          <p:cNvPr id="9235" name="WordArt 22"/>
          <p:cNvSpPr>
            <a:spLocks noChangeArrowheads="1" noChangeShapeType="1" noTextEdit="1"/>
          </p:cNvSpPr>
          <p:nvPr/>
        </p:nvSpPr>
        <p:spPr bwMode="auto">
          <a:xfrm rot="-3273122">
            <a:off x="8328025" y="4560888"/>
            <a:ext cx="1193800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Briefing</a:t>
            </a:r>
          </a:p>
        </p:txBody>
      </p:sp>
      <p:sp>
        <p:nvSpPr>
          <p:cNvPr id="9236" name="WordArt 23"/>
          <p:cNvSpPr>
            <a:spLocks noChangeArrowheads="1" noChangeShapeType="1" noTextEdit="1"/>
          </p:cNvSpPr>
          <p:nvPr/>
        </p:nvSpPr>
        <p:spPr bwMode="auto">
          <a:xfrm rot="-1365158">
            <a:off x="6361114" y="5200650"/>
            <a:ext cx="159067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Submission</a:t>
            </a:r>
          </a:p>
        </p:txBody>
      </p:sp>
      <p:sp>
        <p:nvSpPr>
          <p:cNvPr id="9237" name="WordArt 24"/>
          <p:cNvSpPr>
            <a:spLocks noChangeArrowheads="1" noChangeShapeType="1" noTextEdit="1"/>
          </p:cNvSpPr>
          <p:nvPr/>
        </p:nvSpPr>
        <p:spPr bwMode="auto">
          <a:xfrm rot="-1473665">
            <a:off x="7254876" y="5403850"/>
            <a:ext cx="26352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of</a:t>
            </a:r>
          </a:p>
        </p:txBody>
      </p:sp>
      <p:sp>
        <p:nvSpPr>
          <p:cNvPr id="9238" name="WordArt 25"/>
          <p:cNvSpPr>
            <a:spLocks noChangeArrowheads="1" noChangeShapeType="1" noTextEdit="1"/>
          </p:cNvSpPr>
          <p:nvPr/>
        </p:nvSpPr>
        <p:spPr bwMode="auto">
          <a:xfrm rot="-1390910">
            <a:off x="6865939" y="5670550"/>
            <a:ext cx="1201737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Request</a:t>
            </a:r>
          </a:p>
        </p:txBody>
      </p:sp>
      <p:sp>
        <p:nvSpPr>
          <p:cNvPr id="9239" name="WordArt 26"/>
          <p:cNvSpPr>
            <a:spLocks noChangeArrowheads="1" noChangeShapeType="1" noTextEdit="1"/>
          </p:cNvSpPr>
          <p:nvPr/>
        </p:nvSpPr>
        <p:spPr bwMode="auto">
          <a:xfrm>
            <a:off x="5030789" y="5556250"/>
            <a:ext cx="973137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Kickoff</a:t>
            </a:r>
          </a:p>
        </p:txBody>
      </p:sp>
      <p:sp>
        <p:nvSpPr>
          <p:cNvPr id="9240" name="WordArt 27"/>
          <p:cNvSpPr>
            <a:spLocks noChangeArrowheads="1" noChangeShapeType="1" noTextEdit="1"/>
          </p:cNvSpPr>
          <p:nvPr/>
        </p:nvSpPr>
        <p:spPr bwMode="auto">
          <a:xfrm>
            <a:off x="4937126" y="5899150"/>
            <a:ext cx="1173163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Meeting</a:t>
            </a:r>
          </a:p>
        </p:txBody>
      </p:sp>
      <p:sp>
        <p:nvSpPr>
          <p:cNvPr id="9241" name="WordArt 28"/>
          <p:cNvSpPr>
            <a:spLocks noChangeArrowheads="1" noChangeShapeType="1" noTextEdit="1"/>
          </p:cNvSpPr>
          <p:nvPr/>
        </p:nvSpPr>
        <p:spPr bwMode="auto">
          <a:xfrm rot="1809631">
            <a:off x="3130551" y="5021263"/>
            <a:ext cx="1255713" cy="277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Complete</a:t>
            </a:r>
          </a:p>
        </p:txBody>
      </p:sp>
      <p:sp>
        <p:nvSpPr>
          <p:cNvPr id="9242" name="WordArt 29"/>
          <p:cNvSpPr>
            <a:spLocks noChangeArrowheads="1" noChangeShapeType="1" noTextEdit="1"/>
          </p:cNvSpPr>
          <p:nvPr/>
        </p:nvSpPr>
        <p:spPr bwMode="auto">
          <a:xfrm rot="1579378">
            <a:off x="3149600" y="5330826"/>
            <a:ext cx="1028700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Project</a:t>
            </a:r>
          </a:p>
        </p:txBody>
      </p:sp>
      <p:sp>
        <p:nvSpPr>
          <p:cNvPr id="9243" name="WordArt 30"/>
          <p:cNvSpPr>
            <a:spLocks noChangeArrowheads="1" noChangeShapeType="1" noTextEdit="1"/>
          </p:cNvSpPr>
          <p:nvPr/>
        </p:nvSpPr>
        <p:spPr bwMode="auto">
          <a:xfrm rot="1657157">
            <a:off x="2909888" y="5583239"/>
            <a:ext cx="1327150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Worksheets</a:t>
            </a:r>
          </a:p>
        </p:txBody>
      </p:sp>
      <p:sp>
        <p:nvSpPr>
          <p:cNvPr id="9244" name="WordArt 31"/>
          <p:cNvSpPr>
            <a:spLocks noChangeArrowheads="1" noChangeShapeType="1" noTextEdit="1"/>
          </p:cNvSpPr>
          <p:nvPr/>
        </p:nvSpPr>
        <p:spPr bwMode="auto">
          <a:xfrm>
            <a:off x="2147888" y="3213100"/>
            <a:ext cx="1236662" cy="26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Validation</a:t>
            </a:r>
          </a:p>
        </p:txBody>
      </p:sp>
      <p:sp>
        <p:nvSpPr>
          <p:cNvPr id="9245" name="WordArt 32"/>
          <p:cNvSpPr>
            <a:spLocks noChangeArrowheads="1" noChangeShapeType="1" noTextEdit="1"/>
          </p:cNvSpPr>
          <p:nvPr/>
        </p:nvSpPr>
        <p:spPr bwMode="auto">
          <a:xfrm rot="126057">
            <a:off x="2632076" y="3536950"/>
            <a:ext cx="26352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of</a:t>
            </a:r>
          </a:p>
        </p:txBody>
      </p:sp>
      <p:sp>
        <p:nvSpPr>
          <p:cNvPr id="9246" name="WordArt 33"/>
          <p:cNvSpPr>
            <a:spLocks noChangeArrowheads="1" noChangeShapeType="1" noTextEdit="1"/>
          </p:cNvSpPr>
          <p:nvPr/>
        </p:nvSpPr>
        <p:spPr bwMode="auto">
          <a:xfrm>
            <a:off x="2363789" y="3816350"/>
            <a:ext cx="69532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Small</a:t>
            </a:r>
          </a:p>
        </p:txBody>
      </p:sp>
      <p:sp>
        <p:nvSpPr>
          <p:cNvPr id="9247" name="WordArt 34"/>
          <p:cNvSpPr>
            <a:spLocks noChangeArrowheads="1" noChangeShapeType="1" noTextEdit="1"/>
          </p:cNvSpPr>
          <p:nvPr/>
        </p:nvSpPr>
        <p:spPr bwMode="auto">
          <a:xfrm>
            <a:off x="2308226" y="4133850"/>
            <a:ext cx="995363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7485307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27" y="230044"/>
            <a:ext cx="11135591" cy="8402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Disaster Recovery – Public Assistance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418" y="1257300"/>
            <a:ext cx="11294918" cy="52197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Work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A – Debris Removal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B – Emergency Protective Measures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Permanent Work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C – Roads and Bridges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D – Water Control Facilities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E – Buildings and Equipment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F – Utilities</a:t>
            </a:r>
          </a:p>
          <a:p>
            <a:pPr lvl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Category G – Parks, Recreation and Others</a:t>
            </a:r>
          </a:p>
        </p:txBody>
      </p:sp>
    </p:spTree>
    <p:extLst>
      <p:ext uri="{BB962C8B-B14F-4D97-AF65-F5344CB8AC3E}">
        <p14:creationId xmlns:p14="http://schemas.microsoft.com/office/powerpoint/2010/main" val="28054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situations warrant an EOC?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5811096" cy="51642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Hurricane/Tropical Storm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Major Winter Storm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Long term power outages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Large Forest Fire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Major Flooding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Microburst/Tornado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HazMat Release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Terrorism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1458685"/>
            <a:ext cx="3918857" cy="2612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4237806"/>
            <a:ext cx="3918857" cy="2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3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164" y="271608"/>
            <a:ext cx="11752118" cy="975302"/>
          </a:xfrm>
        </p:spPr>
        <p:txBody>
          <a:bodyPr>
            <a:noAutofit/>
          </a:bodyPr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Disaster Recovery - Individual Assistance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3" y="1465118"/>
            <a:ext cx="11336481" cy="5011882"/>
          </a:xfrm>
        </p:spPr>
        <p:txBody>
          <a:bodyPr/>
          <a:lstStyle/>
          <a:p>
            <a:pPr marL="171450" indent="-225425"/>
            <a:r>
              <a:rPr lang="en-US" altLang="en-US" dirty="0"/>
              <a:t>When the President declares a disaster and authorizes providing Individual Assistance, FEMA’s Individuals and Households Program (</a:t>
            </a:r>
            <a:r>
              <a:rPr lang="en-US" altLang="en-US" dirty="0" err="1"/>
              <a:t>IHP</a:t>
            </a:r>
            <a:r>
              <a:rPr lang="en-US" altLang="en-US" dirty="0"/>
              <a:t>) can help homeowners and renters affected by the disaster with housing needs and necessary expenses.</a:t>
            </a:r>
          </a:p>
          <a:p>
            <a:pPr marL="0" indent="0">
              <a:buNone/>
            </a:pPr>
            <a:endParaRPr lang="en-US" altLang="en-US" dirty="0"/>
          </a:p>
          <a:p>
            <a:pPr marL="171450" indent="-225425"/>
            <a:r>
              <a:rPr lang="en-US" altLang="en-US" dirty="0"/>
              <a:t>A Disaster Recovery Center may be set up by FEMA for citizens to visit and file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157492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54" y="281998"/>
            <a:ext cx="11062855" cy="892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Disaster Recovery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764" y="1246909"/>
            <a:ext cx="5521036" cy="5299364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Individual Assistance</a:t>
            </a:r>
          </a:p>
          <a:p>
            <a:pPr marL="628650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Temporary Housing</a:t>
            </a:r>
          </a:p>
          <a:p>
            <a:pPr marL="628650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Food Stamps</a:t>
            </a:r>
          </a:p>
          <a:p>
            <a:pPr marL="628650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Legal Services</a:t>
            </a:r>
          </a:p>
          <a:p>
            <a:pPr marL="628650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Veteran’s Assistance</a:t>
            </a:r>
          </a:p>
          <a:p>
            <a:pPr marL="628650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Income Tax Counseling</a:t>
            </a:r>
          </a:p>
          <a:p>
            <a:pPr marL="628650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Low Interest Loans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Unemployment payments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&amp; Family grants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Crisis Counseling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Agricultural assistance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Red Cross Services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Medical and Dental Expenses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Funeral and Burial Costs</a:t>
            </a:r>
          </a:p>
          <a:p>
            <a:pPr marL="628650" lvl="1" indent="-225425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4544" y="1330036"/>
            <a:ext cx="5611091" cy="5143499"/>
          </a:xfrm>
        </p:spPr>
        <p:txBody>
          <a:bodyPr>
            <a:normAutofit/>
          </a:bodyPr>
          <a:lstStyle/>
          <a:p>
            <a:pPr marL="171450" indent="-225425"/>
            <a:r>
              <a:rPr lang="en-US" altLang="en-US" sz="3200" dirty="0"/>
              <a:t>The municipal involvement will be during the MEMA Form 7 process of collecting individual damage information</a:t>
            </a:r>
          </a:p>
          <a:p>
            <a:pPr marL="171450" indent="-225425"/>
            <a:r>
              <a:rPr lang="en-US" altLang="en-US" sz="3200" dirty="0"/>
              <a:t>Should an Individual Assistance declaration be made, the individual applicants will work directly with FEMA and other Federal entities or with private charities</a:t>
            </a:r>
          </a:p>
          <a:p>
            <a:pPr lvl="1" eaLnBrk="1" hangingPunct="1"/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86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27" y="209263"/>
            <a:ext cx="11031682" cy="767484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do we make this EOC work?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27" y="1257300"/>
            <a:ext cx="11627428" cy="5309755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just for the County Emergency Management Agency, but all those who staff the EOC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Each EOC staff member should understand their job and how to complete it</a:t>
            </a:r>
          </a:p>
          <a:p>
            <a:pPr marL="457200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Exercising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Workshop – discussion of duties and processes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Tabletop Exercise – scenario-based discussion exercise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Functional Exercise – scenario-based coordination exercise, where you give and receive inputs with other EOCs or with 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SimCell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Corrective Action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Assign issues to be resolved to someone and give a deadline for solving!</a:t>
            </a:r>
          </a:p>
          <a:p>
            <a:pPr marL="682625" lvl="1" indent="-22542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Incident Management/Situational Awareness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Evacuations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Damage Assessment – public &amp; individual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Debris Management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Mass Care – feeding, shelters, assistance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Public Information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Awareness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Gaining an understanding of what is happening.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Requires good communications network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Management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Collect, evaluate, organize, display and distribute incident information.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Need to have a process in place.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we accomplish this?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4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257300"/>
            <a:ext cx="11514716" cy="52993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Establish incident communications center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Staff and equip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types of voice and data comms?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Warning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you warn our residents to evacuate, or shelter-in-place?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you notify our residents of shelters and other available assistance?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1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3098</Words>
  <Application>Microsoft Office PowerPoint</Application>
  <PresentationFormat>Widescreen</PresentationFormat>
  <Paragraphs>690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Arial Black</vt:lpstr>
      <vt:lpstr>Arial Narrow</vt:lpstr>
      <vt:lpstr>Calibri</vt:lpstr>
      <vt:lpstr>Calibri Light</vt:lpstr>
      <vt:lpstr>Office Theme</vt:lpstr>
      <vt:lpstr>W-775 County EOC Management and Operations</vt:lpstr>
      <vt:lpstr>Program Goal</vt:lpstr>
      <vt:lpstr>What is an EOC?</vt:lpstr>
      <vt:lpstr>Why do we need one?</vt:lpstr>
      <vt:lpstr>Why do you need one?</vt:lpstr>
      <vt:lpstr>What types of situations warrant an EOC?</vt:lpstr>
      <vt:lpstr>EOC Responsibilities </vt:lpstr>
      <vt:lpstr>EOC Activities</vt:lpstr>
      <vt:lpstr>EOC Activities</vt:lpstr>
      <vt:lpstr>EOC Activities</vt:lpstr>
      <vt:lpstr>EOC Activities</vt:lpstr>
      <vt:lpstr>EOC Staffing</vt:lpstr>
      <vt:lpstr>EOC Staffing</vt:lpstr>
      <vt:lpstr>EOC Staffing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Activation</vt:lpstr>
      <vt:lpstr>EOC Activation Levels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Resources</vt:lpstr>
      <vt:lpstr>EOC Facility Requirements</vt:lpstr>
      <vt:lpstr>EOC Resource Management</vt:lpstr>
      <vt:lpstr>EOC Resource Management</vt:lpstr>
      <vt:lpstr>EOC Resource Management</vt:lpstr>
      <vt:lpstr>EOC Resource Management</vt:lpstr>
      <vt:lpstr>EOC Resource Management</vt:lpstr>
      <vt:lpstr>EOC Resource Management</vt:lpstr>
      <vt:lpstr>EOC Resource Requests</vt:lpstr>
      <vt:lpstr>EOC Resource Examples</vt:lpstr>
      <vt:lpstr>EOC Resource Requests</vt:lpstr>
      <vt:lpstr>EOC Resource Requests</vt:lpstr>
      <vt:lpstr>EOC Resource Coordination</vt:lpstr>
      <vt:lpstr>Disaster Recovery - Definitions</vt:lpstr>
      <vt:lpstr>Disaster Recovery</vt:lpstr>
      <vt:lpstr>Disaster Recovery – Public Assistance</vt:lpstr>
      <vt:lpstr>Disaster Recovery</vt:lpstr>
      <vt:lpstr>PowerPoint Presentation</vt:lpstr>
      <vt:lpstr>Disaster Recovery – Public Assistance</vt:lpstr>
      <vt:lpstr>Disaster Recovery - Individual Assistance</vt:lpstr>
      <vt:lpstr>Disaster Recovery</vt:lpstr>
      <vt:lpstr>How do we make this EOC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Rowley</dc:creator>
  <cp:lastModifiedBy>Dale Rowley</cp:lastModifiedBy>
  <cp:revision>80</cp:revision>
  <dcterms:created xsi:type="dcterms:W3CDTF">2016-09-12T16:33:58Z</dcterms:created>
  <dcterms:modified xsi:type="dcterms:W3CDTF">2025-09-22T11:58:57Z</dcterms:modified>
</cp:coreProperties>
</file>