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7" r:id="rId14"/>
    <p:sldId id="285" r:id="rId15"/>
    <p:sldId id="269" r:id="rId16"/>
    <p:sldId id="270" r:id="rId17"/>
    <p:sldId id="271" r:id="rId18"/>
    <p:sldId id="272" r:id="rId19"/>
    <p:sldId id="273" r:id="rId20"/>
    <p:sldId id="311" r:id="rId21"/>
    <p:sldId id="274" r:id="rId22"/>
    <p:sldId id="275" r:id="rId23"/>
    <p:sldId id="276" r:id="rId24"/>
    <p:sldId id="277" r:id="rId25"/>
    <p:sldId id="28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8" r:id="rId34"/>
    <p:sldId id="289" r:id="rId35"/>
    <p:sldId id="302" r:id="rId36"/>
    <p:sldId id="290" r:id="rId37"/>
    <p:sldId id="306" r:id="rId38"/>
    <p:sldId id="337" r:id="rId39"/>
    <p:sldId id="336" r:id="rId40"/>
    <p:sldId id="341" r:id="rId41"/>
    <p:sldId id="291" r:id="rId42"/>
    <p:sldId id="342" r:id="rId43"/>
    <p:sldId id="292" r:id="rId44"/>
    <p:sldId id="343" r:id="rId45"/>
    <p:sldId id="293" r:id="rId46"/>
    <p:sldId id="344" r:id="rId47"/>
    <p:sldId id="294" r:id="rId48"/>
    <p:sldId id="295" r:id="rId49"/>
    <p:sldId id="345" r:id="rId50"/>
    <p:sldId id="296" r:id="rId51"/>
    <p:sldId id="346" r:id="rId52"/>
    <p:sldId id="298" r:id="rId53"/>
    <p:sldId id="297" r:id="rId54"/>
    <p:sldId id="299" r:id="rId55"/>
    <p:sldId id="309" r:id="rId56"/>
    <p:sldId id="300" r:id="rId57"/>
    <p:sldId id="301" r:id="rId58"/>
    <p:sldId id="303" r:id="rId59"/>
    <p:sldId id="304" r:id="rId60"/>
    <p:sldId id="339" r:id="rId61"/>
    <p:sldId id="307" r:id="rId62"/>
    <p:sldId id="338" r:id="rId63"/>
    <p:sldId id="305" r:id="rId64"/>
    <p:sldId id="335" r:id="rId65"/>
    <p:sldId id="340" r:id="rId6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42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8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3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9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3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1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348" y="270696"/>
            <a:ext cx="6568538" cy="279762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W776</a:t>
            </a:r>
            <a:br>
              <a:rPr lang="en-US" sz="4800" dirty="0">
                <a:latin typeface="Arial Black" panose="020B0A04020102020204" pitchFamily="34" charset="0"/>
              </a:rPr>
            </a:br>
            <a:r>
              <a:rPr lang="en-US" sz="4800" dirty="0">
                <a:latin typeface="Arial Black" panose="020B0A04020102020204" pitchFamily="34" charset="0"/>
              </a:rPr>
              <a:t>Town EOC</a:t>
            </a:r>
            <a:br>
              <a:rPr lang="en-US" sz="4800" dirty="0">
                <a:latin typeface="Arial Black" panose="020B0A04020102020204" pitchFamily="34" charset="0"/>
              </a:rPr>
            </a:br>
            <a:r>
              <a:rPr lang="en-US" sz="4800" dirty="0">
                <a:latin typeface="Arial Black" panose="020B0A04020102020204" pitchFamily="34" charset="0"/>
              </a:rPr>
              <a:t>Operations and</a:t>
            </a:r>
            <a:br>
              <a:rPr lang="en-US" sz="4800" dirty="0">
                <a:latin typeface="Arial Black" panose="020B0A04020102020204" pitchFamily="34" charset="0"/>
              </a:rPr>
            </a:br>
            <a:r>
              <a:rPr lang="en-US" sz="4800" dirty="0">
                <a:latin typeface="Arial Black" panose="020B0A04020102020204" pitchFamily="34" charset="0"/>
              </a:rPr>
              <a:t>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13" y="3068325"/>
            <a:ext cx="4869873" cy="3652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9" y="152993"/>
            <a:ext cx="4757057" cy="2675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70" y="3189514"/>
            <a:ext cx="4542972" cy="34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Planning and Coordination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Elected Officials/Chief Executive provide policy level support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Manager facilitates planning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Acquire, assign and track resources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Utilize procedures to access funds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Have a process in place beforehand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Public Road/Property Repairs – where do the funds come from? Who pays? 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Individual Needs – how can the Community help?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Farms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Community Morale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7036235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Elected Officials/Manager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Animal Control Officer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Communications – Telephone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Communications - Radio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Damage Assessment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Town Clerk – Documentation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Emergency Management Director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Treasurer – Finance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19109" y="507614"/>
            <a:ext cx="4561609" cy="5830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Harbormaster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 Officer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Fire &amp; Rescue/EMS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 Care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Public Information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Public Works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Manager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Welfare Services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Volunteer Coordinator</a:t>
            </a:r>
          </a:p>
        </p:txBody>
      </p:sp>
    </p:spTree>
    <p:extLst>
      <p:ext uri="{BB962C8B-B14F-4D97-AF65-F5344CB8AC3E}">
        <p14:creationId xmlns:p14="http://schemas.microsoft.com/office/powerpoint/2010/main" val="228241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Staffing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0164" y="1901535"/>
            <a:ext cx="5237018" cy="4582391"/>
          </a:xfrm>
        </p:spPr>
        <p:txBody>
          <a:bodyPr/>
          <a:lstStyle/>
          <a:p>
            <a:r>
              <a:rPr lang="en-US" dirty="0"/>
              <a:t>Elected Officials are referred to as the Policy Group</a:t>
            </a:r>
          </a:p>
          <a:p>
            <a:r>
              <a:rPr lang="en-US" dirty="0"/>
              <a:t>An example Town EOC</a:t>
            </a:r>
          </a:p>
          <a:p>
            <a:r>
              <a:rPr lang="en-US" dirty="0"/>
              <a:t>Staffing not set in stone</a:t>
            </a:r>
          </a:p>
          <a:p>
            <a:r>
              <a:rPr lang="en-US" dirty="0"/>
              <a:t>Only assign those positions you need. EM Director to recommend to Policy Group.</a:t>
            </a:r>
          </a:p>
          <a:p>
            <a:r>
              <a:rPr lang="en-US" dirty="0"/>
              <a:t>Add positions that you do need.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75" y="289405"/>
            <a:ext cx="6796343" cy="53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0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358853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is a comprehensive list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Positions aren’t filled if not needed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(Inland Towns don’t need a Harbormaster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Animal Control not assigned if no animal issues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Depending on size of community – some positions may combined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One person to answer phone and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Road Commissioner combined with Damage Assessment if roads are the only thing damaged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Don’t try to operate an EOC with 1 or 2 people – they will be overwhelmed.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Look for volunteers (community groups, church, neighbors, etc)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Elected Officials/Municipal Manager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Assumes responsibility for the overall municipal response and recovery operations.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Makes policy decisions relating to the disaster response and recovery.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Approves emergency expenditures.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Approves the EOC manning assignments recommended by the EM Director.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Approves press releases to the media.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Carries out general assistance, if not delegated.</a:t>
            </a:r>
          </a:p>
        </p:txBody>
      </p:sp>
    </p:spTree>
    <p:extLst>
      <p:ext uri="{BB962C8B-B14F-4D97-AF65-F5344CB8AC3E}">
        <p14:creationId xmlns:p14="http://schemas.microsoft.com/office/powerpoint/2010/main" val="303516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Animal Control Officer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of Contact for dealing with animal issues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Dairy Farm with no electricity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Farm that needs to be evacuated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 and Evacuated Owner separated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 or Large Animal medical emergency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Unattended pet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67" y="2559956"/>
            <a:ext cx="5006433" cy="35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Communications – Telephone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Someone dedicated to answering the phone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a log of phone messages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 calls to the specific EOC staff member who will handle the call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an eye on the Fax Machine!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track of telephone numbers that become known during the emergency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telephone alerts to EOC staff and EOC Support Groups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76881"/>
            <a:ext cx="2597232" cy="25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Communications –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all radio equipment ensuring that it is functional.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Operate radio equipment and communicate with responders in field, with volunteers at event locations and with the EOCs in neighboring municipalities and the County.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Municipal Primary Frequencies (Fire/EMS, Police, Public Works, Harbormaster, etc)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County Frequencies (Dispatch, County EOC, Sheriff)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RegionNet (Maine State Comm Net)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Amateur Radio (if licensed)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Keeps a log of message traffic.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829" y="3763489"/>
            <a:ext cx="1822027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5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Damage Assessment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all information on what is damaged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Roads, bridges, public buildings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Home, Business and Farm damages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Utilities (Water, Sewer, Natural Gas, Electric, Phone)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Compiles and submits MEMA Form 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electric transmission issues or information with County EMA or RCC, who resolve with CMP or EmeraMaine.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with FEMA Preliminary Damage Assessment (PDA) personnel during a disaster</a:t>
            </a:r>
          </a:p>
        </p:txBody>
      </p:sp>
    </p:spTree>
    <p:extLst>
      <p:ext uri="{BB962C8B-B14F-4D97-AF65-F5344CB8AC3E}">
        <p14:creationId xmlns:p14="http://schemas.microsoft.com/office/powerpoint/2010/main" val="127513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Program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2441863"/>
            <a:ext cx="8574089" cy="4021281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To provide information regarding the realistic establishment of a Municipal EOC during an emergency </a:t>
            </a:r>
            <a:r>
              <a:rPr lang="en-US" sz="40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or planned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event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473" y="289405"/>
            <a:ext cx="2452253" cy="62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Damage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371600"/>
            <a:ext cx="11710554" cy="5164282"/>
          </a:xfrm>
        </p:spPr>
        <p:txBody>
          <a:bodyPr>
            <a:noAutofit/>
          </a:bodyPr>
          <a:lstStyle/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Rapid Needs Assessment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quickly determine what roads are blocked; where power is out; and what buildings are damaged.</a:t>
            </a:r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Initial Damage Assessment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initial cost estimates to roads and public infrastructure. Submit on Form 7.</a:t>
            </a:r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Follow-on Damages Reports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detailed cost estimates using known quantities and estimated unit prices.</a:t>
            </a:r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FEMA Preliminary Damage Assessment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meet with FEMA officials to discuss and show the damages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3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Town Clerk – Documentation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copies of all paperwork and other records relating to the emergency.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Processes all vital records relating to the emergency (death certificates, etc)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with logging information.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812" y="3048000"/>
            <a:ext cx="4035787" cy="35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Emergency Management Director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Facilitator of the EOC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Implements multi-agency coordination for the jurisdiction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Knowledgeable of the Municipal Emergency Plans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Activates the EOC with approval of the Policy Group.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Manages the flow of information in the EOC.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Maintains lists of Open Action Items and Completed Action Items.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Develops EOC priorities, objectives and tasks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Facilitates shift change briefings and end of day planning for the next operational day.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Determines the EOC schedule of activities.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70" y="1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Ensures financial records are maintained.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Tracks all emergency event expenditures.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07" y="773351"/>
            <a:ext cx="3625284" cy="33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Harbormaster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Alerts boat owners to approaching hazards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Evacuates the harbor (hurricanes, tsunamis, etc.)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Conducts damage assessment of harbor facilities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the use of boating facilities and vessels for emergency response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harbor rescue efforts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86" y="366279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7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Health Officer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Monitors the health of the residents and visitors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Reports to and informs the Local Elected Officials on the community’s public health status.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Reports to Maine CDC on any perceived local public health threats.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Receives and coordinates public health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Requests public health resources and assistance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7" y="3390653"/>
            <a:ext cx="2599330" cy="330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8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18" y="2357313"/>
            <a:ext cx="2743200" cy="4105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Fire and Rescue/EMS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Oversees all fire department resources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Directs fire department response operations.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initiating and implementing emergency evacuations.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deliver vital supplies to shut ins.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complete community door-to-door welfare checks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with manpower for: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Damage Assessment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Debris Removal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 Control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51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Oversees all law enforcement resources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Directs law enforcement response operations.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Responsible for assisting with emergency evacuations.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deliver vital supplies to shut ins.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complete community door-to-door welfare checks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with manpower for: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Traffic Control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Warning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75" y="609599"/>
            <a:ext cx="3091543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7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 Care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Mass Feeding events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Activate a Warming Center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Notify residents of open Red Cross Shelters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 with the Transportation of residents to Shelters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community door-to-door welfare checks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local community groups to help support this role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use a church or civic group with a kitchen facility that conducts public suppers to oversee Mass Feeding, or, a local food pantry that can deploy replacement foods to locals in need.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75" y="133267"/>
            <a:ext cx="3777343" cy="25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257300"/>
            <a:ext cx="11275726" cy="529936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Public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all news media outlet (TV, Radio, Internet, Print)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 and provide updates on Social Media (Facebook and Twitter)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Initiate emergency messages on local access channel.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emergency messages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Publicize information on: Shelters, Warming Centers, Evacuations, Shelter-in-place, Areas to avoid, DRCs, and individual assistance.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updated emergency information                                                          to 211Maine and the RCC.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briefings to credentialed media.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jb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03" y="4057650"/>
            <a:ext cx="4090988" cy="260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7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What is an EOC?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558636"/>
            <a:ext cx="11358851" cy="4998028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FEMA’s Definition: A central location from which government – at any level – can provide interagency coordination and executive decision making in support of incidents or disasters.</a:t>
            </a:r>
          </a:p>
          <a:p>
            <a:pPr marL="0" indent="0">
              <a:buNone/>
            </a:pP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location where public officials can coordinate the jurisdiction’s response to a disaster.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77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Public Works/Road Commissioner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road damage assessment.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Tracks overall road damage and identifies alternate routes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Installs barricades and barriers.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Completes road/bridge emergency repairs.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Develops detailed materials lists and cost estimates.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with FEMA PDA teams to develop Public Assistance Projects.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Manages the permanent road/bridge repairs.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38" y="130630"/>
            <a:ext cx="3265714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0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Manager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Receives requests from EOC staff or Incident Commanders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Tracks down and orders necessary resources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Receives resource or oversees its deployment.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Keeps track of resource status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Assists with resource upkeep (fuel, maintenance, lodging, etc.)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receipts/invoices to Treasurer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Ensures that resources are returned to owners when no longer needed.</a:t>
            </a:r>
          </a:p>
        </p:txBody>
      </p:sp>
    </p:spTree>
    <p:extLst>
      <p:ext uri="{BB962C8B-B14F-4D97-AF65-F5344CB8AC3E}">
        <p14:creationId xmlns:p14="http://schemas.microsoft.com/office/powerpoint/2010/main" val="1190564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 Assistance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Identifies those residents in need of assistance.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and submits data for Individual Assistance Declarations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Oversees emergency welfare and social service programs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with State social service programs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with local and national charities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location of FEMA Disaster Recovery Centers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0" y="3526970"/>
            <a:ext cx="2786743" cy="27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5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Personnel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7846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Volunteer Coordinator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Sets up a Volunteer Reception Center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processes spontaneous (“walk on”) volunteers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Credentialing of volunteers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the EOC with a list of approved volunteers for tasks assignments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Tracks volunteer work hours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Coordinates supplies for volunteers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23" y="1828647"/>
            <a:ext cx="3285962" cy="28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35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 Director monitors potential emergencies, such as Hurricanes and Winter Storms.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Makes recommendation to Elected Officials when to activate, at what level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 “Trigger Points” in your Emergency Operations Plan for emergencies without warning.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acre Forest Fire,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spill which requires evacuations,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way to alert the entire EOC staff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Telephone Tree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Paging System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Autodialing system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 Messaging</a:t>
            </a:r>
          </a:p>
        </p:txBody>
      </p:sp>
      <p:pic>
        <p:nvPicPr>
          <p:cNvPr id="4" name="Picture 5" descr="0W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82" y="4164464"/>
            <a:ext cx="3158836" cy="25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34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Activation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6568644" cy="516428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3 – Standby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Staffed by EM Director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Monitoring the Situation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2 – Increased Readiness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Staffed by Key EOC Staff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Preparing for an approaching event 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a small emergency event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1– Full Activation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Staffed by all assigned EOC staff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have Volunteers helping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Emergency/Disaster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422572" y="2961409"/>
            <a:ext cx="3781425" cy="1384300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1D3B59"/>
                </a:solidFill>
              </a:rPr>
              <a:t>Level 2 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1D3B59"/>
                </a:solidFill>
              </a:rPr>
              <a:t>(Increased Readiness):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200" b="1">
                <a:solidFill>
                  <a:srgbClr val="1D3B59"/>
                </a:solidFill>
              </a:rPr>
              <a:t>Partial EOC Staff</a:t>
            </a:r>
            <a:endParaRPr lang="en-US" altLang="en-US" sz="1400" b="1">
              <a:solidFill>
                <a:srgbClr val="1D3B59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7422572" y="1513609"/>
            <a:ext cx="3781425" cy="865188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200" b="1" dirty="0">
                <a:solidFill>
                  <a:srgbClr val="1D3B59"/>
                </a:solidFill>
              </a:rPr>
              <a:t>Level 3 (Standby):  </a:t>
            </a:r>
            <a:br>
              <a:rPr lang="en-US" altLang="en-US" sz="2200" b="1" dirty="0">
                <a:solidFill>
                  <a:srgbClr val="1D3B59"/>
                </a:solidFill>
              </a:rPr>
            </a:br>
            <a:r>
              <a:rPr lang="en-US" altLang="en-US" sz="2200" b="1" dirty="0">
                <a:solidFill>
                  <a:srgbClr val="1D3B59"/>
                </a:solidFill>
              </a:rPr>
              <a:t>EMA Director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9254547" y="2351809"/>
            <a:ext cx="0" cy="6048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9254547" y="4337772"/>
            <a:ext cx="0" cy="604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422572" y="4866409"/>
            <a:ext cx="3781425" cy="1123950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sz="2200" b="1" dirty="0">
                <a:solidFill>
                  <a:srgbClr val="1D3B59"/>
                </a:solidFill>
              </a:rPr>
              <a:t>Level 1 (Full Activation):  </a:t>
            </a:r>
            <a:br>
              <a:rPr lang="en-US" altLang="en-US" sz="2200" b="1" dirty="0">
                <a:solidFill>
                  <a:srgbClr val="1D3B59"/>
                </a:solidFill>
              </a:rPr>
            </a:br>
            <a:r>
              <a:rPr lang="en-US" altLang="en-US" sz="2200" b="1" dirty="0">
                <a:solidFill>
                  <a:srgbClr val="1D3B59"/>
                </a:solidFill>
              </a:rPr>
              <a:t>All EOC Staff</a:t>
            </a:r>
            <a:endParaRPr lang="en-US" altLang="en-US" sz="1400" b="1" dirty="0">
              <a:solidFill>
                <a:srgbClr val="1D3B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12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that everyone that might have a need for the information, has the information in a timely manner.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an effective way to display incident information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an information distribution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 communications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an atmosphere of information sharing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your communications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proactive when communicating</a:t>
            </a:r>
          </a:p>
        </p:txBody>
      </p:sp>
    </p:spTree>
    <p:extLst>
      <p:ext uri="{BB962C8B-B14F-4D97-AF65-F5344CB8AC3E}">
        <p14:creationId xmlns:p14="http://schemas.microsoft.com/office/powerpoint/2010/main" val="4256053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5642263" cy="154978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953490"/>
            <a:ext cx="5726981" cy="460317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Situational Awareness: The ability to identify, process, and comprehend the critical information about an incident. More simply, it is knowing what is going on around you.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is submitted to the County EOC on a Situation Report or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SitRep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77" y="0"/>
            <a:ext cx="5518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25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5642263" cy="154978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953490"/>
            <a:ext cx="5726981" cy="460317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Backside shown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Sitrep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be submitted by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Fax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WebEOC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Radio or Phone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 delivered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0"/>
            <a:ext cx="5311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08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information needs to be tracked in the EOC?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Damages (Roads, Buildings,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Utility Status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Shelters/Warming Centers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Action Items</a:t>
            </a:r>
          </a:p>
        </p:txBody>
      </p:sp>
    </p:spTree>
    <p:extLst>
      <p:ext uri="{BB962C8B-B14F-4D97-AF65-F5344CB8AC3E}">
        <p14:creationId xmlns:p14="http://schemas.microsoft.com/office/powerpoint/2010/main" val="331666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Why do you need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714500"/>
            <a:ext cx="11358851" cy="4842164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Some emergency events are too much for the Fire or Police Incident Commander to handle without help.</a:t>
            </a:r>
          </a:p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natural disasters cause issues in many locations around the community.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Most disasters involve multiple issues, many of which aren’t always managed by Fire or Police.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22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11275726" cy="5164282"/>
          </a:xfrm>
        </p:spPr>
        <p:txBody>
          <a:bodyPr>
            <a:no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3" y="1076387"/>
            <a:ext cx="10278422" cy="57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53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2360325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71329"/>
              </p:ext>
            </p:extLst>
          </p:nvPr>
        </p:nvGraphicFramePr>
        <p:xfrm>
          <a:off x="644235" y="2171700"/>
          <a:ext cx="10910456" cy="3792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 (Dead, Injured, Missing)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 Doe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Main 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County Hospital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Sally Doe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Main 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Injured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County Hospital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Albert Smith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Water Street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Warden Service requested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260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02" y="1130012"/>
            <a:ext cx="2360325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Casualties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041"/>
            <a:ext cx="12192000" cy="50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89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2360325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Damages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98562"/>
              </p:ext>
            </p:extLst>
          </p:nvPr>
        </p:nvGraphicFramePr>
        <p:xfrm>
          <a:off x="550719" y="2306780"/>
          <a:ext cx="11097491" cy="305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Assigned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 Office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Shingles Damaged; roof leaking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Roofing Contractor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In progress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Street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Culvert Washed out; road flooded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In progress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North Road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 Business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 Storage Barn collapsed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Called USDA 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843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028486"/>
            <a:ext cx="2360325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990"/>
            <a:ext cx="12192000" cy="52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48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392382"/>
            <a:ext cx="3503326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92518"/>
              </p:ext>
            </p:extLst>
          </p:nvPr>
        </p:nvGraphicFramePr>
        <p:xfrm>
          <a:off x="550719" y="2306780"/>
          <a:ext cx="11097491" cy="305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Assigned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Powerline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Pole broken; lines in 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Firefighters + 1 Engine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Control; waiting on CMP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Street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Broken water 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Department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In progress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Transformer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Station exploded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Patrol Officer/Car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Scene Security while CMP repairs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994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4" y="1174668"/>
            <a:ext cx="3503326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0" y="1767462"/>
            <a:ext cx="9999271" cy="50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18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Shelters/Warming Centers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29327"/>
              </p:ext>
            </p:extLst>
          </p:nvPr>
        </p:nvGraphicFramePr>
        <p:xfrm>
          <a:off x="571499" y="2306780"/>
          <a:ext cx="11211792" cy="3252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Phone 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Sheltered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 Shelter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School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South 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123-4567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Warming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Main 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123-7654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Warming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Center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East Road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123-4545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06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968758"/>
              </p:ext>
            </p:extLst>
          </p:nvPr>
        </p:nvGraphicFramePr>
        <p:xfrm>
          <a:off x="537441" y="2171699"/>
          <a:ext cx="11443276" cy="3424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8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Needed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5kw gas generator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Care Mgr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power for Warming 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Delivered at 1300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 Barricades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Street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Divert Traffic around washout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on MDOT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ATV Club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Dept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Warden's CP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 with 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Making calls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gallons of drinking water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Dept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Center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hand out to residents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underway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349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135229"/>
            <a:ext cx="11710554" cy="8634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8" y="840325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" y="1461247"/>
            <a:ext cx="12192000" cy="5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5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76" y="289405"/>
            <a:ext cx="11358850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Why do you need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714500"/>
            <a:ext cx="11358851" cy="4842164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residents of your community need to be assured that a well coordinated response and recovery process is underway.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EOC is the location where the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community’s efforts are coordinated and where all of the community’s assets can be utilized.</a:t>
            </a:r>
          </a:p>
        </p:txBody>
      </p:sp>
    </p:spTree>
    <p:extLst>
      <p:ext uri="{BB962C8B-B14F-4D97-AF65-F5344CB8AC3E}">
        <p14:creationId xmlns:p14="http://schemas.microsoft.com/office/powerpoint/2010/main" val="1485180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Action Items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25237"/>
              </p:ext>
            </p:extLst>
          </p:nvPr>
        </p:nvGraphicFramePr>
        <p:xfrm>
          <a:off x="537441" y="2171699"/>
          <a:ext cx="11443276" cy="2998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1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32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Assigned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Town Airport needs to be closed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Skyway Lane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 Manager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Contacted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Fixed Base Operator and FAA.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Evacuate Downtown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Street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Patrol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Officers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 is walking from business to business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informing that the flooding will be getting worse.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Relocate a Nursing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Rover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Road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School Buses + ADA Bus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Dept and Clinic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staff helped Nursing Home to evacuate.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65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8" y="1257300"/>
            <a:ext cx="5758153" cy="77931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Action Items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7916"/>
            <a:ext cx="12192000" cy="34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064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Information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Town &amp; County Emergency Operations Plans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School, Water Dept, Emergency Plans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EOC Checklists/SOPs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Resource Contact Rosters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Mutual Aid Agreements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EOC Forms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Sitrep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Form 7, Log of Events,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Responder Reference Manuals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011" y="2320721"/>
            <a:ext cx="2918062" cy="16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Facility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1"/>
            <a:ext cx="5623072" cy="509154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Conference/Training Room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Tables &amp; Chairs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Restrooms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Kitchen/Kitchenette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Food, Water, Coffee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 Equipment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Photocopier/Scanner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Extension Cords/Surge Protectors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20337" y="1392381"/>
            <a:ext cx="5623072" cy="5091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Telephones (hardwired)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Fax Machine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2-Way Base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Internet Connection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TV &amp; AM/FM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Weather Alert Radio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Amateur Radio a big plus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Admin Supplies (Lots)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Whiteboards/Chalkboards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Tack Boards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34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2" y="1392382"/>
            <a:ext cx="4811931" cy="51019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Resource Requesting Hierarchy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Local public-private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Mutual Aid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County to County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State to State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472761" y="1527462"/>
            <a:ext cx="6009408" cy="4769427"/>
            <a:chOff x="288" y="864"/>
            <a:chExt cx="3360" cy="2784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88" y="2448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 dirty="0">
                  <a:solidFill>
                    <a:srgbClr val="1D3B59"/>
                  </a:solidFill>
                </a:rPr>
                <a:t>Knox County EOC</a:t>
              </a: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288" y="1632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New Hampshire EOC</a:t>
              </a: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88" y="864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Federal Agencies</a:t>
              </a: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2112" y="864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Federal JFO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112" y="1680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Maine State EOC</a:t>
              </a: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112" y="2496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Waldo County EOC</a:t>
              </a: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112" y="3312"/>
              <a:ext cx="1536" cy="336"/>
            </a:xfrm>
            <a:prstGeom prst="cube">
              <a:avLst>
                <a:gd name="adj" fmla="val 11310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18314A">
                  <a:alpha val="50000"/>
                </a:srgbClr>
              </a:outerShdw>
            </a:effectLst>
          </p:spPr>
          <p:txBody>
            <a:bodyPr wrap="none" bIns="18288" anchor="ctr"/>
            <a:lstStyle/>
            <a:p>
              <a:pPr algn="ctr" eaLnBrk="1" hangingPunct="1">
                <a:lnSpc>
                  <a:spcPct val="85000"/>
                </a:lnSpc>
              </a:pPr>
              <a:r>
                <a:rPr lang="en-US" altLang="en-US" b="1">
                  <a:solidFill>
                    <a:srgbClr val="1D3B59"/>
                  </a:solidFill>
                </a:rPr>
                <a:t>Incident Command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2880" y="124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2880" y="206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V="1">
              <a:off x="2880" y="288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18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824" y="1008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1680" y="2016"/>
              <a:ext cx="52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446986" y="5390443"/>
            <a:ext cx="2747158" cy="575621"/>
          </a:xfrm>
          <a:prstGeom prst="cube">
            <a:avLst>
              <a:gd name="adj" fmla="val 11310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18314A">
                <a:alpha val="50000"/>
              </a:srgbClr>
            </a:outerShdw>
          </a:effectLst>
        </p:spPr>
        <p:txBody>
          <a:bodyPr wrap="none" bIns="18288" anchor="ctr"/>
          <a:lstStyle/>
          <a:p>
            <a:pPr algn="ctr" eaLnBrk="1" hangingPunct="1">
              <a:lnSpc>
                <a:spcPct val="85000"/>
              </a:lnSpc>
            </a:pPr>
            <a:r>
              <a:rPr lang="en-US" altLang="en-US" b="1" dirty="0">
                <a:solidFill>
                  <a:srgbClr val="1D3B59"/>
                </a:solidFill>
              </a:rPr>
              <a:t>Town EOC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7770264" y="4723416"/>
            <a:ext cx="944336" cy="6578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8219919" y="5833542"/>
            <a:ext cx="5150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8223168" y="4611143"/>
            <a:ext cx="51509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8079271" y="2090663"/>
            <a:ext cx="944336" cy="6578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998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3054065" cy="3803073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Disaster are Local.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first place to look for what you need is Local.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after you have used up or don’t have, do you reach out to others.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98925" y="1763857"/>
            <a:ext cx="7367588" cy="7620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Federal Government Last Resort!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90988" y="2830657"/>
            <a:ext cx="7372350" cy="7620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State Government Provides Support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364413" y="2297257"/>
            <a:ext cx="557212" cy="53181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364413" y="3387870"/>
            <a:ext cx="557212" cy="53181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71900" y="1535257"/>
            <a:ext cx="8077200" cy="373380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000500" y="4983307"/>
            <a:ext cx="2438400" cy="7143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Individuals and Households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15100" y="4983307"/>
            <a:ext cx="2438400" cy="7143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Private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105900" y="4983307"/>
            <a:ext cx="2590800" cy="71437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Nongovernmental Organizations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076700" y="3899045"/>
            <a:ext cx="7391400" cy="83661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Local Government First Response!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8119" y="6108845"/>
            <a:ext cx="9724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best place to get a dump truck is from a local contractor, not the State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3509147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Interagency Coordination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38424" y="2087322"/>
            <a:ext cx="1571166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Local EOC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65443" y="2038516"/>
            <a:ext cx="1752600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County EOC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216727" y="1949923"/>
            <a:ext cx="1403273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State EOC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100308" y="3532090"/>
            <a:ext cx="1558093" cy="650875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Joint Field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Office (JFO)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743699" y="5672192"/>
            <a:ext cx="1752601" cy="37623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FEMA/DHS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27343" y="3223541"/>
            <a:ext cx="1828800" cy="646331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Local Dispatch Center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8424" y="3773489"/>
            <a:ext cx="137953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/>
              <a:t>Incident</a:t>
            </a:r>
          </a:p>
          <a:p>
            <a:pPr algn="ctr" eaLnBrk="1" hangingPunct="1"/>
            <a:r>
              <a:rPr lang="en-US" altLang="en-US" b="1"/>
              <a:t>Command</a:t>
            </a: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V="1">
            <a:off x="1043217" y="2514600"/>
            <a:ext cx="23583" cy="126415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 flipV="1">
            <a:off x="1717962" y="3540018"/>
            <a:ext cx="1288724" cy="5747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1909590" y="2223182"/>
            <a:ext cx="113841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4818044" y="2209926"/>
            <a:ext cx="1398684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 flipV="1">
            <a:off x="3962126" y="2514600"/>
            <a:ext cx="273" cy="70894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7291936" y="2456654"/>
            <a:ext cx="23264" cy="107543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7848600" y="4343400"/>
            <a:ext cx="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 flipV="1">
            <a:off x="962024" y="4424363"/>
            <a:ext cx="1975137" cy="16502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065443" y="4808209"/>
            <a:ext cx="1828800" cy="646331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State Dispatch Center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666999" y="6038848"/>
            <a:ext cx="2400300" cy="369332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99"/>
            </a:extrusionClr>
            <a:contourClr>
              <a:srgbClr val="3366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Federal Agency HQ</a:t>
            </a: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 flipV="1">
            <a:off x="3944957" y="3932481"/>
            <a:ext cx="0" cy="87572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H="1" flipV="1">
            <a:off x="1717961" y="4182965"/>
            <a:ext cx="1347481" cy="100374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4894242" y="2456654"/>
            <a:ext cx="1735158" cy="27300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H="1" flipV="1">
            <a:off x="1371599" y="2478089"/>
            <a:ext cx="1598593" cy="100398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 flipV="1">
            <a:off x="5022525" y="4182965"/>
            <a:ext cx="2077783" cy="202098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 flipV="1">
            <a:off x="5004807" y="5837580"/>
            <a:ext cx="1738892" cy="45733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08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needs to be resourced?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People (EOC Staff, Volunteers, Responders, Employees, Teams)</a:t>
            </a:r>
          </a:p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Services (Communications, Feeding, Cleaning, etc.)</a:t>
            </a:r>
          </a:p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Equipment (Vehicles, Generator, Construction Equipment, etc.)</a:t>
            </a:r>
          </a:p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Supplies (Water, Food, Fuel, Ice, Tarps, Personal Sanitation, etc.)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640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Mutual aid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Should be requested when resources are nearing depletion, or you do not possess.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Agreements should be in place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 incident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Agreements have typically been between Town FDs, but</a:t>
            </a:r>
          </a:p>
          <a:p>
            <a:pPr marL="457200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may also be for Public Works, Animal Control, etc., and,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Can also be with contractors, suppliers, vendors, community organizations, non-profits, etc.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55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11421200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Incident/Event name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Date and time of request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Quantity, kind, type or detailed mission description.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Special support needs.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Reporting location.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Requested time of delivery (specific, not ASAP)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Radio frequency to be used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Person/Title placing request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Callback phone number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2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What types of situations warrant an EOC?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Hurricane/Tropical Storm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Major Winter Storm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Large Forest Fire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Major Flooding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Areas damages from a Microburst/Tornado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HazMat Release or Large Industrial Fire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Terrorism or Mass Shooting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Long Term Power Outage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Planned Community or regional Event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2099" y="6187332"/>
            <a:ext cx="553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disaster impacts would happen to the Community? </a:t>
            </a:r>
          </a:p>
        </p:txBody>
      </p:sp>
    </p:spTree>
    <p:extLst>
      <p:ext uri="{BB962C8B-B14F-4D97-AF65-F5344CB8AC3E}">
        <p14:creationId xmlns:p14="http://schemas.microsoft.com/office/powerpoint/2010/main" val="37055436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257300"/>
            <a:ext cx="11421200" cy="5507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Incident Management Assistance Teams (IMAT)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RACES Ham Radio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Hazardous Materials Response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Search and Rescue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Electrical Power Generators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Buses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Volunteer manpower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Weapons of Mass Destruction Civil Support Team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Civil Air Patrol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American Red Cross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Strike Teams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 Casualty Response Trailers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04" y="1099456"/>
            <a:ext cx="4309292" cy="2831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4219575"/>
            <a:ext cx="2300968" cy="23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0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2" y="1392382"/>
            <a:ext cx="6153009" cy="51019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 of a Resource Request Form – MEMA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Requester fills in top section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Provider fill in middle section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fills in bottom section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EOC Resource Manager tracks it at all stages, including demobilization back to the Provider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27" y="289404"/>
            <a:ext cx="4980133" cy="63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Requests</a:t>
            </a:r>
          </a:p>
        </p:txBody>
      </p:sp>
    </p:spTree>
    <p:extLst>
      <p:ext uri="{BB962C8B-B14F-4D97-AF65-F5344CB8AC3E}">
        <p14:creationId xmlns:p14="http://schemas.microsoft.com/office/powerpoint/2010/main" val="1317518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2" y="1652154"/>
            <a:ext cx="11504328" cy="48421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Understand that some resources, even government resources, may come with a cost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National Guard forces may charge for salaries, lodging and expendables such as fuel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may need to pay for the lodging and food for Volunteers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 may be reimbursements if: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incident is a part of a Presidential Declaration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incident involves the release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HazMat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Requests</a:t>
            </a:r>
          </a:p>
        </p:txBody>
      </p:sp>
    </p:spTree>
    <p:extLst>
      <p:ext uri="{BB962C8B-B14F-4D97-AF65-F5344CB8AC3E}">
        <p14:creationId xmlns:p14="http://schemas.microsoft.com/office/powerpoint/2010/main" val="1709530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Resource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3" y="1392382"/>
            <a:ext cx="7919463" cy="5101936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Dispatch becomes to busy to provide effective logistical support to the incident. The EOC then takes over this task.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predicted event of the scope and duration requiring multi-agency coordination is imminent (i.e. hurricane).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jurisdiction’s policy dictates EOC involvement.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Incident Commander exceeds his or her legal authority for the resources requested.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d3333 (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643" y="2358159"/>
            <a:ext cx="339407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54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27" y="209263"/>
            <a:ext cx="11031682" cy="767484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How do we make this EOC work?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27" y="1257300"/>
            <a:ext cx="11627428" cy="5309755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Sufficient staffing to handle the work and the right positions</a:t>
            </a:r>
          </a:p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just for the Municipal EM Director, but all those who staff the EOC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Each EOC staff member should understand their job and how to complete it</a:t>
            </a:r>
          </a:p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Exercising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Workshop – discussion of duties and processes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Tabletop Exercise – scenario-based discussion exercise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Functional Exercise – scenario-based coordination exercise, where you give and receive inputs with other EOCs or with 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SimCell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Corrective Action</a:t>
            </a:r>
          </a:p>
          <a:p>
            <a:pPr marL="682625" lvl="1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Assign issues to be resolved to someone and give a deadline for solving!</a:t>
            </a:r>
          </a:p>
          <a:p>
            <a:pPr marL="682625" lvl="1" indent="-22542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014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27" y="209263"/>
            <a:ext cx="11031682" cy="767484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27" y="1257300"/>
            <a:ext cx="6426530" cy="5309755"/>
          </a:xfrm>
        </p:spPr>
        <p:txBody>
          <a:bodyPr>
            <a:normAutofit/>
          </a:bodyPr>
          <a:lstStyle/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You should have a better understanding of how your community can better respond and recover from a major emergency or disaster through the use of an EOC.</a:t>
            </a:r>
          </a:p>
          <a:p>
            <a:pPr marL="225425" indent="-225425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indent="-225425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Good Luck!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44" y="0"/>
            <a:ext cx="5272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4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Responsibilities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Evacuations or Traffic Rerouting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Damage Assessment – public &amp; individual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Debris Clearance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Mass Care – feeding, shelters, warming centers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Road/Bridge Repairs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Emergency Public Information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Event Coordination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0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392382"/>
            <a:ext cx="11514716" cy="51642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Situational Awareness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Gaining an understanding of what is happening.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Requires good communications network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Management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Collect, evaluate, organize, display and distribute incident information.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Need to have a process in place.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we accomplish this?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4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4" y="289405"/>
            <a:ext cx="11710554" cy="96789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EOC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75" y="1257300"/>
            <a:ext cx="11514716" cy="52993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Establish incident communications center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Staff and equip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types of voice and data comms?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Warning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you warn your residents to evacuate or shelter-in-place?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do you notify your residents of shelters and other available assistance?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1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3178</Words>
  <Application>Microsoft Office PowerPoint</Application>
  <PresentationFormat>Widescreen</PresentationFormat>
  <Paragraphs>616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Office Theme</vt:lpstr>
      <vt:lpstr>W776 Town EOC Operations and Management</vt:lpstr>
      <vt:lpstr>Program Goal</vt:lpstr>
      <vt:lpstr>What is an EOC?</vt:lpstr>
      <vt:lpstr>Why do you need one?</vt:lpstr>
      <vt:lpstr>Why do you need one?</vt:lpstr>
      <vt:lpstr>What types of situations warrant an EOC?</vt:lpstr>
      <vt:lpstr>EOC Responsibilities </vt:lpstr>
      <vt:lpstr>EOC Activities</vt:lpstr>
      <vt:lpstr>EOC Activities</vt:lpstr>
      <vt:lpstr>EOC Activities</vt:lpstr>
      <vt:lpstr>EOC Activities</vt:lpstr>
      <vt:lpstr>EOC Staffing</vt:lpstr>
      <vt:lpstr>EOC Staffing</vt:lpstr>
      <vt:lpstr>EOC Staffing</vt:lpstr>
      <vt:lpstr>EOC Personnel Tasks</vt:lpstr>
      <vt:lpstr>EOC Personnel Tasks</vt:lpstr>
      <vt:lpstr>EOC Personnel Tasks</vt:lpstr>
      <vt:lpstr>EOC Personnel Tasks</vt:lpstr>
      <vt:lpstr>EOC Personnel Tasks</vt:lpstr>
      <vt:lpstr>EOC Damage Assessment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Personnel Tasks</vt:lpstr>
      <vt:lpstr>EOC Activation</vt:lpstr>
      <vt:lpstr>EOC Activation Levels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Management</vt:lpstr>
      <vt:lpstr>EOC Information Resources</vt:lpstr>
      <vt:lpstr>EOC Facility Requirements</vt:lpstr>
      <vt:lpstr>EOC Resource Management</vt:lpstr>
      <vt:lpstr>EOC Resource Management</vt:lpstr>
      <vt:lpstr>EOC Resource Management</vt:lpstr>
      <vt:lpstr>EOC Resource Management</vt:lpstr>
      <vt:lpstr>EOC Resource Management</vt:lpstr>
      <vt:lpstr>EOC Resource Requests</vt:lpstr>
      <vt:lpstr>EOC Resource Examples</vt:lpstr>
      <vt:lpstr>EOC Resource Requests</vt:lpstr>
      <vt:lpstr>EOC Resource Requests</vt:lpstr>
      <vt:lpstr>EOC Resource Coordination</vt:lpstr>
      <vt:lpstr>How do we make this EOC work?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Rowley</dc:creator>
  <cp:lastModifiedBy>Dale Rowley</cp:lastModifiedBy>
  <cp:revision>64</cp:revision>
  <cp:lastPrinted>2019-03-25T16:52:54Z</cp:lastPrinted>
  <dcterms:created xsi:type="dcterms:W3CDTF">2016-09-12T16:33:58Z</dcterms:created>
  <dcterms:modified xsi:type="dcterms:W3CDTF">2024-03-26T18:28:48Z</dcterms:modified>
</cp:coreProperties>
</file>