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9" r:id="rId4"/>
    <p:sldId id="299" r:id="rId5"/>
    <p:sldId id="300" r:id="rId6"/>
    <p:sldId id="301" r:id="rId7"/>
    <p:sldId id="302" r:id="rId8"/>
    <p:sldId id="290" r:id="rId9"/>
    <p:sldId id="258" r:id="rId10"/>
    <p:sldId id="260" r:id="rId11"/>
    <p:sldId id="262" r:id="rId12"/>
    <p:sldId id="304" r:id="rId13"/>
    <p:sldId id="303" r:id="rId14"/>
    <p:sldId id="266" r:id="rId15"/>
    <p:sldId id="305" r:id="rId16"/>
    <p:sldId id="306" r:id="rId17"/>
    <p:sldId id="267" r:id="rId18"/>
    <p:sldId id="307" r:id="rId19"/>
    <p:sldId id="268" r:id="rId20"/>
    <p:sldId id="291" r:id="rId21"/>
    <p:sldId id="292" r:id="rId22"/>
    <p:sldId id="293" r:id="rId23"/>
    <p:sldId id="283" r:id="rId24"/>
    <p:sldId id="295" r:id="rId25"/>
    <p:sldId id="296" r:id="rId26"/>
    <p:sldId id="297" r:id="rId27"/>
    <p:sldId id="298" r:id="rId28"/>
    <p:sldId id="269" r:id="rId29"/>
    <p:sldId id="287" r:id="rId30"/>
    <p:sldId id="273" r:id="rId31"/>
    <p:sldId id="288" r:id="rId32"/>
    <p:sldId id="308" r:id="rId33"/>
    <p:sldId id="279" r:id="rId3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879" autoAdjust="0"/>
    <p:restoredTop sz="94660"/>
  </p:normalViewPr>
  <p:slideViewPr>
    <p:cSldViewPr>
      <p:cViewPr varScale="1">
        <p:scale>
          <a:sx n="76" d="100"/>
          <a:sy n="76" d="100"/>
        </p:scale>
        <p:origin x="1325"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38"/>
    </p:cViewPr>
  </p:sorterViewPr>
  <p:notesViewPr>
    <p:cSldViewPr>
      <p:cViewPr>
        <p:scale>
          <a:sx n="100" d="100"/>
          <a:sy n="100" d="100"/>
        </p:scale>
        <p:origin x="2246" y="-9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8383"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4" tIns="46232" rIns="92464" bIns="46232" numCol="1" anchor="t" anchorCtr="0" compatLnSpc="1">
            <a:prstTxWarp prst="textNoShape">
              <a:avLst/>
            </a:prstTxWarp>
          </a:bodyPr>
          <a:lstStyle>
            <a:lvl1pPr eaLnBrk="1" hangingPunct="1">
              <a:defRPr sz="1200"/>
            </a:lvl1pPr>
          </a:lstStyle>
          <a:p>
            <a:pPr>
              <a:defRPr/>
            </a:pPr>
            <a:endParaRPr lang="en-US" altLang="en-US"/>
          </a:p>
        </p:txBody>
      </p:sp>
      <p:sp>
        <p:nvSpPr>
          <p:cNvPr id="23555" name="Rectangle 3"/>
          <p:cNvSpPr>
            <a:spLocks noGrp="1" noChangeArrowheads="1"/>
          </p:cNvSpPr>
          <p:nvPr>
            <p:ph type="dt" sz="quarter" idx="1"/>
          </p:nvPr>
        </p:nvSpPr>
        <p:spPr bwMode="auto">
          <a:xfrm>
            <a:off x="4022485" y="0"/>
            <a:ext cx="3078383"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4" tIns="46232" rIns="92464" bIns="46232" numCol="1" anchor="t" anchorCtr="0" compatLnSpc="1">
            <a:prstTxWarp prst="textNoShape">
              <a:avLst/>
            </a:prstTxWarp>
          </a:bodyPr>
          <a:lstStyle>
            <a:lvl1pPr algn="r" eaLnBrk="1" hangingPunct="1">
              <a:defRPr sz="1200"/>
            </a:lvl1pPr>
          </a:lstStyle>
          <a:p>
            <a:pPr>
              <a:defRPr/>
            </a:pPr>
            <a:endParaRPr lang="en-US" altLang="en-US"/>
          </a:p>
        </p:txBody>
      </p:sp>
      <p:sp>
        <p:nvSpPr>
          <p:cNvPr id="23556" name="Rectangle 4"/>
          <p:cNvSpPr>
            <a:spLocks noGrp="1" noChangeArrowheads="1"/>
          </p:cNvSpPr>
          <p:nvPr>
            <p:ph type="ftr" sz="quarter" idx="2"/>
          </p:nvPr>
        </p:nvSpPr>
        <p:spPr bwMode="auto">
          <a:xfrm>
            <a:off x="0" y="8917127"/>
            <a:ext cx="3078383"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4" tIns="46232" rIns="92464" bIns="46232" numCol="1" anchor="b" anchorCtr="0" compatLnSpc="1">
            <a:prstTxWarp prst="textNoShape">
              <a:avLst/>
            </a:prstTxWarp>
          </a:bodyPr>
          <a:lstStyle>
            <a:lvl1pPr eaLnBrk="1" hangingPunct="1">
              <a:defRPr sz="1200"/>
            </a:lvl1pPr>
          </a:lstStyle>
          <a:p>
            <a:pPr>
              <a:defRPr/>
            </a:pPr>
            <a:endParaRPr lang="en-US" altLang="en-US"/>
          </a:p>
        </p:txBody>
      </p:sp>
      <p:sp>
        <p:nvSpPr>
          <p:cNvPr id="23557" name="Rectangle 5"/>
          <p:cNvSpPr>
            <a:spLocks noGrp="1" noChangeArrowheads="1"/>
          </p:cNvSpPr>
          <p:nvPr>
            <p:ph type="sldNum" sz="quarter" idx="3"/>
          </p:nvPr>
        </p:nvSpPr>
        <p:spPr bwMode="auto">
          <a:xfrm>
            <a:off x="4022485" y="8917127"/>
            <a:ext cx="3078383" cy="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4" tIns="46232" rIns="92464" bIns="46232" numCol="1" anchor="b" anchorCtr="0" compatLnSpc="1">
            <a:prstTxWarp prst="textNoShape">
              <a:avLst/>
            </a:prstTxWarp>
          </a:bodyPr>
          <a:lstStyle>
            <a:lvl1pPr algn="r" eaLnBrk="1" hangingPunct="1">
              <a:defRPr sz="1200"/>
            </a:lvl1pPr>
          </a:lstStyle>
          <a:p>
            <a:pPr>
              <a:defRPr/>
            </a:pPr>
            <a:fld id="{004F530E-3CCC-46CA-A4B4-5167CBD9421F}" type="slidenum">
              <a:rPr lang="en-US" altLang="en-US"/>
              <a:pPr>
                <a:defRPr/>
              </a:pPr>
              <a:t>‹#›</a:t>
            </a:fld>
            <a:endParaRPr lang="en-US" altLang="en-US"/>
          </a:p>
        </p:txBody>
      </p:sp>
    </p:spTree>
    <p:extLst>
      <p:ext uri="{BB962C8B-B14F-4D97-AF65-F5344CB8AC3E}">
        <p14:creationId xmlns:p14="http://schemas.microsoft.com/office/powerpoint/2010/main" val="210166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5818919D-555A-4532-A67A-765D9B1AD27E}" type="datetimeFigureOut">
              <a:rPr lang="en-US" smtClean="0"/>
              <a:t>7/30/2025</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4B9AD56-311C-4B30-AF0A-5F97380DDD73}" type="slidenum">
              <a:rPr lang="en-US" smtClean="0"/>
              <a:t>‹#›</a:t>
            </a:fld>
            <a:endParaRPr lang="en-US"/>
          </a:p>
        </p:txBody>
      </p:sp>
    </p:spTree>
    <p:extLst>
      <p:ext uri="{BB962C8B-B14F-4D97-AF65-F5344CB8AC3E}">
        <p14:creationId xmlns:p14="http://schemas.microsoft.com/office/powerpoint/2010/main" val="75593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Damage Assessment and Reporting course is one of the Workshop in Emergency Management or WEM series of topics recommended for the Basic Emergency Manager training certification.</a:t>
            </a:r>
          </a:p>
          <a:p>
            <a:endParaRPr lang="en-US" dirty="0"/>
          </a:p>
          <a:p>
            <a:r>
              <a:rPr lang="en-US" dirty="0"/>
              <a:t>This course curriculum was developed by the Waldo County Emergency Management Agency for the municipal emergency management directors in Waldo County.</a:t>
            </a:r>
          </a:p>
          <a:p>
            <a:endParaRPr lang="en-US" dirty="0"/>
          </a:p>
          <a:p>
            <a:r>
              <a:rPr lang="en-US" dirty="0"/>
              <a:t>The purpose of this course is the educate the local emergency managers in how best to assess and report any public and private damages that result from a major storm or other hazard.</a:t>
            </a:r>
          </a:p>
          <a:p>
            <a:endParaRPr lang="en-US" dirty="0"/>
          </a:p>
          <a:p>
            <a:r>
              <a:rPr lang="en-US" dirty="0"/>
              <a:t>Waldo County can experience damages to roadway systems, public utilities, government property and private property.  Damages may be caused by severe summer and winter storms, wildfire, hazardous material releases and hostile attacks.</a:t>
            </a:r>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1</a:t>
            </a:fld>
            <a:endParaRPr lang="en-US" dirty="0"/>
          </a:p>
        </p:txBody>
      </p:sp>
    </p:spTree>
    <p:extLst>
      <p:ext uri="{BB962C8B-B14F-4D97-AF65-F5344CB8AC3E}">
        <p14:creationId xmlns:p14="http://schemas.microsoft.com/office/powerpoint/2010/main" val="254161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518025"/>
            <a:ext cx="5683250" cy="4214812"/>
          </a:xfrm>
        </p:spPr>
        <p:txBody>
          <a:bodyPr/>
          <a:lstStyle/>
          <a:p>
            <a:r>
              <a:rPr lang="en-US" dirty="0"/>
              <a:t>So who makes up the staffing of this Damage Assessment Team, also know as a DAT?</a:t>
            </a:r>
          </a:p>
          <a:p>
            <a:endParaRPr lang="en-US" dirty="0"/>
          </a:p>
          <a:p>
            <a:r>
              <a:rPr lang="en-US" dirty="0"/>
              <a:t>Usually, the fire department responders get this job by default.  If your municipality hasn’t assigned another group of people ,the Fire Department gets it by default.  However, is this a wise use of your limited emergency resource?  The fire department needs to be ready to respond to structure fires, hazardous materials releases and accidents.  They will be delayed if the firefighters are scattered around town and blocked by road debris.</a:t>
            </a:r>
          </a:p>
          <a:p>
            <a:endParaRPr lang="en-US" dirty="0"/>
          </a:p>
          <a:p>
            <a:r>
              <a:rPr lang="en-US" dirty="0"/>
              <a:t>If your municipality has a public works department they may be assigned this task, but they may be overwhelmed by road repairs and unable to complete community-wide assessments.</a:t>
            </a:r>
          </a:p>
          <a:p>
            <a:endParaRPr lang="en-US" dirty="0"/>
          </a:p>
          <a:p>
            <a:r>
              <a:rPr lang="en-US" dirty="0"/>
              <a:t>The best option would be to recruit and train a volunteer Damage Assessment Team. It could be staffed with residents experienced in construction, code enforcement, building inspections, emergency management, community planning, search and rescue, or just able-bodied and motivated.  </a:t>
            </a:r>
          </a:p>
          <a:p>
            <a:endParaRPr lang="en-US" dirty="0"/>
          </a:p>
          <a:p>
            <a:r>
              <a:rPr lang="en-US" dirty="0"/>
              <a:t>There are no major expenses involved such as expensive response gear, vehicles, or personal protection equipment.  Costs may involve fuel reimbursements, providing a 2-way radio and simple PPE like a construction helmet and work gloves.</a:t>
            </a:r>
          </a:p>
        </p:txBody>
      </p:sp>
      <p:sp>
        <p:nvSpPr>
          <p:cNvPr id="4" name="Slide Number Placeholder 3"/>
          <p:cNvSpPr>
            <a:spLocks noGrp="1"/>
          </p:cNvSpPr>
          <p:nvPr>
            <p:ph type="sldNum" sz="quarter" idx="5"/>
          </p:nvPr>
        </p:nvSpPr>
        <p:spPr/>
        <p:txBody>
          <a:bodyPr/>
          <a:lstStyle/>
          <a:p>
            <a:fld id="{34B9AD56-311C-4B30-AF0A-5F97380DDD73}" type="slidenum">
              <a:rPr lang="en-US" smtClean="0"/>
              <a:t>10</a:t>
            </a:fld>
            <a:endParaRPr lang="en-US"/>
          </a:p>
        </p:txBody>
      </p:sp>
    </p:spTree>
    <p:extLst>
      <p:ext uri="{BB962C8B-B14F-4D97-AF65-F5344CB8AC3E}">
        <p14:creationId xmlns:p14="http://schemas.microsoft.com/office/powerpoint/2010/main" val="422896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volunteer Damage Assessment Team should be equipped with a few items that will allow them to better complete their tasks.  This could include:</a:t>
            </a:r>
          </a:p>
          <a:p>
            <a:endParaRPr lang="en-US" dirty="0"/>
          </a:p>
          <a:p>
            <a:r>
              <a:rPr lang="en-US" dirty="0"/>
              <a:t>A digital camera or their personal smart phone.</a:t>
            </a:r>
          </a:p>
          <a:p>
            <a:endParaRPr lang="en-US" dirty="0"/>
          </a:p>
          <a:p>
            <a:r>
              <a:rPr lang="en-US" dirty="0"/>
              <a:t>A handheld GPS receiver or a GPS app on their personal smart phone.</a:t>
            </a:r>
          </a:p>
          <a:p>
            <a:endParaRPr lang="en-US" dirty="0"/>
          </a:p>
          <a:p>
            <a:r>
              <a:rPr lang="en-US" dirty="0"/>
              <a:t>Paper, pencils and a clipboard along with blank damage assessment forms.</a:t>
            </a:r>
          </a:p>
          <a:p>
            <a:endParaRPr lang="en-US" dirty="0"/>
          </a:p>
          <a:p>
            <a:r>
              <a:rPr lang="en-US" dirty="0"/>
              <a:t>If cell phone service is still up, the volunteers can call in on their cell phones.  If service is not up or not reliable, consider issuing them an inexpensive VHF 2-way radio.  These will cost around $140.</a:t>
            </a:r>
          </a:p>
          <a:p>
            <a:endParaRPr lang="en-US" dirty="0"/>
          </a:p>
          <a:p>
            <a:r>
              <a:rPr lang="en-US" dirty="0"/>
              <a:t>Determine what personal protective gear is needed for the job.  It might include a reflective safety vest, helmet, gloves, boots and foul weather clothes.  The volunteer will probably already have their own boots and clothes for the job.</a:t>
            </a:r>
          </a:p>
        </p:txBody>
      </p:sp>
      <p:sp>
        <p:nvSpPr>
          <p:cNvPr id="4" name="Slide Number Placeholder 3"/>
          <p:cNvSpPr>
            <a:spLocks noGrp="1"/>
          </p:cNvSpPr>
          <p:nvPr>
            <p:ph type="sldNum" sz="quarter" idx="5"/>
          </p:nvPr>
        </p:nvSpPr>
        <p:spPr/>
        <p:txBody>
          <a:bodyPr/>
          <a:lstStyle/>
          <a:p>
            <a:fld id="{34B9AD56-311C-4B30-AF0A-5F97380DDD73}" type="slidenum">
              <a:rPr lang="en-US" smtClean="0"/>
              <a:t>11</a:t>
            </a:fld>
            <a:endParaRPr lang="en-US"/>
          </a:p>
        </p:txBody>
      </p:sp>
    </p:spTree>
    <p:extLst>
      <p:ext uri="{BB962C8B-B14F-4D97-AF65-F5344CB8AC3E}">
        <p14:creationId xmlns:p14="http://schemas.microsoft.com/office/powerpoint/2010/main" val="213387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initial damage assessment team or DAT report is a simple blank form that allows your team to collect the necessary information on the correct infrastructure and property.  An example of this form is found on the County EMA website.</a:t>
            </a:r>
          </a:p>
          <a:p>
            <a:endParaRPr lang="en-US" dirty="0"/>
          </a:p>
          <a:p>
            <a:r>
              <a:rPr lang="en-US" dirty="0"/>
              <a:t>Your DAT form should be printed in multiple hard copies before an incident occurs in case your computer, printer or photocopier is not functioning during the emergency event.</a:t>
            </a:r>
          </a:p>
          <a:p>
            <a:endParaRPr lang="en-US" dirty="0"/>
          </a:p>
          <a:p>
            <a:r>
              <a:rPr lang="en-US" dirty="0"/>
              <a:t>This report is completed by the DAT  personnel in the field at the location of the damages.  The information on this report can be called in to the EOC by phone or radio. It could be texted or emailed.  It will include the facility or utility name, location and current status.</a:t>
            </a:r>
          </a:p>
        </p:txBody>
      </p:sp>
      <p:sp>
        <p:nvSpPr>
          <p:cNvPr id="4" name="Slide Number Placeholder 3"/>
          <p:cNvSpPr>
            <a:spLocks noGrp="1"/>
          </p:cNvSpPr>
          <p:nvPr>
            <p:ph type="sldNum" sz="quarter" idx="5"/>
          </p:nvPr>
        </p:nvSpPr>
        <p:spPr/>
        <p:txBody>
          <a:bodyPr/>
          <a:lstStyle/>
          <a:p>
            <a:fld id="{34B9AD56-311C-4B30-AF0A-5F97380DDD73}" type="slidenum">
              <a:rPr lang="en-US" smtClean="0"/>
              <a:t>12</a:t>
            </a:fld>
            <a:endParaRPr lang="en-US"/>
          </a:p>
        </p:txBody>
      </p:sp>
    </p:spTree>
    <p:extLst>
      <p:ext uri="{BB962C8B-B14F-4D97-AF65-F5344CB8AC3E}">
        <p14:creationId xmlns:p14="http://schemas.microsoft.com/office/powerpoint/2010/main" val="349363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required to be a member of the municipal damage assessment team is simple and short.</a:t>
            </a:r>
          </a:p>
          <a:p>
            <a:endParaRPr lang="en-US" dirty="0"/>
          </a:p>
          <a:p>
            <a:r>
              <a:rPr lang="en-US" dirty="0"/>
              <a:t>Team members will be trained on how to fill in the DAT report form and any specifics on road closure reporting.  They should be given a map of the town roads and become familiar with where all the roads are.  They should be trained on how to collect and report grid coordinates and trained ion the type of radio they will be issued.  This will take between 30 and 60 minutes.  This information should be reviewed every year.</a:t>
            </a:r>
          </a:p>
          <a:p>
            <a:endParaRPr lang="en-US" dirty="0"/>
          </a:p>
          <a:p>
            <a:r>
              <a:rPr lang="en-US" dirty="0"/>
              <a:t>Finally, before they deploy, they should be given a safety briefing on the possible hazards they may encounter in the field and how to protect themselves.</a:t>
            </a:r>
          </a:p>
        </p:txBody>
      </p:sp>
      <p:sp>
        <p:nvSpPr>
          <p:cNvPr id="4" name="Slide Number Placeholder 3"/>
          <p:cNvSpPr>
            <a:spLocks noGrp="1"/>
          </p:cNvSpPr>
          <p:nvPr>
            <p:ph type="sldNum" sz="quarter" idx="5"/>
          </p:nvPr>
        </p:nvSpPr>
        <p:spPr/>
        <p:txBody>
          <a:bodyPr/>
          <a:lstStyle/>
          <a:p>
            <a:fld id="{34B9AD56-311C-4B30-AF0A-5F97380DDD73}" type="slidenum">
              <a:rPr lang="en-US" smtClean="0"/>
              <a:t>13</a:t>
            </a:fld>
            <a:endParaRPr lang="en-US"/>
          </a:p>
        </p:txBody>
      </p:sp>
    </p:spTree>
    <p:extLst>
      <p:ext uri="{BB962C8B-B14F-4D97-AF65-F5344CB8AC3E}">
        <p14:creationId xmlns:p14="http://schemas.microsoft.com/office/powerpoint/2010/main" val="26138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3 of the damage assessment process will involve the collection and development of a detailed cost estimate of the repair of the infrastructure and property damages.</a:t>
            </a:r>
          </a:p>
          <a:p>
            <a:endParaRPr lang="en-US" dirty="0"/>
          </a:p>
          <a:p>
            <a:r>
              <a:rPr lang="en-US" dirty="0"/>
              <a:t>Both the insurance companies and the Federal government will need this information before they can provide reimbursement.  You will also need the cost estimate before you write any contracts and go out to bid.</a:t>
            </a:r>
          </a:p>
          <a:p>
            <a:endParaRPr lang="en-US" dirty="0"/>
          </a:p>
          <a:p>
            <a:r>
              <a:rPr lang="en-US" dirty="0"/>
              <a:t>The cost estimate phase will begin a few hours or days after the disaster event occurred.  This is usually accomplished by the road commissioner, public works director, code enforcement office, in-house or contracted engineer, town administrator or elected officials.</a:t>
            </a:r>
          </a:p>
        </p:txBody>
      </p:sp>
      <p:sp>
        <p:nvSpPr>
          <p:cNvPr id="4" name="Slide Number Placeholder 3"/>
          <p:cNvSpPr>
            <a:spLocks noGrp="1"/>
          </p:cNvSpPr>
          <p:nvPr>
            <p:ph type="sldNum" sz="quarter" idx="5"/>
          </p:nvPr>
        </p:nvSpPr>
        <p:spPr/>
        <p:txBody>
          <a:bodyPr/>
          <a:lstStyle/>
          <a:p>
            <a:fld id="{34B9AD56-311C-4B30-AF0A-5F97380DDD73}" type="slidenum">
              <a:rPr lang="en-US" smtClean="0"/>
              <a:t>14</a:t>
            </a:fld>
            <a:endParaRPr lang="en-US"/>
          </a:p>
        </p:txBody>
      </p:sp>
    </p:spTree>
    <p:extLst>
      <p:ext uri="{BB962C8B-B14F-4D97-AF65-F5344CB8AC3E}">
        <p14:creationId xmlns:p14="http://schemas.microsoft.com/office/powerpoint/2010/main" val="75024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cost estimate phase, it is vitally important to accurately record the location of the damage.  This may be a long stretch of road,  in which case you would identify the location of both ends of the damaged road.</a:t>
            </a:r>
          </a:p>
          <a:p>
            <a:endParaRPr lang="en-US" dirty="0"/>
          </a:p>
          <a:p>
            <a:r>
              <a:rPr lang="en-US" dirty="0"/>
              <a:t>Take notes of the damage levels and specifics.  Most importantly, take lots of pictures from every angle of the damage BEFORE making any repairs.  The state and federal government may not show up for days, weeks or months after the repairs are made.  They will not see the damages and will want verification that the damages actually existed.</a:t>
            </a:r>
          </a:p>
          <a:p>
            <a:endParaRPr lang="en-US" dirty="0"/>
          </a:p>
          <a:p>
            <a:r>
              <a:rPr lang="en-US" dirty="0"/>
              <a:t>Your cost estimate will include all the materials and labor that were needed to make the repairs.   Use either FEMA equipment rates, </a:t>
            </a:r>
            <a:r>
              <a:rPr lang="en-US" dirty="0" err="1"/>
              <a:t>MeDOT</a:t>
            </a:r>
            <a:r>
              <a:rPr lang="en-US" dirty="0"/>
              <a:t> unit pricing and well established municipal unit pricing in your damage assessment.</a:t>
            </a:r>
          </a:p>
          <a:p>
            <a:endParaRPr lang="en-US" dirty="0"/>
          </a:p>
          <a:p>
            <a:r>
              <a:rPr lang="en-US" dirty="0"/>
              <a:t>The federal government has very stringent regulations on how repair work can be accomplished and what can be reimbursed.  This class will not go into details on the repair process.</a:t>
            </a:r>
          </a:p>
        </p:txBody>
      </p:sp>
      <p:sp>
        <p:nvSpPr>
          <p:cNvPr id="4" name="Slide Number Placeholder 3"/>
          <p:cNvSpPr>
            <a:spLocks noGrp="1"/>
          </p:cNvSpPr>
          <p:nvPr>
            <p:ph type="sldNum" sz="quarter" idx="5"/>
          </p:nvPr>
        </p:nvSpPr>
        <p:spPr/>
        <p:txBody>
          <a:bodyPr/>
          <a:lstStyle/>
          <a:p>
            <a:fld id="{34B9AD56-311C-4B30-AF0A-5F97380DDD73}" type="slidenum">
              <a:rPr lang="en-US" smtClean="0"/>
              <a:t>15</a:t>
            </a:fld>
            <a:endParaRPr lang="en-US"/>
          </a:p>
        </p:txBody>
      </p:sp>
    </p:spTree>
    <p:extLst>
      <p:ext uri="{BB962C8B-B14F-4D97-AF65-F5344CB8AC3E}">
        <p14:creationId xmlns:p14="http://schemas.microsoft.com/office/powerpoint/2010/main" val="1540961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stages to the Preliminary Damage Assessment or PDA process.  There is a state process and a federal process.</a:t>
            </a:r>
          </a:p>
          <a:p>
            <a:endParaRPr lang="en-US" dirty="0"/>
          </a:p>
          <a:p>
            <a:r>
              <a:rPr lang="en-US" dirty="0"/>
              <a:t>The first stage involves the state process of determined if there is enough damages to meet a certain level of cost threshold to request a federal disaster declaration.</a:t>
            </a:r>
          </a:p>
          <a:p>
            <a:endParaRPr lang="en-US" dirty="0"/>
          </a:p>
          <a:p>
            <a:r>
              <a:rPr lang="en-US" dirty="0"/>
              <a:t>This will involve the completion of State of Maine preliminary damage assessment forms that record the repair cost estimates for public damages and the level of damages to private property.  These forms are not used by the Federal government.</a:t>
            </a:r>
          </a:p>
          <a:p>
            <a:endParaRPr lang="en-US" dirty="0"/>
          </a:p>
          <a:p>
            <a:r>
              <a:rPr lang="en-US" dirty="0"/>
              <a:t>Instead the information on these forms are used by the state EMA office to determine if the federal government will be asked to get involved.</a:t>
            </a:r>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16</a:t>
            </a:fld>
            <a:endParaRPr lang="en-US"/>
          </a:p>
        </p:txBody>
      </p:sp>
    </p:spTree>
    <p:extLst>
      <p:ext uri="{BB962C8B-B14F-4D97-AF65-F5344CB8AC3E}">
        <p14:creationId xmlns:p14="http://schemas.microsoft.com/office/powerpoint/2010/main" val="10427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State PDA forms – one for public damages and one for provide property damages.</a:t>
            </a:r>
          </a:p>
          <a:p>
            <a:endParaRPr lang="en-US" dirty="0"/>
          </a:p>
          <a:p>
            <a:r>
              <a:rPr lang="en-US" dirty="0"/>
              <a:t>Public damages fall under the federal Public Assistance or PA program.</a:t>
            </a:r>
          </a:p>
          <a:p>
            <a:r>
              <a:rPr lang="en-US" dirty="0"/>
              <a:t>Private damages fall under the federal Individual Assistance or IA program.</a:t>
            </a:r>
          </a:p>
          <a:p>
            <a:endParaRPr lang="en-US" dirty="0"/>
          </a:p>
          <a:p>
            <a:r>
              <a:rPr lang="en-US" dirty="0"/>
              <a:t>These forms should be completed within a few days of the disaster event occurring.</a:t>
            </a:r>
          </a:p>
          <a:p>
            <a:endParaRPr lang="en-US" dirty="0"/>
          </a:p>
          <a:p>
            <a:r>
              <a:rPr lang="en-US" dirty="0"/>
              <a:t>The municipality or an associated quasi-municipal entity such as a water district or school district will provide the information on the PA form.</a:t>
            </a:r>
          </a:p>
          <a:p>
            <a:endParaRPr lang="en-US" dirty="0"/>
          </a:p>
          <a:p>
            <a:r>
              <a:rPr lang="en-US" dirty="0"/>
              <a:t>Have the private property owner complete the IA form and provide it to the town office or EOC.</a:t>
            </a:r>
          </a:p>
        </p:txBody>
      </p:sp>
      <p:sp>
        <p:nvSpPr>
          <p:cNvPr id="4" name="Slide Number Placeholder 3"/>
          <p:cNvSpPr>
            <a:spLocks noGrp="1"/>
          </p:cNvSpPr>
          <p:nvPr>
            <p:ph type="sldNum" sz="quarter" idx="5"/>
          </p:nvPr>
        </p:nvSpPr>
        <p:spPr/>
        <p:txBody>
          <a:bodyPr/>
          <a:lstStyle/>
          <a:p>
            <a:fld id="{34B9AD56-311C-4B30-AF0A-5F97380DDD73}" type="slidenum">
              <a:rPr lang="en-US" smtClean="0"/>
              <a:t>17</a:t>
            </a:fld>
            <a:endParaRPr lang="en-US"/>
          </a:p>
        </p:txBody>
      </p:sp>
    </p:spTree>
    <p:extLst>
      <p:ext uri="{BB962C8B-B14F-4D97-AF65-F5344CB8AC3E}">
        <p14:creationId xmlns:p14="http://schemas.microsoft.com/office/powerpoint/2010/main" val="355280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Assistance or PA form will record the detailed cost estimates of the public damages, such as roads, buildings or utilities.</a:t>
            </a:r>
          </a:p>
          <a:p>
            <a:endParaRPr lang="en-US" dirty="0"/>
          </a:p>
          <a:p>
            <a:r>
              <a:rPr lang="en-US" dirty="0"/>
              <a:t>The damage estimates will be compiled at the State EMA office to determine if certain cost thresholds were met by the sate and counties in order to get federal assistance.</a:t>
            </a:r>
          </a:p>
          <a:p>
            <a:endParaRPr lang="en-US" dirty="0"/>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18</a:t>
            </a:fld>
            <a:endParaRPr lang="en-US"/>
          </a:p>
        </p:txBody>
      </p:sp>
    </p:spTree>
    <p:extLst>
      <p:ext uri="{BB962C8B-B14F-4D97-AF65-F5344CB8AC3E}">
        <p14:creationId xmlns:p14="http://schemas.microsoft.com/office/powerpoint/2010/main" val="151045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page 1 of the state public assistance preliminary damage assessment form.  This includes the municipal contact information and damage cost estimates by Public Assistance statutory categories.  This class will not go into the category definitions.</a:t>
            </a:r>
          </a:p>
        </p:txBody>
      </p:sp>
      <p:sp>
        <p:nvSpPr>
          <p:cNvPr id="4" name="Slide Number Placeholder 3"/>
          <p:cNvSpPr>
            <a:spLocks noGrp="1"/>
          </p:cNvSpPr>
          <p:nvPr>
            <p:ph type="sldNum" sz="quarter" idx="5"/>
          </p:nvPr>
        </p:nvSpPr>
        <p:spPr/>
        <p:txBody>
          <a:bodyPr/>
          <a:lstStyle/>
          <a:p>
            <a:fld id="{34B9AD56-311C-4B30-AF0A-5F97380DDD73}" type="slidenum">
              <a:rPr lang="en-US" smtClean="0"/>
              <a:t>19</a:t>
            </a:fld>
            <a:endParaRPr lang="en-US"/>
          </a:p>
        </p:txBody>
      </p:sp>
    </p:spTree>
    <p:extLst>
      <p:ext uri="{BB962C8B-B14F-4D97-AF65-F5344CB8AC3E}">
        <p14:creationId xmlns:p14="http://schemas.microsoft.com/office/powerpoint/2010/main" val="21733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in Damage assessment and Reporting will cover the following topics:</a:t>
            </a:r>
          </a:p>
          <a:p>
            <a:endParaRPr lang="en-US" dirty="0"/>
          </a:p>
          <a:p>
            <a:pPr marL="171450" indent="-171450">
              <a:buFont typeface="Arial" panose="020B0604020202020204" pitchFamily="34" charset="0"/>
              <a:buChar char="•"/>
            </a:pPr>
            <a:r>
              <a:rPr lang="en-US" dirty="0"/>
              <a:t>The definition of Damage Assessment and how it relates to your community.</a:t>
            </a:r>
          </a:p>
          <a:p>
            <a:endParaRPr lang="en-US" dirty="0"/>
          </a:p>
          <a:p>
            <a:pPr marL="171450" indent="-171450">
              <a:buFont typeface="Arial" panose="020B0604020202020204" pitchFamily="34" charset="0"/>
              <a:buChar char="•"/>
            </a:pPr>
            <a:r>
              <a:rPr lang="en-US" dirty="0"/>
              <a:t>The four phases of damage assessment in Waldo County.</a:t>
            </a:r>
          </a:p>
          <a:p>
            <a:endParaRPr lang="en-US" dirty="0"/>
          </a:p>
          <a:p>
            <a:pPr marL="171450" indent="-171450">
              <a:buFont typeface="Arial" panose="020B0604020202020204" pitchFamily="34" charset="0"/>
              <a:buChar char="•"/>
            </a:pPr>
            <a:r>
              <a:rPr lang="en-US" dirty="0"/>
              <a:t>The documentation that is required by the State of Maine to build situational awareness, to decide whether to declare a state of emergency or not, and to decided whether to request a presidential declaration for the federal government.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finally, the course will identify a few actions that will need to be accomplished to prepare for the arrival of FEMA when they come to town to complete a Stafford Act Preliminary Damage Assessment.</a:t>
            </a:r>
          </a:p>
        </p:txBody>
      </p:sp>
      <p:sp>
        <p:nvSpPr>
          <p:cNvPr id="4" name="Slide Number Placeholder 3"/>
          <p:cNvSpPr>
            <a:spLocks noGrp="1"/>
          </p:cNvSpPr>
          <p:nvPr>
            <p:ph type="sldNum" sz="quarter" idx="5"/>
          </p:nvPr>
        </p:nvSpPr>
        <p:spPr/>
        <p:txBody>
          <a:bodyPr/>
          <a:lstStyle/>
          <a:p>
            <a:fld id="{34B9AD56-311C-4B30-AF0A-5F97380DDD73}" type="slidenum">
              <a:rPr lang="en-US" smtClean="0"/>
              <a:t>2</a:t>
            </a:fld>
            <a:endParaRPr lang="en-US" dirty="0"/>
          </a:p>
        </p:txBody>
      </p:sp>
    </p:spTree>
    <p:extLst>
      <p:ext uri="{BB962C8B-B14F-4D97-AF65-F5344CB8AC3E}">
        <p14:creationId xmlns:p14="http://schemas.microsoft.com/office/powerpoint/2010/main" val="4600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of the PA PDA form collects specific information on each location of public damage.  You will need grid coordinates, pictures, contact information, category type and notes listed on each damaged area.</a:t>
            </a:r>
          </a:p>
        </p:txBody>
      </p:sp>
      <p:sp>
        <p:nvSpPr>
          <p:cNvPr id="4" name="Slide Number Placeholder 3"/>
          <p:cNvSpPr>
            <a:spLocks noGrp="1"/>
          </p:cNvSpPr>
          <p:nvPr>
            <p:ph type="sldNum" sz="quarter" idx="5"/>
          </p:nvPr>
        </p:nvSpPr>
        <p:spPr/>
        <p:txBody>
          <a:bodyPr/>
          <a:lstStyle/>
          <a:p>
            <a:fld id="{34B9AD56-311C-4B30-AF0A-5F97380DDD73}" type="slidenum">
              <a:rPr lang="en-US" smtClean="0"/>
              <a:t>20</a:t>
            </a:fld>
            <a:endParaRPr lang="en-US"/>
          </a:p>
        </p:txBody>
      </p:sp>
    </p:spTree>
    <p:extLst>
      <p:ext uri="{BB962C8B-B14F-4D97-AF65-F5344CB8AC3E}">
        <p14:creationId xmlns:p14="http://schemas.microsoft.com/office/powerpoint/2010/main" val="361622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 of the PA PDA includes additional space for recording damaged areas.  It also includes the instructions for filling out  the form.</a:t>
            </a:r>
          </a:p>
        </p:txBody>
      </p:sp>
      <p:sp>
        <p:nvSpPr>
          <p:cNvPr id="4" name="Slide Number Placeholder 3"/>
          <p:cNvSpPr>
            <a:spLocks noGrp="1"/>
          </p:cNvSpPr>
          <p:nvPr>
            <p:ph type="sldNum" sz="quarter" idx="5"/>
          </p:nvPr>
        </p:nvSpPr>
        <p:spPr/>
        <p:txBody>
          <a:bodyPr/>
          <a:lstStyle/>
          <a:p>
            <a:fld id="{34B9AD56-311C-4B30-AF0A-5F97380DDD73}" type="slidenum">
              <a:rPr lang="en-US" smtClean="0"/>
              <a:t>21</a:t>
            </a:fld>
            <a:endParaRPr lang="en-US"/>
          </a:p>
        </p:txBody>
      </p:sp>
    </p:spTree>
    <p:extLst>
      <p:ext uri="{BB962C8B-B14F-4D97-AF65-F5344CB8AC3E}">
        <p14:creationId xmlns:p14="http://schemas.microsoft.com/office/powerpoint/2010/main" val="420639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 of the PA PDA form is additional space for notes and descriptions.</a:t>
            </a:r>
          </a:p>
        </p:txBody>
      </p:sp>
      <p:sp>
        <p:nvSpPr>
          <p:cNvPr id="4" name="Slide Number Placeholder 3"/>
          <p:cNvSpPr>
            <a:spLocks noGrp="1"/>
          </p:cNvSpPr>
          <p:nvPr>
            <p:ph type="sldNum" sz="quarter" idx="5"/>
          </p:nvPr>
        </p:nvSpPr>
        <p:spPr/>
        <p:txBody>
          <a:bodyPr/>
          <a:lstStyle/>
          <a:p>
            <a:fld id="{34B9AD56-311C-4B30-AF0A-5F97380DDD73}" type="slidenum">
              <a:rPr lang="en-US" smtClean="0"/>
              <a:t>22</a:t>
            </a:fld>
            <a:endParaRPr lang="en-US"/>
          </a:p>
        </p:txBody>
      </p:sp>
    </p:spTree>
    <p:extLst>
      <p:ext uri="{BB962C8B-B14F-4D97-AF65-F5344CB8AC3E}">
        <p14:creationId xmlns:p14="http://schemas.microsoft.com/office/powerpoint/2010/main" val="1393649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Assistance or AA form will record the level of damage to private property, such as homes, farms and businesses.</a:t>
            </a:r>
          </a:p>
          <a:p>
            <a:endParaRPr lang="en-US" dirty="0"/>
          </a:p>
          <a:p>
            <a:r>
              <a:rPr lang="en-US" dirty="0"/>
              <a:t>This will assist the state and federal governments to determine if assistance will be provided to private citizens.</a:t>
            </a:r>
          </a:p>
          <a:p>
            <a:endParaRPr lang="en-US" dirty="0"/>
          </a:p>
          <a:p>
            <a:r>
              <a:rPr lang="en-US" dirty="0"/>
              <a:t>One form will be completed by each home or business and returned to the municipal office or EOC.</a:t>
            </a:r>
          </a:p>
          <a:p>
            <a:endParaRPr lang="en-US" dirty="0"/>
          </a:p>
          <a:p>
            <a:r>
              <a:rPr lang="en-US" dirty="0"/>
              <a:t>The municipality will forward the completed IA forms to the county EOC who will compile all the IA reports and forward to the state EOC.</a:t>
            </a:r>
          </a:p>
        </p:txBody>
      </p:sp>
      <p:sp>
        <p:nvSpPr>
          <p:cNvPr id="4" name="Slide Number Placeholder 3"/>
          <p:cNvSpPr>
            <a:spLocks noGrp="1"/>
          </p:cNvSpPr>
          <p:nvPr>
            <p:ph type="sldNum" sz="quarter" idx="5"/>
          </p:nvPr>
        </p:nvSpPr>
        <p:spPr/>
        <p:txBody>
          <a:bodyPr/>
          <a:lstStyle/>
          <a:p>
            <a:fld id="{34B9AD56-311C-4B30-AF0A-5F97380DDD73}" type="slidenum">
              <a:rPr lang="en-US" smtClean="0"/>
              <a:t>23</a:t>
            </a:fld>
            <a:endParaRPr lang="en-US"/>
          </a:p>
        </p:txBody>
      </p:sp>
    </p:spTree>
    <p:extLst>
      <p:ext uri="{BB962C8B-B14F-4D97-AF65-F5344CB8AC3E}">
        <p14:creationId xmlns:p14="http://schemas.microsoft.com/office/powerpoint/2010/main" val="127628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 of the IA PDA form lists the contact information for the home owner, the location of the damage, and specific information on the home.</a:t>
            </a:r>
          </a:p>
        </p:txBody>
      </p:sp>
      <p:sp>
        <p:nvSpPr>
          <p:cNvPr id="4" name="Slide Number Placeholder 3"/>
          <p:cNvSpPr>
            <a:spLocks noGrp="1"/>
          </p:cNvSpPr>
          <p:nvPr>
            <p:ph type="sldNum" sz="quarter" idx="5"/>
          </p:nvPr>
        </p:nvSpPr>
        <p:spPr/>
        <p:txBody>
          <a:bodyPr/>
          <a:lstStyle/>
          <a:p>
            <a:fld id="{34B9AD56-311C-4B30-AF0A-5F97380DDD73}" type="slidenum">
              <a:rPr lang="en-US" smtClean="0"/>
              <a:t>24</a:t>
            </a:fld>
            <a:endParaRPr lang="en-US"/>
          </a:p>
        </p:txBody>
      </p:sp>
    </p:spTree>
    <p:extLst>
      <p:ext uri="{BB962C8B-B14F-4D97-AF65-F5344CB8AC3E}">
        <p14:creationId xmlns:p14="http://schemas.microsoft.com/office/powerpoint/2010/main" val="3135092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 is a checklist to describe the level of damage to single family home.</a:t>
            </a:r>
          </a:p>
        </p:txBody>
      </p:sp>
      <p:sp>
        <p:nvSpPr>
          <p:cNvPr id="4" name="Slide Number Placeholder 3"/>
          <p:cNvSpPr>
            <a:spLocks noGrp="1"/>
          </p:cNvSpPr>
          <p:nvPr>
            <p:ph type="sldNum" sz="quarter" idx="5"/>
          </p:nvPr>
        </p:nvSpPr>
        <p:spPr/>
        <p:txBody>
          <a:bodyPr/>
          <a:lstStyle/>
          <a:p>
            <a:fld id="{34B9AD56-311C-4B30-AF0A-5F97380DDD73}" type="slidenum">
              <a:rPr lang="en-US" smtClean="0"/>
              <a:t>25</a:t>
            </a:fld>
            <a:endParaRPr lang="en-US"/>
          </a:p>
        </p:txBody>
      </p:sp>
    </p:spTree>
    <p:extLst>
      <p:ext uri="{BB962C8B-B14F-4D97-AF65-F5344CB8AC3E}">
        <p14:creationId xmlns:p14="http://schemas.microsoft.com/office/powerpoint/2010/main" val="179333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 is a checklist to describe the level of damage to multi-family homes.</a:t>
            </a:r>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26</a:t>
            </a:fld>
            <a:endParaRPr lang="en-US"/>
          </a:p>
        </p:txBody>
      </p:sp>
    </p:spTree>
    <p:extLst>
      <p:ext uri="{BB962C8B-B14F-4D97-AF65-F5344CB8AC3E}">
        <p14:creationId xmlns:p14="http://schemas.microsoft.com/office/powerpoint/2010/main" val="1113763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 is a checklist to describe the level of damage to single family manufacturer home.</a:t>
            </a:r>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27</a:t>
            </a:fld>
            <a:endParaRPr lang="en-US"/>
          </a:p>
        </p:txBody>
      </p:sp>
    </p:spTree>
    <p:extLst>
      <p:ext uri="{BB962C8B-B14F-4D97-AF65-F5344CB8AC3E}">
        <p14:creationId xmlns:p14="http://schemas.microsoft.com/office/powerpoint/2010/main" val="341736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PDA forms, the Public Assistance form and the Individual Assistance form, will be collected by the municipal government.  The PA form is completed by the municipality.  The IA form will be completed by the resident and tuned into the municipal office.</a:t>
            </a:r>
          </a:p>
        </p:txBody>
      </p:sp>
      <p:sp>
        <p:nvSpPr>
          <p:cNvPr id="4" name="Slide Number Placeholder 3"/>
          <p:cNvSpPr>
            <a:spLocks noGrp="1"/>
          </p:cNvSpPr>
          <p:nvPr>
            <p:ph type="sldNum" sz="quarter" idx="5"/>
          </p:nvPr>
        </p:nvSpPr>
        <p:spPr/>
        <p:txBody>
          <a:bodyPr/>
          <a:lstStyle/>
          <a:p>
            <a:fld id="{34B9AD56-311C-4B30-AF0A-5F97380DDD73}" type="slidenum">
              <a:rPr lang="en-US" smtClean="0"/>
              <a:t>28</a:t>
            </a:fld>
            <a:endParaRPr lang="en-US"/>
          </a:p>
        </p:txBody>
      </p:sp>
    </p:spTree>
    <p:extLst>
      <p:ext uri="{BB962C8B-B14F-4D97-AF65-F5344CB8AC3E}">
        <p14:creationId xmlns:p14="http://schemas.microsoft.com/office/powerpoint/2010/main" val="255589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municipality will send the completed PA and IA PDA forms to the county EOC.  These forms can be uploaded to D4H Incident Management, emailed, faxed, telephoned, radioed or hand delivered to the County EOC.</a:t>
            </a:r>
          </a:p>
        </p:txBody>
      </p:sp>
      <p:sp>
        <p:nvSpPr>
          <p:cNvPr id="4" name="Slide Number Placeholder 3"/>
          <p:cNvSpPr>
            <a:spLocks noGrp="1"/>
          </p:cNvSpPr>
          <p:nvPr>
            <p:ph type="sldNum" sz="quarter" idx="5"/>
          </p:nvPr>
        </p:nvSpPr>
        <p:spPr/>
        <p:txBody>
          <a:bodyPr/>
          <a:lstStyle/>
          <a:p>
            <a:fld id="{34B9AD56-311C-4B30-AF0A-5F97380DDD73}" type="slidenum">
              <a:rPr lang="en-US" smtClean="0"/>
              <a:t>29</a:t>
            </a:fld>
            <a:endParaRPr lang="en-US"/>
          </a:p>
        </p:txBody>
      </p:sp>
    </p:spTree>
    <p:extLst>
      <p:ext uri="{BB962C8B-B14F-4D97-AF65-F5344CB8AC3E}">
        <p14:creationId xmlns:p14="http://schemas.microsoft.com/office/powerpoint/2010/main" val="221942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613" y="4518025"/>
            <a:ext cx="5683250" cy="4062412"/>
          </a:xfrm>
        </p:spPr>
        <p:txBody>
          <a:bodyPr/>
          <a:lstStyle/>
          <a:p>
            <a:r>
              <a:rPr lang="en-US" dirty="0"/>
              <a:t>So, what is damage assessment?</a:t>
            </a:r>
          </a:p>
          <a:p>
            <a:endParaRPr lang="en-US" dirty="0"/>
          </a:p>
          <a:p>
            <a:r>
              <a:rPr lang="en-US" dirty="0"/>
              <a:t>Following a disaster event such as flooding, wildfire, or a severe rain and wind event, important infrastructure in your community may have been damaged.  This could include public buildings, roads and bridges, docks and breakwaters, dams, water supply systems and sewer systems.  It may also include damage to private property such as homes, farms and businesses. </a:t>
            </a:r>
          </a:p>
          <a:p>
            <a:endParaRPr lang="en-US" dirty="0"/>
          </a:p>
          <a:p>
            <a:r>
              <a:rPr lang="en-US" dirty="0"/>
              <a:t>To be effective, the municipality should form a Damage Assessment Team that will collect information on what is damaged in your community.  Members of the Damage Assessment Team should travel around the community to find and record what was damaged.  This information will collected by the municipal Emergency operations Center or EOC.</a:t>
            </a:r>
          </a:p>
          <a:p>
            <a:endParaRPr lang="en-US" dirty="0"/>
          </a:p>
          <a:p>
            <a:r>
              <a:rPr lang="en-US" dirty="0"/>
              <a:t>The first priority will be to simply identify what is damaged, the location and a simple description of the level of damage or what is impacted.  Examples would be identifying a section of road that washed out, the street address or map coordinate of the damage and that the road is now closed to all traffic.</a:t>
            </a:r>
          </a:p>
          <a:p>
            <a:endParaRPr lang="en-US" dirty="0"/>
          </a:p>
          <a:p>
            <a:r>
              <a:rPr lang="en-US" dirty="0"/>
              <a:t>Later damage assessment should be performed by whomever is responsible for the repairs. This phase will require developing cost estimates of the repairs.</a:t>
            </a:r>
          </a:p>
          <a:p>
            <a:endParaRPr lang="en-US" dirty="0"/>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3</a:t>
            </a:fld>
            <a:endParaRPr lang="en-US"/>
          </a:p>
        </p:txBody>
      </p:sp>
    </p:spTree>
    <p:extLst>
      <p:ext uri="{BB962C8B-B14F-4D97-AF65-F5344CB8AC3E}">
        <p14:creationId xmlns:p14="http://schemas.microsoft.com/office/powerpoint/2010/main" val="3313379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County EMA office will collect all the forms from the municipalities and forward them to the State EMA office.  If you have an update to your PA form or receive a later IA report from a resident, you can still forward them on to the County.</a:t>
            </a:r>
          </a:p>
          <a:p>
            <a:endParaRPr lang="en-US" dirty="0"/>
          </a:p>
          <a:p>
            <a:r>
              <a:rPr lang="en-US" dirty="0"/>
              <a:t>If the public assistance cost estimates reach a certain cost threshold for the State as a whole, the governor will declare a state of emergency  and request a presidential disaster declaration from the federal government.</a:t>
            </a:r>
          </a:p>
          <a:p>
            <a:endParaRPr lang="en-US" dirty="0"/>
          </a:p>
          <a:p>
            <a:r>
              <a:rPr lang="en-US" dirty="0"/>
              <a:t>If the federal government accepts the request, FEMA will send out officials to your municipality to verify the level of damage in your community.  This is the second stage of the Preliminary Damage Assessment or PDA process.</a:t>
            </a:r>
          </a:p>
          <a:p>
            <a:endParaRPr lang="en-US" dirty="0"/>
          </a:p>
          <a:p>
            <a:r>
              <a:rPr lang="en-US" dirty="0"/>
              <a:t>The County will contact your municipal town office to schedule a time for the FEMA and state EMA assessment.  You will need a representative who can speak on behalf of the municipality to take the Feds and state personnel around to the damage locations.</a:t>
            </a:r>
          </a:p>
          <a:p>
            <a:endParaRPr lang="en-US" dirty="0"/>
          </a:p>
          <a:p>
            <a:r>
              <a:rPr lang="en-US" dirty="0"/>
              <a:t>If cost thresholds are met by both the County and the State, FEMA will suggest the President approve a disaster declaration. </a:t>
            </a:r>
          </a:p>
        </p:txBody>
      </p:sp>
      <p:sp>
        <p:nvSpPr>
          <p:cNvPr id="4" name="Slide Number Placeholder 3"/>
          <p:cNvSpPr>
            <a:spLocks noGrp="1"/>
          </p:cNvSpPr>
          <p:nvPr>
            <p:ph type="sldNum" sz="quarter" idx="5"/>
          </p:nvPr>
        </p:nvSpPr>
        <p:spPr/>
        <p:txBody>
          <a:bodyPr/>
          <a:lstStyle/>
          <a:p>
            <a:fld id="{34B9AD56-311C-4B30-AF0A-5F97380DDD73}" type="slidenum">
              <a:rPr lang="en-US" smtClean="0"/>
              <a:t>30</a:t>
            </a:fld>
            <a:endParaRPr lang="en-US"/>
          </a:p>
        </p:txBody>
      </p:sp>
    </p:spTree>
    <p:extLst>
      <p:ext uri="{BB962C8B-B14F-4D97-AF65-F5344CB8AC3E}">
        <p14:creationId xmlns:p14="http://schemas.microsoft.com/office/powerpoint/2010/main" val="3261887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FEMA and State EMA assessment personnel show up, your municipality will need all of your detailed damage assessment paperwork to include photographs, video clips, material takeoffs, surveys, engineered drawings, detailed cost calculations, receipts, invoices, contracts, check stubs, insurance policies and any other associated paperwork.</a:t>
            </a:r>
          </a:p>
          <a:p>
            <a:endParaRPr lang="en-US" dirty="0"/>
          </a:p>
          <a:p>
            <a:r>
              <a:rPr lang="en-US" dirty="0"/>
              <a:t>FEMA does not need you State PA form.  These are only used by the State.</a:t>
            </a:r>
          </a:p>
        </p:txBody>
      </p:sp>
      <p:sp>
        <p:nvSpPr>
          <p:cNvPr id="4" name="Slide Number Placeholder 3"/>
          <p:cNvSpPr>
            <a:spLocks noGrp="1"/>
          </p:cNvSpPr>
          <p:nvPr>
            <p:ph type="sldNum" sz="quarter" idx="5"/>
          </p:nvPr>
        </p:nvSpPr>
        <p:spPr/>
        <p:txBody>
          <a:bodyPr/>
          <a:lstStyle/>
          <a:p>
            <a:fld id="{34B9AD56-311C-4B30-AF0A-5F97380DDD73}" type="slidenum">
              <a:rPr lang="en-US" smtClean="0"/>
              <a:t>31</a:t>
            </a:fld>
            <a:endParaRPr lang="en-US"/>
          </a:p>
        </p:txBody>
      </p:sp>
    </p:spTree>
    <p:extLst>
      <p:ext uri="{BB962C8B-B14F-4D97-AF65-F5344CB8AC3E}">
        <p14:creationId xmlns:p14="http://schemas.microsoft.com/office/powerpoint/2010/main" val="3242889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FEMA shows up for the Public Assistance Preliminary Damage Assessment they will be making their own assessment and verify your costs and calculations.</a:t>
            </a:r>
          </a:p>
          <a:p>
            <a:endParaRPr lang="en-US" dirty="0"/>
          </a:p>
          <a:p>
            <a:r>
              <a:rPr lang="en-US" dirty="0"/>
              <a:t>FEMA will determine whether the sate and county have met the cost threshold.</a:t>
            </a:r>
          </a:p>
          <a:p>
            <a:endParaRPr lang="en-US" dirty="0"/>
          </a:p>
          <a:p>
            <a:r>
              <a:rPr lang="en-US" dirty="0"/>
              <a:t>Then stay tuned.  Even after FEMA leaves, they will continue to reach out to you for answers and more paperwork.  This process could takes weeks or months.</a:t>
            </a:r>
          </a:p>
        </p:txBody>
      </p:sp>
      <p:sp>
        <p:nvSpPr>
          <p:cNvPr id="4" name="Slide Number Placeholder 3"/>
          <p:cNvSpPr>
            <a:spLocks noGrp="1"/>
          </p:cNvSpPr>
          <p:nvPr>
            <p:ph type="sldNum" sz="quarter" idx="5"/>
          </p:nvPr>
        </p:nvSpPr>
        <p:spPr/>
        <p:txBody>
          <a:bodyPr/>
          <a:lstStyle/>
          <a:p>
            <a:fld id="{34B9AD56-311C-4B30-AF0A-5F97380DDD73}" type="slidenum">
              <a:rPr lang="en-US" smtClean="0"/>
              <a:t>32</a:t>
            </a:fld>
            <a:endParaRPr lang="en-US"/>
          </a:p>
        </p:txBody>
      </p:sp>
    </p:spTree>
    <p:extLst>
      <p:ext uri="{BB962C8B-B14F-4D97-AF65-F5344CB8AC3E}">
        <p14:creationId xmlns:p14="http://schemas.microsoft.com/office/powerpoint/2010/main" val="278952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Damage Assessment is a very important task that needs to be accomplished following a disaster event in order to protect the public and quickly return things to normal.  It will also be very important if the municipality is hoping to receive state and federal disaster assistance.</a:t>
            </a:r>
          </a:p>
          <a:p>
            <a:endParaRPr lang="en-US" dirty="0"/>
          </a:p>
          <a:p>
            <a:r>
              <a:rPr lang="en-US" dirty="0"/>
              <a:t>Though the Fire Department typically gets tasked with this responsibility by default, the community should consider organizing other volunteers or town staff to meet this need.</a:t>
            </a:r>
          </a:p>
          <a:p>
            <a:endParaRPr lang="en-US" dirty="0"/>
          </a:p>
          <a:p>
            <a:endParaRPr lang="en-US" dirty="0"/>
          </a:p>
        </p:txBody>
      </p:sp>
      <p:sp>
        <p:nvSpPr>
          <p:cNvPr id="4" name="Slide Number Placeholder 3"/>
          <p:cNvSpPr>
            <a:spLocks noGrp="1"/>
          </p:cNvSpPr>
          <p:nvPr>
            <p:ph type="sldNum" sz="quarter" idx="5"/>
          </p:nvPr>
        </p:nvSpPr>
        <p:spPr/>
        <p:txBody>
          <a:bodyPr/>
          <a:lstStyle/>
          <a:p>
            <a:fld id="{34B9AD56-311C-4B30-AF0A-5F97380DDD73}" type="slidenum">
              <a:rPr lang="en-US" smtClean="0"/>
              <a:t>33</a:t>
            </a:fld>
            <a:endParaRPr lang="en-US"/>
          </a:p>
        </p:txBody>
      </p:sp>
    </p:spTree>
    <p:extLst>
      <p:ext uri="{BB962C8B-B14F-4D97-AF65-F5344CB8AC3E}">
        <p14:creationId xmlns:p14="http://schemas.microsoft.com/office/powerpoint/2010/main" val="84045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basic phases of Damage Assessment that the municipality will be involved in, should there be an interest by the municipal leadership in applying for public assistance from the federal government.</a:t>
            </a:r>
          </a:p>
          <a:p>
            <a:endParaRPr lang="en-US" dirty="0"/>
          </a:p>
          <a:p>
            <a:r>
              <a:rPr lang="en-US" dirty="0"/>
              <a:t>Phase 1 is Initial Information.  This will typically happen before damage assessment teams are deployed.</a:t>
            </a:r>
          </a:p>
          <a:p>
            <a:endParaRPr lang="en-US" dirty="0"/>
          </a:p>
          <a:p>
            <a:r>
              <a:rPr lang="en-US" dirty="0"/>
              <a:t>Phase 2 is Initial Damage Assessment.  This is when the Damage Assessment Team is deployed to collect information and report it back to the EOC.</a:t>
            </a:r>
          </a:p>
          <a:p>
            <a:endParaRPr lang="en-US" dirty="0"/>
          </a:p>
          <a:p>
            <a:r>
              <a:rPr lang="en-US" dirty="0"/>
              <a:t>Phase 3 is Damage Cost Estimating.  This will involve whomever will be responsible for the damage repairs.  For roads and bridges, this will be the Road Commissioner or Public Works Director.</a:t>
            </a:r>
          </a:p>
          <a:p>
            <a:endParaRPr lang="en-US" dirty="0"/>
          </a:p>
          <a:p>
            <a:r>
              <a:rPr lang="en-US" dirty="0"/>
              <a:t>Phase 4 is the Preliminary Damage Assessment.  This will occur when representatives from the State EMA office and FEMA arrive to assess the damage for potential federal and state assistance.  Someone from the municipality will need to guide the PDA team to the damage locations and describe what happened.</a:t>
            </a:r>
          </a:p>
        </p:txBody>
      </p:sp>
      <p:sp>
        <p:nvSpPr>
          <p:cNvPr id="4" name="Slide Number Placeholder 3"/>
          <p:cNvSpPr>
            <a:spLocks noGrp="1"/>
          </p:cNvSpPr>
          <p:nvPr>
            <p:ph type="sldNum" sz="quarter" idx="5"/>
          </p:nvPr>
        </p:nvSpPr>
        <p:spPr/>
        <p:txBody>
          <a:bodyPr/>
          <a:lstStyle/>
          <a:p>
            <a:fld id="{34B9AD56-311C-4B30-AF0A-5F97380DDD73}" type="slidenum">
              <a:rPr lang="en-US" smtClean="0"/>
              <a:t>4</a:t>
            </a:fld>
            <a:endParaRPr lang="en-US"/>
          </a:p>
        </p:txBody>
      </p:sp>
    </p:spTree>
    <p:extLst>
      <p:ext uri="{BB962C8B-B14F-4D97-AF65-F5344CB8AC3E}">
        <p14:creationId xmlns:p14="http://schemas.microsoft.com/office/powerpoint/2010/main" val="301235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phase of damage assessment is collection and processing of Initial Information.  </a:t>
            </a:r>
          </a:p>
          <a:p>
            <a:endParaRPr lang="en-US" dirty="0"/>
          </a:p>
          <a:p>
            <a:r>
              <a:rPr lang="en-US" dirty="0"/>
              <a:t>This information may be reported to the municipal officials by residents by phone, email, social media or in person. Be aware that this information will need to be verified. Sometimes people reporting are not sure of their exact location or spent the time to truly assess the level of damage. They will probably not know the difference between a power line, telephoner line or cable line.</a:t>
            </a:r>
          </a:p>
          <a:p>
            <a:endParaRPr lang="en-US" dirty="0"/>
          </a:p>
          <a:p>
            <a:r>
              <a:rPr lang="en-US" dirty="0"/>
              <a:t>The municipal officials may also receive reports from first responders who came upon the damage or were initially dispatched.</a:t>
            </a:r>
          </a:p>
          <a:p>
            <a:endParaRPr lang="en-US" dirty="0"/>
          </a:p>
          <a:p>
            <a:r>
              <a:rPr lang="en-US" dirty="0"/>
              <a:t>The County dispatch center or EOC may also have information on the damages.</a:t>
            </a:r>
          </a:p>
          <a:p>
            <a:endParaRPr lang="en-US" dirty="0"/>
          </a:p>
          <a:p>
            <a:r>
              <a:rPr lang="en-US" dirty="0"/>
              <a:t>As this initial information comes into the municipal EOC, it should be recorded in a log of event, plotted on a map and posted into D4H Incident Management.  Updates to the assessment should be made or posted as new information comes in.</a:t>
            </a:r>
          </a:p>
        </p:txBody>
      </p:sp>
      <p:sp>
        <p:nvSpPr>
          <p:cNvPr id="4" name="Slide Number Placeholder 3"/>
          <p:cNvSpPr>
            <a:spLocks noGrp="1"/>
          </p:cNvSpPr>
          <p:nvPr>
            <p:ph type="sldNum" sz="quarter" idx="5"/>
          </p:nvPr>
        </p:nvSpPr>
        <p:spPr/>
        <p:txBody>
          <a:bodyPr/>
          <a:lstStyle/>
          <a:p>
            <a:fld id="{34B9AD56-311C-4B30-AF0A-5F97380DDD73}" type="slidenum">
              <a:rPr lang="en-US" smtClean="0"/>
              <a:t>5</a:t>
            </a:fld>
            <a:endParaRPr lang="en-US"/>
          </a:p>
        </p:txBody>
      </p:sp>
    </p:spTree>
    <p:extLst>
      <p:ext uri="{BB962C8B-B14F-4D97-AF65-F5344CB8AC3E}">
        <p14:creationId xmlns:p14="http://schemas.microsoft.com/office/powerpoint/2010/main" val="136670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Municipal EOC should recall or form a Damage Assessment Team to deploy into the field to collect precise and detailed information of what actually occurred in the community.  The purpose is to find everything that was “broken”.</a:t>
            </a:r>
          </a:p>
          <a:p>
            <a:endParaRPr lang="en-US" dirty="0"/>
          </a:p>
          <a:p>
            <a:r>
              <a:rPr lang="en-US" dirty="0"/>
              <a:t>Before deploying the Damage Assessment Team, identify the priority locations or routes for the assessment.  Each set of team members should be given a specific route so that the EOC staff will know approximately where they are.  This is important for accountability.  </a:t>
            </a:r>
          </a:p>
          <a:p>
            <a:endParaRPr lang="en-US" dirty="0"/>
          </a:p>
          <a:p>
            <a:r>
              <a:rPr lang="en-US" dirty="0"/>
              <a:t>The damage assessment team should travel in groups of at least two personnel.  Safety is a big concern and everyone needs to have a “buddy”.</a:t>
            </a:r>
          </a:p>
          <a:p>
            <a:endParaRPr lang="en-US" dirty="0"/>
          </a:p>
          <a:p>
            <a:r>
              <a:rPr lang="en-US" dirty="0"/>
              <a:t>If possible, have communications for the deployed personnel so that they can keep in touch with the EOC.  This will allow the team members to report their findings quicker and to keep the EOC updated on their location and status.</a:t>
            </a:r>
          </a:p>
          <a:p>
            <a:endParaRPr lang="en-US" dirty="0"/>
          </a:p>
          <a:p>
            <a:r>
              <a:rPr lang="en-US" dirty="0"/>
              <a:t>As the assessment reports come into the EOC, the EOC staff should plot and record the information on hard copy maps, whiteboards and D4H Incident Management.</a:t>
            </a:r>
          </a:p>
        </p:txBody>
      </p:sp>
      <p:sp>
        <p:nvSpPr>
          <p:cNvPr id="4" name="Slide Number Placeholder 3"/>
          <p:cNvSpPr>
            <a:spLocks noGrp="1"/>
          </p:cNvSpPr>
          <p:nvPr>
            <p:ph type="sldNum" sz="quarter" idx="5"/>
          </p:nvPr>
        </p:nvSpPr>
        <p:spPr/>
        <p:txBody>
          <a:bodyPr/>
          <a:lstStyle/>
          <a:p>
            <a:fld id="{34B9AD56-311C-4B30-AF0A-5F97380DDD73}" type="slidenum">
              <a:rPr lang="en-US" smtClean="0"/>
              <a:t>6</a:t>
            </a:fld>
            <a:endParaRPr lang="en-US"/>
          </a:p>
        </p:txBody>
      </p:sp>
    </p:spTree>
    <p:extLst>
      <p:ext uri="{BB962C8B-B14F-4D97-AF65-F5344CB8AC3E}">
        <p14:creationId xmlns:p14="http://schemas.microsoft.com/office/powerpoint/2010/main" val="420438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Damage Assessment Team members travel along their assigned routes, they will be on the lock out for damages to the following infrastructure and property:</a:t>
            </a:r>
          </a:p>
          <a:p>
            <a:endParaRPr lang="en-US" dirty="0"/>
          </a:p>
          <a:p>
            <a:r>
              <a:rPr lang="en-US" dirty="0"/>
              <a:t>Road, culverts and bridges washed out or damaged</a:t>
            </a:r>
          </a:p>
          <a:p>
            <a:endParaRPr lang="en-US" dirty="0"/>
          </a:p>
          <a:p>
            <a:r>
              <a:rPr lang="en-US" dirty="0"/>
              <a:t>Tree and powerline debris blocking the roads or endangering the traveling public</a:t>
            </a:r>
          </a:p>
          <a:p>
            <a:endParaRPr lang="en-US" dirty="0"/>
          </a:p>
          <a:p>
            <a:r>
              <a:rPr lang="en-US" dirty="0"/>
              <a:t>Pollution and/or hazardous materials being released onto the ground, into the waters or into the air.  Also report if people are contaminated or in danger by the actual or potential release.</a:t>
            </a:r>
          </a:p>
          <a:p>
            <a:endParaRPr lang="en-US" dirty="0"/>
          </a:p>
          <a:p>
            <a:r>
              <a:rPr lang="en-US" dirty="0"/>
              <a:t>Locations of any out of control fires or damaged dams.</a:t>
            </a:r>
          </a:p>
          <a:p>
            <a:endParaRPr lang="en-US" dirty="0"/>
          </a:p>
          <a:p>
            <a:r>
              <a:rPr lang="en-US" dirty="0"/>
              <a:t>Locations and descriptions of damaged homes, farms or businesses.</a:t>
            </a:r>
          </a:p>
          <a:p>
            <a:endParaRPr lang="en-US" dirty="0"/>
          </a:p>
          <a:p>
            <a:r>
              <a:rPr lang="en-US" dirty="0"/>
              <a:t>And the locations and descriptions of damaged government buildings or utilities.</a:t>
            </a:r>
          </a:p>
        </p:txBody>
      </p:sp>
      <p:sp>
        <p:nvSpPr>
          <p:cNvPr id="4" name="Slide Number Placeholder 3"/>
          <p:cNvSpPr>
            <a:spLocks noGrp="1"/>
          </p:cNvSpPr>
          <p:nvPr>
            <p:ph type="sldNum" sz="quarter" idx="5"/>
          </p:nvPr>
        </p:nvSpPr>
        <p:spPr/>
        <p:txBody>
          <a:bodyPr/>
          <a:lstStyle/>
          <a:p>
            <a:fld id="{34B9AD56-311C-4B30-AF0A-5F97380DDD73}" type="slidenum">
              <a:rPr lang="en-US" smtClean="0"/>
              <a:t>7</a:t>
            </a:fld>
            <a:endParaRPr lang="en-US"/>
          </a:p>
        </p:txBody>
      </p:sp>
    </p:spTree>
    <p:extLst>
      <p:ext uri="{BB962C8B-B14F-4D97-AF65-F5344CB8AC3E}">
        <p14:creationId xmlns:p14="http://schemas.microsoft.com/office/powerpoint/2010/main" val="3561790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we need to complete an initial damage assessment?</a:t>
            </a:r>
          </a:p>
          <a:p>
            <a:endParaRPr lang="en-US" dirty="0"/>
          </a:p>
          <a:p>
            <a:r>
              <a:rPr lang="en-US" dirty="0"/>
              <a:t>First of all, you need to know what it broken before we can fix it.  Is it endangering the public or responders?  Is it getting worse?  If we do nothing, will it get worse?</a:t>
            </a:r>
          </a:p>
          <a:p>
            <a:endParaRPr lang="en-US" dirty="0"/>
          </a:p>
          <a:p>
            <a:r>
              <a:rPr lang="en-US" dirty="0"/>
              <a:t>Secondly, you need to have a detailed understanding of what has happened, so that you can prioritize the response and recovery.  An initial report will probably not have an accurate picture and limited resources may end up getting used up at a less important location.</a:t>
            </a:r>
          </a:p>
          <a:p>
            <a:endParaRPr lang="en-US" dirty="0"/>
          </a:p>
          <a:p>
            <a:r>
              <a:rPr lang="en-US" dirty="0"/>
              <a:t>Once you have a better understanding of the issues and your resource limitations, you may want to request help from other municipalities, or the county or state.  They will want to know the details of the incident to know if they can help and with what resources.</a:t>
            </a:r>
          </a:p>
          <a:p>
            <a:endParaRPr lang="en-US" dirty="0"/>
          </a:p>
          <a:p>
            <a:r>
              <a:rPr lang="en-US" dirty="0"/>
              <a:t>This better understanding of what has happened will only come from those you have deployed into the field as a damage assessment team.</a:t>
            </a:r>
          </a:p>
        </p:txBody>
      </p:sp>
      <p:sp>
        <p:nvSpPr>
          <p:cNvPr id="4" name="Slide Number Placeholder 3"/>
          <p:cNvSpPr>
            <a:spLocks noGrp="1"/>
          </p:cNvSpPr>
          <p:nvPr>
            <p:ph type="sldNum" sz="quarter" idx="5"/>
          </p:nvPr>
        </p:nvSpPr>
        <p:spPr/>
        <p:txBody>
          <a:bodyPr/>
          <a:lstStyle/>
          <a:p>
            <a:fld id="{34B9AD56-311C-4B30-AF0A-5F97380DDD73}" type="slidenum">
              <a:rPr lang="en-US" smtClean="0"/>
              <a:t>8</a:t>
            </a:fld>
            <a:endParaRPr lang="en-US"/>
          </a:p>
        </p:txBody>
      </p:sp>
    </p:spTree>
    <p:extLst>
      <p:ext uri="{BB962C8B-B14F-4D97-AF65-F5344CB8AC3E}">
        <p14:creationId xmlns:p14="http://schemas.microsoft.com/office/powerpoint/2010/main" val="1213062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activities that should be completed by the EOC and the Damage Assessment Team.</a:t>
            </a:r>
          </a:p>
          <a:p>
            <a:endParaRPr lang="en-US" dirty="0"/>
          </a:p>
          <a:p>
            <a:r>
              <a:rPr lang="en-US" dirty="0"/>
              <a:t>The EOC staff will start collecting and recording every piece of information they can, even during the storm, taking safety into account.  As mentioned earlier this initial  information may be coming from the public who are witnessing the damages occurring in real time.</a:t>
            </a:r>
          </a:p>
          <a:p>
            <a:endParaRPr lang="en-US" dirty="0"/>
          </a:p>
          <a:p>
            <a:r>
              <a:rPr lang="en-US" dirty="0"/>
              <a:t>The Damage Assessment Team personnel should take pictures of everything that was broken, from several angles if possible and safe.  If cell phones are working, this can be emailed or texted to the EOC.  The Team members shall record and report the location of the damages by street address or map coordinates, a description of what is happening and if there are any needs.  Throughout the day or days, the team should revisit these locations to report on any changes.</a:t>
            </a:r>
          </a:p>
        </p:txBody>
      </p:sp>
      <p:sp>
        <p:nvSpPr>
          <p:cNvPr id="4" name="Slide Number Placeholder 3"/>
          <p:cNvSpPr>
            <a:spLocks noGrp="1"/>
          </p:cNvSpPr>
          <p:nvPr>
            <p:ph type="sldNum" sz="quarter" idx="5"/>
          </p:nvPr>
        </p:nvSpPr>
        <p:spPr/>
        <p:txBody>
          <a:bodyPr/>
          <a:lstStyle/>
          <a:p>
            <a:fld id="{34B9AD56-311C-4B30-AF0A-5F97380DDD73}" type="slidenum">
              <a:rPr lang="en-US" smtClean="0"/>
              <a:t>9</a:t>
            </a:fld>
            <a:endParaRPr lang="en-US"/>
          </a:p>
        </p:txBody>
      </p:sp>
    </p:spTree>
    <p:extLst>
      <p:ext uri="{BB962C8B-B14F-4D97-AF65-F5344CB8AC3E}">
        <p14:creationId xmlns:p14="http://schemas.microsoft.com/office/powerpoint/2010/main" val="126434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3E874A9-0D0E-452E-9CB4-BCDF7BA5EB33}" type="slidenum">
              <a:rPr lang="en-US" altLang="en-US"/>
              <a:pPr>
                <a:defRPr/>
              </a:pPr>
              <a:t>‹#›</a:t>
            </a:fld>
            <a:endParaRPr lang="en-US" altLang="en-US"/>
          </a:p>
        </p:txBody>
      </p:sp>
    </p:spTree>
    <p:extLst>
      <p:ext uri="{BB962C8B-B14F-4D97-AF65-F5344CB8AC3E}">
        <p14:creationId xmlns:p14="http://schemas.microsoft.com/office/powerpoint/2010/main" val="283752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BE5787-3D62-4803-9F2C-B170EB60EB9C}" type="slidenum">
              <a:rPr lang="en-US" altLang="en-US"/>
              <a:pPr>
                <a:defRPr/>
              </a:pPr>
              <a:t>‹#›</a:t>
            </a:fld>
            <a:endParaRPr lang="en-US" altLang="en-US"/>
          </a:p>
        </p:txBody>
      </p:sp>
    </p:spTree>
    <p:extLst>
      <p:ext uri="{BB962C8B-B14F-4D97-AF65-F5344CB8AC3E}">
        <p14:creationId xmlns:p14="http://schemas.microsoft.com/office/powerpoint/2010/main" val="355783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DDC746-4F95-4377-826B-6B83AC32DC9E}" type="slidenum">
              <a:rPr lang="en-US" altLang="en-US"/>
              <a:pPr>
                <a:defRPr/>
              </a:pPr>
              <a:t>‹#›</a:t>
            </a:fld>
            <a:endParaRPr lang="en-US" altLang="en-US"/>
          </a:p>
        </p:txBody>
      </p:sp>
    </p:spTree>
    <p:extLst>
      <p:ext uri="{BB962C8B-B14F-4D97-AF65-F5344CB8AC3E}">
        <p14:creationId xmlns:p14="http://schemas.microsoft.com/office/powerpoint/2010/main" val="289169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CF04E4-4CD8-4A31-A447-C770C737720A}" type="slidenum">
              <a:rPr lang="en-US" altLang="en-US"/>
              <a:pPr>
                <a:defRPr/>
              </a:pPr>
              <a:t>‹#›</a:t>
            </a:fld>
            <a:endParaRPr lang="en-US" altLang="en-US"/>
          </a:p>
        </p:txBody>
      </p:sp>
    </p:spTree>
    <p:extLst>
      <p:ext uri="{BB962C8B-B14F-4D97-AF65-F5344CB8AC3E}">
        <p14:creationId xmlns:p14="http://schemas.microsoft.com/office/powerpoint/2010/main" val="4903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F410A06-483C-4368-9758-6B10FD8AE1D4}" type="slidenum">
              <a:rPr lang="en-US" altLang="en-US"/>
              <a:pPr>
                <a:defRPr/>
              </a:pPr>
              <a:t>‹#›</a:t>
            </a:fld>
            <a:endParaRPr lang="en-US" altLang="en-US"/>
          </a:p>
        </p:txBody>
      </p:sp>
    </p:spTree>
    <p:extLst>
      <p:ext uri="{BB962C8B-B14F-4D97-AF65-F5344CB8AC3E}">
        <p14:creationId xmlns:p14="http://schemas.microsoft.com/office/powerpoint/2010/main" val="379793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1C3C716-F0A6-48C2-A99C-3740D3A678DA}" type="slidenum">
              <a:rPr lang="en-US" altLang="en-US"/>
              <a:pPr>
                <a:defRPr/>
              </a:pPr>
              <a:t>‹#›</a:t>
            </a:fld>
            <a:endParaRPr lang="en-US" altLang="en-US"/>
          </a:p>
        </p:txBody>
      </p:sp>
    </p:spTree>
    <p:extLst>
      <p:ext uri="{BB962C8B-B14F-4D97-AF65-F5344CB8AC3E}">
        <p14:creationId xmlns:p14="http://schemas.microsoft.com/office/powerpoint/2010/main" val="419790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1F05BA-BF55-4CB6-BEF1-1F2E49CE4521}" type="slidenum">
              <a:rPr lang="en-US" altLang="en-US"/>
              <a:pPr>
                <a:defRPr/>
              </a:pPr>
              <a:t>‹#›</a:t>
            </a:fld>
            <a:endParaRPr lang="en-US" altLang="en-US"/>
          </a:p>
        </p:txBody>
      </p:sp>
    </p:spTree>
    <p:extLst>
      <p:ext uri="{BB962C8B-B14F-4D97-AF65-F5344CB8AC3E}">
        <p14:creationId xmlns:p14="http://schemas.microsoft.com/office/powerpoint/2010/main" val="292121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67B31D0-3E79-4519-988A-241A82D3AA7A}" type="slidenum">
              <a:rPr lang="en-US" altLang="en-US"/>
              <a:pPr>
                <a:defRPr/>
              </a:pPr>
              <a:t>‹#›</a:t>
            </a:fld>
            <a:endParaRPr lang="en-US" altLang="en-US"/>
          </a:p>
        </p:txBody>
      </p:sp>
    </p:spTree>
    <p:extLst>
      <p:ext uri="{BB962C8B-B14F-4D97-AF65-F5344CB8AC3E}">
        <p14:creationId xmlns:p14="http://schemas.microsoft.com/office/powerpoint/2010/main" val="266556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E9C4B00-FBD6-4F47-8604-4C62AAC017A1}" type="slidenum">
              <a:rPr lang="en-US" altLang="en-US"/>
              <a:pPr>
                <a:defRPr/>
              </a:pPr>
              <a:t>‹#›</a:t>
            </a:fld>
            <a:endParaRPr lang="en-US" altLang="en-US"/>
          </a:p>
        </p:txBody>
      </p:sp>
    </p:spTree>
    <p:extLst>
      <p:ext uri="{BB962C8B-B14F-4D97-AF65-F5344CB8AC3E}">
        <p14:creationId xmlns:p14="http://schemas.microsoft.com/office/powerpoint/2010/main" val="13587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74796E-9A09-476C-8E84-A697CB2630EF}" type="slidenum">
              <a:rPr lang="en-US" altLang="en-US"/>
              <a:pPr>
                <a:defRPr/>
              </a:pPr>
              <a:t>‹#›</a:t>
            </a:fld>
            <a:endParaRPr lang="en-US" altLang="en-US"/>
          </a:p>
        </p:txBody>
      </p:sp>
    </p:spTree>
    <p:extLst>
      <p:ext uri="{BB962C8B-B14F-4D97-AF65-F5344CB8AC3E}">
        <p14:creationId xmlns:p14="http://schemas.microsoft.com/office/powerpoint/2010/main" val="246175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1BE28F-E871-4741-A414-78CFC5DDBA36}" type="slidenum">
              <a:rPr lang="en-US" altLang="en-US"/>
              <a:pPr>
                <a:defRPr/>
              </a:pPr>
              <a:t>‹#›</a:t>
            </a:fld>
            <a:endParaRPr lang="en-US" altLang="en-US"/>
          </a:p>
        </p:txBody>
      </p:sp>
    </p:spTree>
    <p:extLst>
      <p:ext uri="{BB962C8B-B14F-4D97-AF65-F5344CB8AC3E}">
        <p14:creationId xmlns:p14="http://schemas.microsoft.com/office/powerpoint/2010/main" val="32891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9552905-4B65-47A7-B56D-9D5E5EA9A5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28600"/>
            <a:ext cx="8763000" cy="1371600"/>
          </a:xfrm>
        </p:spPr>
        <p:txBody>
          <a:bodyPr anchor="ctr"/>
          <a:lstStyle/>
          <a:p>
            <a:pPr eaLnBrk="1" hangingPunct="1"/>
            <a:r>
              <a:rPr lang="en-US" altLang="en-US" sz="3600" b="1" dirty="0"/>
              <a:t>Workshop in Emergency Management</a:t>
            </a:r>
            <a:br>
              <a:rPr lang="en-US" altLang="en-US" sz="3600" dirty="0"/>
            </a:br>
            <a:r>
              <a:rPr lang="en-US" altLang="en-US" sz="3600" dirty="0"/>
              <a:t>Damage Assessment &amp; Reporting</a:t>
            </a:r>
          </a:p>
        </p:txBody>
      </p:sp>
      <p:sp>
        <p:nvSpPr>
          <p:cNvPr id="3075" name="Rectangle 3"/>
          <p:cNvSpPr>
            <a:spLocks noGrp="1" noChangeArrowheads="1"/>
          </p:cNvSpPr>
          <p:nvPr>
            <p:ph type="subTitle" idx="1"/>
          </p:nvPr>
        </p:nvSpPr>
        <p:spPr>
          <a:xfrm>
            <a:off x="266700" y="5638800"/>
            <a:ext cx="8610600" cy="609600"/>
          </a:xfrm>
        </p:spPr>
        <p:txBody>
          <a:bodyPr/>
          <a:lstStyle/>
          <a:p>
            <a:pPr eaLnBrk="1" hangingPunct="1"/>
            <a:r>
              <a:rPr lang="en-US" altLang="en-US" sz="3200" dirty="0"/>
              <a:t>Comprehending Disaster Response</a:t>
            </a:r>
          </a:p>
        </p:txBody>
      </p:sp>
      <p:pic>
        <p:nvPicPr>
          <p:cNvPr id="3076" name="Picture 6" descr="Earl - 11 am T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7400"/>
            <a:ext cx="40100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r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133600"/>
            <a:ext cx="44196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1C476A-5D53-5D73-2A05-B24ED9509B66}"/>
              </a:ext>
            </a:extLst>
          </p:cNvPr>
          <p:cNvSpPr txBox="1"/>
          <p:nvPr/>
        </p:nvSpPr>
        <p:spPr>
          <a:xfrm>
            <a:off x="3200400" y="6294539"/>
            <a:ext cx="2646878" cy="369332"/>
          </a:xfrm>
          <a:prstGeom prst="rect">
            <a:avLst/>
          </a:prstGeom>
          <a:noFill/>
        </p:spPr>
        <p:txBody>
          <a:bodyPr wrap="none" rtlCol="0">
            <a:spAutoFit/>
          </a:bodyPr>
          <a:lstStyle/>
          <a:p>
            <a:r>
              <a:rPr lang="en-US" dirty="0"/>
              <a:t>Updated: June 25,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dirty="0"/>
              <a:t>Damage Assessment Phase 2</a:t>
            </a:r>
          </a:p>
        </p:txBody>
      </p:sp>
      <p:sp>
        <p:nvSpPr>
          <p:cNvPr id="7171" name="Rectangle 3"/>
          <p:cNvSpPr>
            <a:spLocks noGrp="1" noChangeArrowheads="1"/>
          </p:cNvSpPr>
          <p:nvPr>
            <p:ph type="body" idx="1"/>
          </p:nvPr>
        </p:nvSpPr>
        <p:spPr>
          <a:xfrm>
            <a:off x="152400" y="1417638"/>
            <a:ext cx="8839200" cy="5059362"/>
          </a:xfrm>
        </p:spPr>
        <p:txBody>
          <a:bodyPr/>
          <a:lstStyle/>
          <a:p>
            <a:pPr eaLnBrk="1" hangingPunct="1"/>
            <a:r>
              <a:rPr lang="en-US" altLang="en-US" sz="2800" b="1" dirty="0"/>
              <a:t>Who completes the Initial Damage Assessment?</a:t>
            </a:r>
          </a:p>
          <a:p>
            <a:pPr lvl="1" eaLnBrk="1" hangingPunct="1"/>
            <a:r>
              <a:rPr lang="en-US" altLang="en-US" dirty="0"/>
              <a:t>Usually, the Fire Dept gets this job. </a:t>
            </a:r>
          </a:p>
          <a:p>
            <a:pPr lvl="1" eaLnBrk="1" hangingPunct="1"/>
            <a:r>
              <a:rPr lang="en-US" altLang="en-US" dirty="0"/>
              <a:t>Might be accomplished by Public Works staff.</a:t>
            </a:r>
          </a:p>
          <a:p>
            <a:pPr lvl="1" eaLnBrk="1" hangingPunct="1"/>
            <a:r>
              <a:rPr lang="en-US" altLang="en-US" dirty="0"/>
              <a:t>However, consider forming a volunteer EM Damage Assessment Team (DAT) before a disaster event occurs.</a:t>
            </a:r>
          </a:p>
          <a:p>
            <a:pPr lvl="2" eaLnBrk="1" hangingPunct="1"/>
            <a:r>
              <a:rPr lang="en-US" altLang="en-US" dirty="0"/>
              <a:t>This way the Fire Dept isn’t tied up with assessing</a:t>
            </a:r>
          </a:p>
          <a:p>
            <a:pPr lvl="2" eaLnBrk="1" hangingPunct="1"/>
            <a:r>
              <a:rPr lang="en-US" altLang="en-US" dirty="0"/>
              <a:t>PW and FD can clear or barricade roads instead</a:t>
            </a:r>
          </a:p>
          <a:p>
            <a:pPr lvl="2" eaLnBrk="1" hangingPunct="1"/>
            <a:r>
              <a:rPr lang="en-US" altLang="en-US" dirty="0"/>
              <a:t>Little training needed; inexpensive to set up – so other volunteers can accomplish easily</a:t>
            </a:r>
          </a:p>
          <a:p>
            <a:pPr lvl="2" eaLnBrk="1" hangingPunct="1"/>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4000" b="1" dirty="0"/>
              <a:t>Damage Assessment Phase 2</a:t>
            </a:r>
          </a:p>
        </p:txBody>
      </p:sp>
      <p:sp>
        <p:nvSpPr>
          <p:cNvPr id="8195" name="Rectangle 3"/>
          <p:cNvSpPr>
            <a:spLocks noGrp="1" noChangeArrowheads="1"/>
          </p:cNvSpPr>
          <p:nvPr>
            <p:ph type="body" idx="1"/>
          </p:nvPr>
        </p:nvSpPr>
        <p:spPr>
          <a:xfrm>
            <a:off x="228600" y="1295400"/>
            <a:ext cx="8686800" cy="5181600"/>
          </a:xfrm>
        </p:spPr>
        <p:txBody>
          <a:bodyPr/>
          <a:lstStyle/>
          <a:p>
            <a:pPr eaLnBrk="1" hangingPunct="1"/>
            <a:r>
              <a:rPr lang="en-US" altLang="en-US" b="1" dirty="0"/>
              <a:t>Damage Assessment items</a:t>
            </a:r>
          </a:p>
          <a:p>
            <a:pPr marL="633413" lvl="1" eaLnBrk="1" hangingPunct="1"/>
            <a:r>
              <a:rPr lang="en-US" altLang="en-US" dirty="0"/>
              <a:t>Digital Camera or Smart Phone</a:t>
            </a:r>
          </a:p>
          <a:p>
            <a:pPr marL="633413" lvl="1" eaLnBrk="1" hangingPunct="1"/>
            <a:r>
              <a:rPr lang="en-US" altLang="en-US" dirty="0"/>
              <a:t>GPS app on a Smart Phone</a:t>
            </a:r>
          </a:p>
          <a:p>
            <a:pPr marL="633413" lvl="1" eaLnBrk="1" hangingPunct="1"/>
            <a:r>
              <a:rPr lang="en-US" altLang="en-US" dirty="0"/>
              <a:t>Paper, pencils, and a clipboard</a:t>
            </a:r>
          </a:p>
          <a:p>
            <a:pPr marL="633413" lvl="1" eaLnBrk="1" hangingPunct="1"/>
            <a:r>
              <a:rPr lang="en-US" altLang="en-US" dirty="0"/>
              <a:t>Blank Initial Damage Assessment Team forms</a:t>
            </a:r>
          </a:p>
          <a:p>
            <a:pPr marL="633413" lvl="1" eaLnBrk="1" hangingPunct="1"/>
            <a:r>
              <a:rPr lang="en-US" altLang="en-US" dirty="0"/>
              <a:t>2-way portable or mobile radio or Smart Phone</a:t>
            </a:r>
          </a:p>
          <a:p>
            <a:pPr marL="633413" lvl="1" eaLnBrk="1" hangingPunct="1"/>
            <a:r>
              <a:rPr lang="en-US" altLang="en-US" dirty="0"/>
              <a:t>Personal protective gear</a:t>
            </a:r>
          </a:p>
          <a:p>
            <a:pPr marL="1033463" lvl="2" eaLnBrk="1" hangingPunct="1"/>
            <a:r>
              <a:rPr lang="en-US" altLang="en-US" dirty="0"/>
              <a:t>Class 2 Hi-Vis Traffic Safety Vest</a:t>
            </a:r>
          </a:p>
          <a:p>
            <a:pPr marL="1033463" lvl="2" eaLnBrk="1" hangingPunct="1"/>
            <a:r>
              <a:rPr lang="en-US" altLang="en-US" dirty="0"/>
              <a:t>Foul weather clothes and boots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F2808CF8-C97D-8D11-33A7-1850EBA54F7D}"/>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5D668986-A7B5-9684-992D-C20764586A41}"/>
              </a:ext>
            </a:extLst>
          </p:cNvPr>
          <p:cNvSpPr>
            <a:spLocks noGrp="1" noChangeArrowheads="1"/>
          </p:cNvSpPr>
          <p:nvPr>
            <p:ph type="title"/>
          </p:nvPr>
        </p:nvSpPr>
        <p:spPr>
          <a:xfrm>
            <a:off x="457200" y="274638"/>
            <a:ext cx="8229600" cy="895256"/>
          </a:xfrm>
        </p:spPr>
        <p:txBody>
          <a:bodyPr/>
          <a:lstStyle/>
          <a:p>
            <a:pPr eaLnBrk="1" hangingPunct="1"/>
            <a:r>
              <a:rPr lang="en-US" altLang="en-US" sz="4000" b="1" dirty="0"/>
              <a:t>Damage Assessment Phase 2</a:t>
            </a:r>
          </a:p>
        </p:txBody>
      </p:sp>
      <p:sp>
        <p:nvSpPr>
          <p:cNvPr id="8195" name="Rectangle 3">
            <a:extLst>
              <a:ext uri="{FF2B5EF4-FFF2-40B4-BE49-F238E27FC236}">
                <a16:creationId xmlns:a16="http://schemas.microsoft.com/office/drawing/2014/main" id="{134C725F-ED7D-62DE-FD37-5D8EA97E6479}"/>
              </a:ext>
            </a:extLst>
          </p:cNvPr>
          <p:cNvSpPr>
            <a:spLocks noGrp="1" noChangeArrowheads="1"/>
          </p:cNvSpPr>
          <p:nvPr>
            <p:ph type="body" idx="1"/>
          </p:nvPr>
        </p:nvSpPr>
        <p:spPr>
          <a:xfrm>
            <a:off x="228600" y="1295400"/>
            <a:ext cx="4038600" cy="5181600"/>
          </a:xfrm>
        </p:spPr>
        <p:txBody>
          <a:bodyPr/>
          <a:lstStyle/>
          <a:p>
            <a:pPr eaLnBrk="1" hangingPunct="1"/>
            <a:r>
              <a:rPr lang="en-US" altLang="en-US" b="1" dirty="0"/>
              <a:t>Initial Damage Assessment Team Report</a:t>
            </a:r>
          </a:p>
          <a:p>
            <a:pPr lvl="1" eaLnBrk="1" hangingPunct="1"/>
            <a:r>
              <a:rPr lang="en-US" altLang="en-US" dirty="0"/>
              <a:t>Completed by Initial DA Team</a:t>
            </a:r>
          </a:p>
          <a:p>
            <a:pPr lvl="1" eaLnBrk="1" hangingPunct="1"/>
            <a:r>
              <a:rPr lang="en-US" altLang="en-US" dirty="0"/>
              <a:t>Info provided to Town EOC</a:t>
            </a:r>
          </a:p>
          <a:p>
            <a:pPr lvl="1" eaLnBrk="1" hangingPunct="1"/>
            <a:r>
              <a:rPr lang="en-US" altLang="en-US" dirty="0"/>
              <a:t>Facility Name, location and status</a:t>
            </a:r>
          </a:p>
        </p:txBody>
      </p:sp>
      <p:pic>
        <p:nvPicPr>
          <p:cNvPr id="5" name="Picture 4" descr="Table&#10;&#10;Description automatically generated">
            <a:extLst>
              <a:ext uri="{FF2B5EF4-FFF2-40B4-BE49-F238E27FC236}">
                <a16:creationId xmlns:a16="http://schemas.microsoft.com/office/drawing/2014/main" id="{6FAC2795-6FF0-833F-E528-A78D5F137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69894"/>
            <a:ext cx="4689764" cy="6069106"/>
          </a:xfrm>
          <a:prstGeom prst="rect">
            <a:avLst/>
          </a:prstGeom>
        </p:spPr>
      </p:pic>
    </p:spTree>
    <p:extLst>
      <p:ext uri="{BB962C8B-B14F-4D97-AF65-F5344CB8AC3E}">
        <p14:creationId xmlns:p14="http://schemas.microsoft.com/office/powerpoint/2010/main" val="149601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2D5E1817-8D01-F1D4-7974-5CDEB55710CC}"/>
            </a:ext>
          </a:extLst>
        </p:cNvPr>
        <p:cNvGrpSpPr/>
        <p:nvPr/>
      </p:nvGrpSpPr>
      <p:grpSpPr>
        <a:xfrm>
          <a:off x="0" y="0"/>
          <a:ext cx="0" cy="0"/>
          <a:chOff x="0" y="0"/>
          <a:chExt cx="0" cy="0"/>
        </a:xfrm>
      </p:grpSpPr>
      <p:sp>
        <p:nvSpPr>
          <p:cNvPr id="8194" name="Rectangle 2">
            <a:extLst>
              <a:ext uri="{FF2B5EF4-FFF2-40B4-BE49-F238E27FC236}">
                <a16:creationId xmlns:a16="http://schemas.microsoft.com/office/drawing/2014/main" id="{66166BE5-1310-E3E4-C6D4-1A2E227085AE}"/>
              </a:ext>
            </a:extLst>
          </p:cNvPr>
          <p:cNvSpPr>
            <a:spLocks noGrp="1" noChangeArrowheads="1"/>
          </p:cNvSpPr>
          <p:nvPr>
            <p:ph type="title"/>
          </p:nvPr>
        </p:nvSpPr>
        <p:spPr/>
        <p:txBody>
          <a:bodyPr/>
          <a:lstStyle/>
          <a:p>
            <a:pPr eaLnBrk="1" hangingPunct="1"/>
            <a:r>
              <a:rPr lang="en-US" altLang="en-US" sz="4000" b="1" dirty="0"/>
              <a:t>Damage Assessment Phase 2</a:t>
            </a:r>
          </a:p>
        </p:txBody>
      </p:sp>
      <p:sp>
        <p:nvSpPr>
          <p:cNvPr id="8195" name="Rectangle 3">
            <a:extLst>
              <a:ext uri="{FF2B5EF4-FFF2-40B4-BE49-F238E27FC236}">
                <a16:creationId xmlns:a16="http://schemas.microsoft.com/office/drawing/2014/main" id="{A1185506-11A6-B3D9-1B5D-42EB7A3DC7B3}"/>
              </a:ext>
            </a:extLst>
          </p:cNvPr>
          <p:cNvSpPr>
            <a:spLocks noGrp="1" noChangeArrowheads="1"/>
          </p:cNvSpPr>
          <p:nvPr>
            <p:ph type="body" idx="1"/>
          </p:nvPr>
        </p:nvSpPr>
        <p:spPr>
          <a:xfrm>
            <a:off x="228600" y="1295400"/>
            <a:ext cx="8686800" cy="5181600"/>
          </a:xfrm>
        </p:spPr>
        <p:txBody>
          <a:bodyPr/>
          <a:lstStyle/>
          <a:p>
            <a:pPr eaLnBrk="1" hangingPunct="1"/>
            <a:r>
              <a:rPr lang="en-US" altLang="en-US" b="1" dirty="0"/>
              <a:t>Initial Damage Assessment Team training</a:t>
            </a:r>
          </a:p>
          <a:p>
            <a:pPr marL="633413" lvl="1" eaLnBrk="1" hangingPunct="1"/>
            <a:r>
              <a:rPr lang="en-US" altLang="en-US" dirty="0"/>
              <a:t>Using the Initial DAT Report</a:t>
            </a:r>
          </a:p>
          <a:p>
            <a:pPr marL="633413" lvl="1" eaLnBrk="1" hangingPunct="1"/>
            <a:r>
              <a:rPr lang="en-US" altLang="en-US" dirty="0"/>
              <a:t>Specifics of Road Closure reporting</a:t>
            </a:r>
          </a:p>
          <a:p>
            <a:pPr marL="633413" lvl="1" eaLnBrk="1" hangingPunct="1"/>
            <a:r>
              <a:rPr lang="en-US" altLang="en-US" dirty="0"/>
              <a:t>Understanding a map of the town and familiarity with the roads</a:t>
            </a:r>
          </a:p>
          <a:p>
            <a:pPr marL="633413" lvl="1" eaLnBrk="1" hangingPunct="1"/>
            <a:r>
              <a:rPr lang="en-US" altLang="en-US" dirty="0"/>
              <a:t>Understanding map/</a:t>
            </a:r>
            <a:r>
              <a:rPr lang="en-US" altLang="en-US" dirty="0" err="1"/>
              <a:t>gps</a:t>
            </a:r>
            <a:r>
              <a:rPr lang="en-US" altLang="en-US" dirty="0"/>
              <a:t> coordinates</a:t>
            </a:r>
          </a:p>
          <a:p>
            <a:pPr marL="633413" lvl="1" eaLnBrk="1" hangingPunct="1"/>
            <a:r>
              <a:rPr lang="en-US" altLang="en-US" dirty="0"/>
              <a:t>Familiarity with the issued two-way radio</a:t>
            </a:r>
          </a:p>
          <a:p>
            <a:pPr marL="633413" lvl="1" eaLnBrk="1" hangingPunct="1"/>
            <a:r>
              <a:rPr lang="en-US" altLang="en-US" dirty="0"/>
              <a:t>Safety Briefing</a:t>
            </a:r>
          </a:p>
        </p:txBody>
      </p:sp>
    </p:spTree>
    <p:extLst>
      <p:ext uri="{BB962C8B-B14F-4D97-AF65-F5344CB8AC3E}">
        <p14:creationId xmlns:p14="http://schemas.microsoft.com/office/powerpoint/2010/main" val="81588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b="1" dirty="0"/>
              <a:t>Damage Assessment Phase 3</a:t>
            </a:r>
          </a:p>
        </p:txBody>
      </p:sp>
      <p:sp>
        <p:nvSpPr>
          <p:cNvPr id="10243" name="Rectangle 3"/>
          <p:cNvSpPr>
            <a:spLocks noGrp="1" noChangeArrowheads="1"/>
          </p:cNvSpPr>
          <p:nvPr>
            <p:ph type="body" idx="1"/>
          </p:nvPr>
        </p:nvSpPr>
        <p:spPr>
          <a:xfrm>
            <a:off x="228600" y="1295400"/>
            <a:ext cx="8686800" cy="5181600"/>
          </a:xfrm>
        </p:spPr>
        <p:txBody>
          <a:bodyPr/>
          <a:lstStyle/>
          <a:p>
            <a:pPr eaLnBrk="1" hangingPunct="1"/>
            <a:r>
              <a:rPr lang="en-US" altLang="en-US" dirty="0"/>
              <a:t>Damage Cost Estimating</a:t>
            </a:r>
          </a:p>
          <a:p>
            <a:pPr lvl="1" eaLnBrk="1" hangingPunct="1"/>
            <a:r>
              <a:rPr lang="en-US" altLang="en-US" dirty="0"/>
              <a:t>Purpose is to determine the cost of repairing what is broken</a:t>
            </a:r>
          </a:p>
          <a:p>
            <a:pPr lvl="2" eaLnBrk="1" hangingPunct="1"/>
            <a:r>
              <a:rPr lang="en-US" altLang="en-US" dirty="0"/>
              <a:t>This will be needed by insurance and for FEMA if the event is declared</a:t>
            </a:r>
          </a:p>
          <a:p>
            <a:pPr lvl="2" eaLnBrk="1" hangingPunct="1"/>
            <a:r>
              <a:rPr lang="en-US" altLang="en-US" dirty="0"/>
              <a:t>It will also be needed for writing bid contracts</a:t>
            </a:r>
          </a:p>
          <a:p>
            <a:pPr lvl="1" eaLnBrk="1" hangingPunct="1"/>
            <a:r>
              <a:rPr lang="en-US" altLang="en-US" dirty="0"/>
              <a:t>This is accomplished by the Town staff a few hours or days later</a:t>
            </a:r>
          </a:p>
          <a:p>
            <a:pPr lvl="1" eaLnBrk="1" hangingPunct="1"/>
            <a:r>
              <a:rPr lang="en-US" altLang="en-US" dirty="0"/>
              <a:t>If roadwork, usually done by Road commissioner</a:t>
            </a:r>
          </a:p>
          <a:p>
            <a:pPr lvl="1" eaLnBrk="1" hangingPunct="1"/>
            <a:r>
              <a:rPr lang="en-US" altLang="en-US" dirty="0"/>
              <a:t>If buildings, may be performed by the CEO, a building contractor, or an engineer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9ED3C925-CDDB-409C-6079-15A65C52FEB3}"/>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FDAAAB89-AEC6-886D-EDCC-9ADF9FD35519}"/>
              </a:ext>
            </a:extLst>
          </p:cNvPr>
          <p:cNvSpPr>
            <a:spLocks noGrp="1" noChangeArrowheads="1"/>
          </p:cNvSpPr>
          <p:nvPr>
            <p:ph type="title"/>
          </p:nvPr>
        </p:nvSpPr>
        <p:spPr/>
        <p:txBody>
          <a:bodyPr/>
          <a:lstStyle/>
          <a:p>
            <a:pPr eaLnBrk="1" hangingPunct="1"/>
            <a:r>
              <a:rPr lang="en-US" altLang="en-US" sz="4000" b="1" dirty="0"/>
              <a:t>Damage Assessment Phase 3</a:t>
            </a:r>
          </a:p>
        </p:txBody>
      </p:sp>
      <p:sp>
        <p:nvSpPr>
          <p:cNvPr id="10243" name="Rectangle 3">
            <a:extLst>
              <a:ext uri="{FF2B5EF4-FFF2-40B4-BE49-F238E27FC236}">
                <a16:creationId xmlns:a16="http://schemas.microsoft.com/office/drawing/2014/main" id="{656D51C3-9584-ED2C-0DF9-EE3ECA7D06C7}"/>
              </a:ext>
            </a:extLst>
          </p:cNvPr>
          <p:cNvSpPr>
            <a:spLocks noGrp="1" noChangeArrowheads="1"/>
          </p:cNvSpPr>
          <p:nvPr>
            <p:ph type="body" idx="1"/>
          </p:nvPr>
        </p:nvSpPr>
        <p:spPr>
          <a:xfrm>
            <a:off x="228600" y="1417638"/>
            <a:ext cx="8686800" cy="5059362"/>
          </a:xfrm>
        </p:spPr>
        <p:txBody>
          <a:bodyPr/>
          <a:lstStyle/>
          <a:p>
            <a:pPr eaLnBrk="1" hangingPunct="1"/>
            <a:r>
              <a:rPr lang="en-US" altLang="en-US" dirty="0"/>
              <a:t>Damage Cost Estimating</a:t>
            </a:r>
          </a:p>
          <a:p>
            <a:pPr lvl="1" eaLnBrk="1" hangingPunct="1"/>
            <a:r>
              <a:rPr lang="en-US" altLang="en-US" dirty="0"/>
              <a:t>Record position (Lat/Long or Street Address)</a:t>
            </a:r>
          </a:p>
          <a:p>
            <a:pPr lvl="1" eaLnBrk="1" hangingPunct="1"/>
            <a:r>
              <a:rPr lang="en-US" altLang="en-US" dirty="0"/>
              <a:t>Take notes for each damage location.</a:t>
            </a:r>
          </a:p>
          <a:p>
            <a:pPr lvl="1" eaLnBrk="1" hangingPunct="1"/>
            <a:r>
              <a:rPr lang="en-US" altLang="en-US" dirty="0"/>
              <a:t>Take pictures! From every angle. </a:t>
            </a:r>
            <a:r>
              <a:rPr lang="en-US" altLang="en-US" u="sng" dirty="0"/>
              <a:t>Before</a:t>
            </a:r>
            <a:r>
              <a:rPr lang="en-US" altLang="en-US" dirty="0"/>
              <a:t> repairs are made.</a:t>
            </a:r>
          </a:p>
          <a:p>
            <a:pPr lvl="1" eaLnBrk="1" hangingPunct="1"/>
            <a:r>
              <a:rPr lang="en-US" altLang="en-US" dirty="0"/>
              <a:t>Estimate the amount of repair materials needed</a:t>
            </a:r>
          </a:p>
          <a:p>
            <a:pPr lvl="2" eaLnBrk="1" hangingPunct="1"/>
            <a:r>
              <a:rPr lang="en-US" altLang="en-US" dirty="0"/>
              <a:t>Sub-base &amp; base gravel, culverts, geotextile, asphalt</a:t>
            </a:r>
          </a:p>
          <a:p>
            <a:pPr lvl="1" eaLnBrk="1" hangingPunct="1"/>
            <a:r>
              <a:rPr lang="en-US" altLang="en-US" dirty="0"/>
              <a:t>Use FEMA, </a:t>
            </a:r>
            <a:r>
              <a:rPr lang="en-US" altLang="en-US" dirty="0" err="1"/>
              <a:t>MeDOT</a:t>
            </a:r>
            <a:r>
              <a:rPr lang="en-US" altLang="en-US" dirty="0"/>
              <a:t> or town unit pricing to estimate costs</a:t>
            </a:r>
          </a:p>
          <a:p>
            <a:pPr lvl="1" eaLnBrk="1" hangingPunct="1"/>
            <a:endParaRPr lang="en-US" altLang="en-US" dirty="0"/>
          </a:p>
        </p:txBody>
      </p:sp>
    </p:spTree>
    <p:extLst>
      <p:ext uri="{BB962C8B-B14F-4D97-AF65-F5344CB8AC3E}">
        <p14:creationId xmlns:p14="http://schemas.microsoft.com/office/powerpoint/2010/main" val="1873290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CB91A001-2D50-271F-D06F-5C0DE1EDDC21}"/>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E8A00C11-1BA0-28C0-C8D0-AAE0E4DED610}"/>
              </a:ext>
            </a:extLst>
          </p:cNvPr>
          <p:cNvSpPr>
            <a:spLocks noGrp="1" noChangeArrowheads="1"/>
          </p:cNvSpPr>
          <p:nvPr>
            <p:ph type="title"/>
          </p:nvPr>
        </p:nvSpPr>
        <p:spPr/>
        <p:txBody>
          <a:bodyPr/>
          <a:lstStyle/>
          <a:p>
            <a:pPr eaLnBrk="1" hangingPunct="1"/>
            <a:r>
              <a:rPr lang="en-US" altLang="en-US" sz="4000" b="1" dirty="0"/>
              <a:t>Damage Assessment Phase 4</a:t>
            </a:r>
          </a:p>
        </p:txBody>
      </p:sp>
      <p:sp>
        <p:nvSpPr>
          <p:cNvPr id="10243" name="Rectangle 3">
            <a:extLst>
              <a:ext uri="{FF2B5EF4-FFF2-40B4-BE49-F238E27FC236}">
                <a16:creationId xmlns:a16="http://schemas.microsoft.com/office/drawing/2014/main" id="{9BC8D5D3-6DC7-70D3-74AD-5CF19D19C377}"/>
              </a:ext>
            </a:extLst>
          </p:cNvPr>
          <p:cNvSpPr>
            <a:spLocks noGrp="1" noChangeArrowheads="1"/>
          </p:cNvSpPr>
          <p:nvPr>
            <p:ph type="body" idx="1"/>
          </p:nvPr>
        </p:nvSpPr>
        <p:spPr>
          <a:xfrm>
            <a:off x="228600" y="1417638"/>
            <a:ext cx="8686800" cy="5059362"/>
          </a:xfrm>
        </p:spPr>
        <p:txBody>
          <a:bodyPr/>
          <a:lstStyle/>
          <a:p>
            <a:pPr eaLnBrk="1" hangingPunct="1"/>
            <a:r>
              <a:rPr lang="en-US" altLang="en-US" dirty="0"/>
              <a:t>Preliminary Damage Assessment (PDA)</a:t>
            </a:r>
          </a:p>
          <a:p>
            <a:pPr lvl="1" eaLnBrk="1" hangingPunct="1"/>
            <a:r>
              <a:rPr lang="en-US" altLang="en-US" dirty="0"/>
              <a:t>This is the formal process for determining if the state and county can be awarded a federal disaster declaration.</a:t>
            </a:r>
          </a:p>
          <a:p>
            <a:pPr lvl="1" eaLnBrk="1" hangingPunct="1"/>
            <a:r>
              <a:rPr lang="en-US" altLang="en-US" dirty="0"/>
              <a:t>You will be filling out State of Maine PDA forms</a:t>
            </a:r>
          </a:p>
          <a:p>
            <a:pPr lvl="1" eaLnBrk="1" hangingPunct="1"/>
            <a:r>
              <a:rPr lang="en-US" altLang="en-US" dirty="0"/>
              <a:t>These forms are only used by the State of Maine – not the Feds</a:t>
            </a:r>
          </a:p>
          <a:p>
            <a:pPr lvl="1" eaLnBrk="1" hangingPunct="1"/>
            <a:r>
              <a:rPr lang="en-US" altLang="en-US" dirty="0"/>
              <a:t>However, the information on the forms are used to bring FEMA into the picture</a:t>
            </a:r>
          </a:p>
        </p:txBody>
      </p:sp>
    </p:spTree>
    <p:extLst>
      <p:ext uri="{BB962C8B-B14F-4D97-AF65-F5344CB8AC3E}">
        <p14:creationId xmlns:p14="http://schemas.microsoft.com/office/powerpoint/2010/main" val="159638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b="1" dirty="0"/>
              <a:t>PDA Documentation</a:t>
            </a:r>
          </a:p>
        </p:txBody>
      </p:sp>
      <p:sp>
        <p:nvSpPr>
          <p:cNvPr id="11267" name="Rectangle 3"/>
          <p:cNvSpPr>
            <a:spLocks noGrp="1" noChangeArrowheads="1"/>
          </p:cNvSpPr>
          <p:nvPr>
            <p:ph type="body" idx="1"/>
          </p:nvPr>
        </p:nvSpPr>
        <p:spPr>
          <a:xfrm>
            <a:off x="228600" y="1600200"/>
            <a:ext cx="8686800" cy="4876800"/>
          </a:xfrm>
        </p:spPr>
        <p:txBody>
          <a:bodyPr/>
          <a:lstStyle/>
          <a:p>
            <a:pPr eaLnBrk="1" hangingPunct="1"/>
            <a:r>
              <a:rPr lang="en-US" altLang="en-US" dirty="0"/>
              <a:t>MEMA Preliminary Damage Assessment (PDA) Forms</a:t>
            </a:r>
          </a:p>
          <a:p>
            <a:pPr lvl="1" eaLnBrk="1" hangingPunct="1"/>
            <a:r>
              <a:rPr lang="en-US" altLang="en-US" sz="3200" dirty="0"/>
              <a:t>Public Assistance (PA)</a:t>
            </a:r>
          </a:p>
          <a:p>
            <a:pPr lvl="1" eaLnBrk="1" hangingPunct="1"/>
            <a:r>
              <a:rPr lang="en-US" altLang="en-US" sz="3200" dirty="0"/>
              <a:t>Individual Assistance (IA)</a:t>
            </a:r>
          </a:p>
          <a:p>
            <a:pPr eaLnBrk="1" hangingPunct="1"/>
            <a:r>
              <a:rPr lang="en-US" altLang="en-US" dirty="0"/>
              <a:t>Use forms to record all public and private damages</a:t>
            </a:r>
          </a:p>
          <a:p>
            <a:pPr eaLnBrk="1" hangingPunct="1"/>
            <a:r>
              <a:rPr lang="en-US" altLang="en-US" sz="3200" dirty="0"/>
              <a:t>Must be completed and reported soon after disaster occurs</a:t>
            </a:r>
          </a:p>
          <a:p>
            <a:pPr eaLnBrk="1" hangingPunct="1"/>
            <a:endParaRPr lang="en-US" alt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a:extLst>
            <a:ext uri="{FF2B5EF4-FFF2-40B4-BE49-F238E27FC236}">
              <a16:creationId xmlns:a16="http://schemas.microsoft.com/office/drawing/2014/main" id="{C2155E08-19CB-FF24-6691-FF916EA9732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6E506C8-976A-F864-615B-47F09960EEC9}"/>
              </a:ext>
            </a:extLst>
          </p:cNvPr>
          <p:cNvSpPr>
            <a:spLocks noGrp="1" noChangeArrowheads="1"/>
          </p:cNvSpPr>
          <p:nvPr>
            <p:ph type="title"/>
          </p:nvPr>
        </p:nvSpPr>
        <p:spPr/>
        <p:txBody>
          <a:bodyPr/>
          <a:lstStyle/>
          <a:p>
            <a:pPr eaLnBrk="1" hangingPunct="1"/>
            <a:r>
              <a:rPr lang="en-US" altLang="en-US" sz="4000" b="1" dirty="0"/>
              <a:t>PDA Documentation</a:t>
            </a:r>
          </a:p>
        </p:txBody>
      </p:sp>
      <p:sp>
        <p:nvSpPr>
          <p:cNvPr id="11267" name="Rectangle 3">
            <a:extLst>
              <a:ext uri="{FF2B5EF4-FFF2-40B4-BE49-F238E27FC236}">
                <a16:creationId xmlns:a16="http://schemas.microsoft.com/office/drawing/2014/main" id="{3FB62E39-D824-8FE3-3795-B7A2118E4485}"/>
              </a:ext>
            </a:extLst>
          </p:cNvPr>
          <p:cNvSpPr>
            <a:spLocks noGrp="1" noChangeArrowheads="1"/>
          </p:cNvSpPr>
          <p:nvPr>
            <p:ph type="body" idx="1"/>
          </p:nvPr>
        </p:nvSpPr>
        <p:spPr>
          <a:xfrm>
            <a:off x="228600" y="1600200"/>
            <a:ext cx="8686800" cy="4876800"/>
          </a:xfrm>
        </p:spPr>
        <p:txBody>
          <a:bodyPr/>
          <a:lstStyle/>
          <a:p>
            <a:pPr eaLnBrk="1" hangingPunct="1"/>
            <a:r>
              <a:rPr lang="en-US" altLang="en-US" b="1" dirty="0"/>
              <a:t>Public Assistance (PA) Form</a:t>
            </a:r>
          </a:p>
          <a:p>
            <a:pPr lvl="1" eaLnBrk="1" hangingPunct="1"/>
            <a:r>
              <a:rPr lang="en-US" altLang="en-US" dirty="0"/>
              <a:t>Records the detailed cost estimates of public damages (town, school, utilities, </a:t>
            </a:r>
            <a:r>
              <a:rPr lang="en-US" altLang="en-US" dirty="0" err="1"/>
              <a:t>etc</a:t>
            </a:r>
            <a:r>
              <a:rPr lang="en-US" altLang="en-US" dirty="0"/>
              <a:t>)</a:t>
            </a:r>
          </a:p>
          <a:p>
            <a:pPr lvl="1" eaLnBrk="1" hangingPunct="1"/>
            <a:r>
              <a:rPr lang="en-US" altLang="en-US" dirty="0"/>
              <a:t>Total cost of PA damages may result in a Gubernatorial state of emergency order, which could then initiate a FEMA Preliminary Damage Assessment (PDA)</a:t>
            </a:r>
          </a:p>
        </p:txBody>
      </p:sp>
    </p:spTree>
    <p:extLst>
      <p:ext uri="{BB962C8B-B14F-4D97-AF65-F5344CB8AC3E}">
        <p14:creationId xmlns:p14="http://schemas.microsoft.com/office/powerpoint/2010/main" val="2330815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A8A8F1AA-B6E4-AA35-66CD-C9611824812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600" y="-19665"/>
            <a:ext cx="5486400" cy="7100047"/>
          </a:xfrm>
        </p:spPr>
      </p:pic>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457200" y="274638"/>
            <a:ext cx="3200400" cy="1401762"/>
          </a:xfrm>
        </p:spPr>
        <p:txBody>
          <a:bodyPr/>
          <a:lstStyle/>
          <a:p>
            <a:r>
              <a:rPr lang="en-US" sz="2400" b="1" dirty="0"/>
              <a:t>Public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1</a:t>
            </a:r>
          </a:p>
          <a:p>
            <a:pPr marL="225425" indent="-225425" eaLnBrk="1" hangingPunct="1"/>
            <a:r>
              <a:rPr lang="en-US" altLang="en-US" sz="2000" dirty="0"/>
              <a:t>Summary Page</a:t>
            </a:r>
          </a:p>
          <a:p>
            <a:pPr marL="225425" indent="-225425" eaLnBrk="1" hangingPunct="1"/>
            <a:r>
              <a:rPr lang="en-US" altLang="en-US" sz="2000" dirty="0"/>
              <a:t>Contact Information</a:t>
            </a:r>
          </a:p>
          <a:p>
            <a:pPr marL="225425" indent="-225425" eaLnBrk="1" hangingPunct="1"/>
            <a:r>
              <a:rPr lang="en-US" altLang="en-US" sz="2000" dirty="0"/>
              <a:t>Total $ per Category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74638"/>
            <a:ext cx="8686800" cy="1143000"/>
          </a:xfrm>
        </p:spPr>
        <p:txBody>
          <a:bodyPr/>
          <a:lstStyle/>
          <a:p>
            <a:pPr eaLnBrk="1" hangingPunct="1"/>
            <a:r>
              <a:rPr lang="en-US" altLang="en-US" sz="4000" b="1" dirty="0"/>
              <a:t>Damage Assessment &amp; Reporting</a:t>
            </a:r>
          </a:p>
        </p:txBody>
      </p:sp>
      <p:sp>
        <p:nvSpPr>
          <p:cNvPr id="4099" name="Rectangle 3"/>
          <p:cNvSpPr>
            <a:spLocks noGrp="1" noChangeArrowheads="1"/>
          </p:cNvSpPr>
          <p:nvPr>
            <p:ph type="body" idx="1"/>
          </p:nvPr>
        </p:nvSpPr>
        <p:spPr>
          <a:xfrm>
            <a:off x="228600" y="1600200"/>
            <a:ext cx="5410200" cy="4876800"/>
          </a:xfrm>
        </p:spPr>
        <p:txBody>
          <a:bodyPr/>
          <a:lstStyle/>
          <a:p>
            <a:pPr eaLnBrk="1" hangingPunct="1"/>
            <a:r>
              <a:rPr lang="en-US" altLang="en-US" dirty="0">
                <a:solidFill>
                  <a:srgbClr val="FF0000"/>
                </a:solidFill>
              </a:rPr>
              <a:t>Damage Assessment (DA) Definition</a:t>
            </a:r>
          </a:p>
          <a:p>
            <a:pPr eaLnBrk="1" hangingPunct="1"/>
            <a:r>
              <a:rPr lang="en-US" altLang="en-US" dirty="0">
                <a:solidFill>
                  <a:srgbClr val="00B050"/>
                </a:solidFill>
              </a:rPr>
              <a:t>Phases of DA</a:t>
            </a:r>
          </a:p>
          <a:p>
            <a:pPr eaLnBrk="1" hangingPunct="1"/>
            <a:r>
              <a:rPr lang="en-US" altLang="en-US" dirty="0">
                <a:solidFill>
                  <a:schemeClr val="accent2"/>
                </a:solidFill>
              </a:rPr>
              <a:t>Documentation for the State EMA</a:t>
            </a:r>
          </a:p>
          <a:p>
            <a:pPr eaLnBrk="1" hangingPunct="1"/>
            <a:r>
              <a:rPr lang="en-US" altLang="en-US" dirty="0">
                <a:solidFill>
                  <a:schemeClr val="bg1">
                    <a:lumMod val="50000"/>
                  </a:schemeClr>
                </a:solidFill>
              </a:rPr>
              <a:t>Preparing for FEMA</a:t>
            </a:r>
          </a:p>
          <a:p>
            <a:pPr eaLnBrk="1" hangingPunct="1"/>
            <a:endParaRPr lang="en-US" altLang="en-US" dirty="0"/>
          </a:p>
        </p:txBody>
      </p:sp>
      <p:pic>
        <p:nvPicPr>
          <p:cNvPr id="3" name="Picture 2" descr="A picture containing outdoor, tree, rock, stone&#10;&#10;Description automatically generated">
            <a:extLst>
              <a:ext uri="{FF2B5EF4-FFF2-40B4-BE49-F238E27FC236}">
                <a16:creationId xmlns:a16="http://schemas.microsoft.com/office/drawing/2014/main" id="{61269950-1041-807E-5457-A1742FD62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00200"/>
            <a:ext cx="3476730" cy="46356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457200" y="274638"/>
            <a:ext cx="3200400" cy="1401762"/>
          </a:xfrm>
        </p:spPr>
        <p:txBody>
          <a:bodyPr/>
          <a:lstStyle/>
          <a:p>
            <a:r>
              <a:rPr lang="en-US" sz="2400" b="1" dirty="0"/>
              <a:t>Public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2</a:t>
            </a:r>
          </a:p>
          <a:p>
            <a:pPr marL="225425" indent="-225425" eaLnBrk="1" hangingPunct="1"/>
            <a:r>
              <a:rPr lang="en-US" altLang="en-US" sz="2000" dirty="0"/>
              <a:t>Description of each Project Location</a:t>
            </a:r>
          </a:p>
          <a:p>
            <a:pPr marL="225425" indent="-225425" eaLnBrk="1" hangingPunct="1"/>
            <a:endParaRPr lang="en-US" altLang="en-US" sz="2000" dirty="0"/>
          </a:p>
        </p:txBody>
      </p:sp>
      <p:pic>
        <p:nvPicPr>
          <p:cNvPr id="7" name="Content Placeholder 6" descr="Table&#10;&#10;Description automatically generated">
            <a:extLst>
              <a:ext uri="{FF2B5EF4-FFF2-40B4-BE49-F238E27FC236}">
                <a16:creationId xmlns:a16="http://schemas.microsoft.com/office/drawing/2014/main" id="{E5584521-AC99-5310-6646-3E3A3755A3C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3801" y="7374"/>
            <a:ext cx="5410200" cy="7001435"/>
          </a:xfrm>
        </p:spPr>
      </p:pic>
    </p:spTree>
    <p:extLst>
      <p:ext uri="{BB962C8B-B14F-4D97-AF65-F5344CB8AC3E}">
        <p14:creationId xmlns:p14="http://schemas.microsoft.com/office/powerpoint/2010/main" val="205125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457200" y="274638"/>
            <a:ext cx="3200400" cy="1401762"/>
          </a:xfrm>
        </p:spPr>
        <p:txBody>
          <a:bodyPr/>
          <a:lstStyle/>
          <a:p>
            <a:r>
              <a:rPr lang="en-US" sz="2400" b="1" dirty="0"/>
              <a:t>Public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3</a:t>
            </a:r>
          </a:p>
          <a:p>
            <a:pPr marL="225425" indent="-225425" eaLnBrk="1" hangingPunct="1"/>
            <a:r>
              <a:rPr lang="en-US" altLang="en-US" sz="2000" dirty="0"/>
              <a:t>Continuation of the Description of each Project Location</a:t>
            </a:r>
          </a:p>
          <a:p>
            <a:pPr marL="225425" indent="-225425" eaLnBrk="1" hangingPunct="1"/>
            <a:r>
              <a:rPr lang="en-US" altLang="en-US" sz="2000" dirty="0"/>
              <a:t>Description for each column</a:t>
            </a:r>
          </a:p>
          <a:p>
            <a:pPr marL="225425" indent="-225425" eaLnBrk="1" hangingPunct="1"/>
            <a:endParaRPr lang="en-US" altLang="en-US" sz="2000" dirty="0"/>
          </a:p>
        </p:txBody>
      </p:sp>
      <p:pic>
        <p:nvPicPr>
          <p:cNvPr id="5" name="Content Placeholder 4" descr="Table&#10;&#10;Description automatically generated">
            <a:extLst>
              <a:ext uri="{FF2B5EF4-FFF2-40B4-BE49-F238E27FC236}">
                <a16:creationId xmlns:a16="http://schemas.microsoft.com/office/drawing/2014/main" id="{6832FC5F-EF9F-AED9-01F2-227887AD9E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5755" y="0"/>
            <a:ext cx="5358245" cy="6934200"/>
          </a:xfrm>
        </p:spPr>
      </p:pic>
    </p:spTree>
    <p:extLst>
      <p:ext uri="{BB962C8B-B14F-4D97-AF65-F5344CB8AC3E}">
        <p14:creationId xmlns:p14="http://schemas.microsoft.com/office/powerpoint/2010/main" val="56416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457200" y="274638"/>
            <a:ext cx="3200400" cy="1401762"/>
          </a:xfrm>
        </p:spPr>
        <p:txBody>
          <a:bodyPr/>
          <a:lstStyle/>
          <a:p>
            <a:r>
              <a:rPr lang="en-US" sz="2400" b="1" dirty="0"/>
              <a:t>Public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4</a:t>
            </a:r>
          </a:p>
          <a:p>
            <a:pPr marL="225425" indent="-225425" eaLnBrk="1" hangingPunct="1"/>
            <a:r>
              <a:rPr lang="en-US" altLang="en-US" sz="2000" dirty="0"/>
              <a:t>Space for adding more information</a:t>
            </a:r>
          </a:p>
          <a:p>
            <a:pPr marL="225425" indent="-225425" eaLnBrk="1" hangingPunct="1"/>
            <a:endParaRPr lang="en-US" altLang="en-US" sz="2000" dirty="0"/>
          </a:p>
        </p:txBody>
      </p:sp>
      <p:pic>
        <p:nvPicPr>
          <p:cNvPr id="7" name="Content Placeholder 6" descr="Text, letter&#10;&#10;Description automatically generated">
            <a:extLst>
              <a:ext uri="{FF2B5EF4-FFF2-40B4-BE49-F238E27FC236}">
                <a16:creationId xmlns:a16="http://schemas.microsoft.com/office/drawing/2014/main" id="{5101A6F9-2077-3FE6-8029-5C9BD610E42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3801" y="-19665"/>
            <a:ext cx="5410200" cy="7001435"/>
          </a:xfrm>
        </p:spPr>
      </p:pic>
    </p:spTree>
    <p:extLst>
      <p:ext uri="{BB962C8B-B14F-4D97-AF65-F5344CB8AC3E}">
        <p14:creationId xmlns:p14="http://schemas.microsoft.com/office/powerpoint/2010/main" val="79995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b="1" dirty="0"/>
              <a:t>PDA Documentation</a:t>
            </a:r>
          </a:p>
        </p:txBody>
      </p:sp>
      <p:sp>
        <p:nvSpPr>
          <p:cNvPr id="12291" name="Rectangle 3"/>
          <p:cNvSpPr>
            <a:spLocks noGrp="1" noChangeArrowheads="1"/>
          </p:cNvSpPr>
          <p:nvPr>
            <p:ph type="body" idx="1"/>
          </p:nvPr>
        </p:nvSpPr>
        <p:spPr>
          <a:xfrm>
            <a:off x="228600" y="1600200"/>
            <a:ext cx="8686800" cy="4876800"/>
          </a:xfrm>
        </p:spPr>
        <p:txBody>
          <a:bodyPr/>
          <a:lstStyle/>
          <a:p>
            <a:pPr eaLnBrk="1" hangingPunct="1"/>
            <a:r>
              <a:rPr lang="en-US" altLang="en-US" b="1" dirty="0"/>
              <a:t>Individual Assistance (IA) Form</a:t>
            </a:r>
          </a:p>
          <a:p>
            <a:pPr lvl="1" eaLnBrk="1" hangingPunct="1"/>
            <a:r>
              <a:rPr lang="en-US" altLang="en-US" dirty="0"/>
              <a:t>The IA form will assist the State and Federal governments to determine if State and Federal assistance to private citizens will be provided and in what form.</a:t>
            </a:r>
          </a:p>
          <a:p>
            <a:pPr lvl="1" eaLnBrk="1" hangingPunct="1"/>
            <a:r>
              <a:rPr lang="en-US" altLang="en-US" dirty="0"/>
              <a:t>One IA form is completed for each home damaged</a:t>
            </a:r>
          </a:p>
          <a:p>
            <a:pPr lvl="1" eaLnBrk="1" hangingPunct="1"/>
            <a:r>
              <a:rPr lang="en-US" altLang="en-US" dirty="0"/>
              <a:t>May want to hand this form to the homeowner to complete and then have them get it back to the town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228600" y="274638"/>
            <a:ext cx="3657600" cy="1401762"/>
          </a:xfrm>
        </p:spPr>
        <p:txBody>
          <a:bodyPr/>
          <a:lstStyle/>
          <a:p>
            <a:r>
              <a:rPr lang="en-US" sz="2400" b="1" dirty="0"/>
              <a:t>Individual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1</a:t>
            </a:r>
          </a:p>
          <a:p>
            <a:pPr marL="225425" indent="-225425" eaLnBrk="1" hangingPunct="1"/>
            <a:r>
              <a:rPr lang="en-US" altLang="en-US" sz="2000" dirty="0"/>
              <a:t>Contact Information</a:t>
            </a:r>
          </a:p>
          <a:p>
            <a:pPr marL="225425" indent="-225425" eaLnBrk="1" hangingPunct="1"/>
            <a:r>
              <a:rPr lang="en-US" altLang="en-US" sz="2000" dirty="0"/>
              <a:t>Type of Incident</a:t>
            </a:r>
          </a:p>
          <a:p>
            <a:pPr marL="225425" indent="-225425" eaLnBrk="1" hangingPunct="1"/>
            <a:r>
              <a:rPr lang="en-US" altLang="en-US" sz="2000" dirty="0"/>
              <a:t>Location of Damage</a:t>
            </a:r>
          </a:p>
          <a:p>
            <a:pPr marL="225425" indent="-225425" eaLnBrk="1" hangingPunct="1"/>
            <a:r>
              <a:rPr lang="en-US" altLang="en-US" sz="2000" dirty="0"/>
              <a:t>Property Specifics</a:t>
            </a:r>
          </a:p>
        </p:txBody>
      </p:sp>
      <p:pic>
        <p:nvPicPr>
          <p:cNvPr id="5" name="Content Placeholder 4" descr="Table&#10;&#10;Description automatically generated">
            <a:extLst>
              <a:ext uri="{FF2B5EF4-FFF2-40B4-BE49-F238E27FC236}">
                <a16:creationId xmlns:a16="http://schemas.microsoft.com/office/drawing/2014/main" id="{8EE07AFC-2B64-58E5-B42C-72EF4878FB2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95770" y="14748"/>
            <a:ext cx="5287967" cy="6843252"/>
          </a:xfrm>
        </p:spPr>
      </p:pic>
    </p:spTree>
    <p:extLst>
      <p:ext uri="{BB962C8B-B14F-4D97-AF65-F5344CB8AC3E}">
        <p14:creationId xmlns:p14="http://schemas.microsoft.com/office/powerpoint/2010/main" val="458669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228600" y="274638"/>
            <a:ext cx="3657600" cy="1401762"/>
          </a:xfrm>
        </p:spPr>
        <p:txBody>
          <a:bodyPr/>
          <a:lstStyle/>
          <a:p>
            <a:r>
              <a:rPr lang="en-US" sz="2400" b="1" dirty="0"/>
              <a:t>Individual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2</a:t>
            </a:r>
          </a:p>
          <a:p>
            <a:pPr marL="225425" indent="-225425" eaLnBrk="1" hangingPunct="1"/>
            <a:r>
              <a:rPr lang="en-US" altLang="en-US" sz="2000" dirty="0"/>
              <a:t>Description of the types of “Levels” of property damages for Single Family Homes</a:t>
            </a:r>
          </a:p>
        </p:txBody>
      </p:sp>
      <p:pic>
        <p:nvPicPr>
          <p:cNvPr id="7" name="Content Placeholder 6" descr="Text&#10;&#10;Description automatically generated">
            <a:extLst>
              <a:ext uri="{FF2B5EF4-FFF2-40B4-BE49-F238E27FC236}">
                <a16:creationId xmlns:a16="http://schemas.microsoft.com/office/drawing/2014/main" id="{229FEB68-C09E-A796-24CC-D87DE57809E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75923" y="-76200"/>
            <a:ext cx="5358245" cy="6934200"/>
          </a:xfrm>
        </p:spPr>
      </p:pic>
    </p:spTree>
    <p:extLst>
      <p:ext uri="{BB962C8B-B14F-4D97-AF65-F5344CB8AC3E}">
        <p14:creationId xmlns:p14="http://schemas.microsoft.com/office/powerpoint/2010/main" val="2834695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228600" y="274638"/>
            <a:ext cx="3657600" cy="1401762"/>
          </a:xfrm>
        </p:spPr>
        <p:txBody>
          <a:bodyPr/>
          <a:lstStyle/>
          <a:p>
            <a:r>
              <a:rPr lang="en-US" sz="2400" b="1" dirty="0"/>
              <a:t>Individual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3</a:t>
            </a:r>
          </a:p>
          <a:p>
            <a:pPr marL="225425" indent="-225425" eaLnBrk="1" hangingPunct="1"/>
            <a:r>
              <a:rPr lang="en-US" altLang="en-US" sz="2000" dirty="0"/>
              <a:t>Description of the types of “Levels” of property damages for Multi-Family Homes</a:t>
            </a:r>
          </a:p>
        </p:txBody>
      </p:sp>
      <p:pic>
        <p:nvPicPr>
          <p:cNvPr id="5" name="Content Placeholder 4" descr="Text&#10;&#10;Description automatically generated">
            <a:extLst>
              <a:ext uri="{FF2B5EF4-FFF2-40B4-BE49-F238E27FC236}">
                <a16:creationId xmlns:a16="http://schemas.microsoft.com/office/drawing/2014/main" id="{41789BD7-C8CC-D690-0A71-CCF8A3CFDE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13871" y="0"/>
            <a:ext cx="5299364" cy="6858000"/>
          </a:xfrm>
        </p:spPr>
      </p:pic>
    </p:spTree>
    <p:extLst>
      <p:ext uri="{BB962C8B-B14F-4D97-AF65-F5344CB8AC3E}">
        <p14:creationId xmlns:p14="http://schemas.microsoft.com/office/powerpoint/2010/main" val="1925440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5F1A2-C344-57BF-54A0-066DA886D8DD}"/>
              </a:ext>
            </a:extLst>
          </p:cNvPr>
          <p:cNvSpPr>
            <a:spLocks noGrp="1"/>
          </p:cNvSpPr>
          <p:nvPr>
            <p:ph type="title"/>
          </p:nvPr>
        </p:nvSpPr>
        <p:spPr>
          <a:xfrm>
            <a:off x="228600" y="274638"/>
            <a:ext cx="3657600" cy="1401762"/>
          </a:xfrm>
        </p:spPr>
        <p:txBody>
          <a:bodyPr/>
          <a:lstStyle/>
          <a:p>
            <a:r>
              <a:rPr lang="en-US" sz="2400" b="1" dirty="0"/>
              <a:t>Individual Assistance Preliminary Damage Assessment form</a:t>
            </a:r>
          </a:p>
        </p:txBody>
      </p:sp>
      <p:sp>
        <p:nvSpPr>
          <p:cNvPr id="6" name="Rectangle 3">
            <a:extLst>
              <a:ext uri="{FF2B5EF4-FFF2-40B4-BE49-F238E27FC236}">
                <a16:creationId xmlns:a16="http://schemas.microsoft.com/office/drawing/2014/main" id="{ADB7FE23-8A6D-AC5B-4420-352945915E50}"/>
              </a:ext>
            </a:extLst>
          </p:cNvPr>
          <p:cNvSpPr txBox="1">
            <a:spLocks noChangeArrowheads="1"/>
          </p:cNvSpPr>
          <p:nvPr/>
        </p:nvSpPr>
        <p:spPr bwMode="auto">
          <a:xfrm>
            <a:off x="228600" y="1600200"/>
            <a:ext cx="3429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eaLnBrk="1" hangingPunct="1"/>
            <a:r>
              <a:rPr lang="en-US" altLang="en-US" sz="2000" dirty="0"/>
              <a:t>Page 4</a:t>
            </a:r>
          </a:p>
          <a:p>
            <a:pPr marL="225425" indent="-225425" eaLnBrk="1" hangingPunct="1"/>
            <a:r>
              <a:rPr lang="en-US" altLang="en-US" sz="2000" dirty="0"/>
              <a:t>Description of the types of “Levels” of property damages for Manufactured Family Homes</a:t>
            </a:r>
          </a:p>
        </p:txBody>
      </p:sp>
      <p:pic>
        <p:nvPicPr>
          <p:cNvPr id="7" name="Content Placeholder 6" descr="Text&#10;&#10;Description automatically generated">
            <a:extLst>
              <a:ext uri="{FF2B5EF4-FFF2-40B4-BE49-F238E27FC236}">
                <a16:creationId xmlns:a16="http://schemas.microsoft.com/office/drawing/2014/main" id="{578C7D24-CBAD-A047-128C-31A0D9FFE2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29889" y="0"/>
            <a:ext cx="5299364" cy="6858000"/>
          </a:xfrm>
        </p:spPr>
      </p:pic>
    </p:spTree>
    <p:extLst>
      <p:ext uri="{BB962C8B-B14F-4D97-AF65-F5344CB8AC3E}">
        <p14:creationId xmlns:p14="http://schemas.microsoft.com/office/powerpoint/2010/main" val="2241520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b="1" dirty="0"/>
              <a:t>PDA Documentation</a:t>
            </a:r>
          </a:p>
        </p:txBody>
      </p:sp>
      <p:sp>
        <p:nvSpPr>
          <p:cNvPr id="20483" name="Rectangle 3"/>
          <p:cNvSpPr>
            <a:spLocks noGrp="1" noChangeArrowheads="1"/>
          </p:cNvSpPr>
          <p:nvPr>
            <p:ph type="body" idx="1"/>
          </p:nvPr>
        </p:nvSpPr>
        <p:spPr>
          <a:xfrm>
            <a:off x="228600" y="1417638"/>
            <a:ext cx="4953000" cy="5165724"/>
          </a:xfrm>
        </p:spPr>
        <p:txBody>
          <a:bodyPr/>
          <a:lstStyle/>
          <a:p>
            <a:pPr eaLnBrk="1" hangingPunct="1">
              <a:lnSpc>
                <a:spcPct val="90000"/>
              </a:lnSpc>
            </a:pPr>
            <a:r>
              <a:rPr lang="en-US" altLang="en-US" dirty="0"/>
              <a:t>PDA Forms</a:t>
            </a:r>
          </a:p>
          <a:p>
            <a:pPr lvl="1" eaLnBrk="1" hangingPunct="1">
              <a:lnSpc>
                <a:spcPct val="90000"/>
              </a:lnSpc>
            </a:pPr>
            <a:r>
              <a:rPr lang="en-US" altLang="en-US" dirty="0"/>
              <a:t>Both forms will be completed at the municipal level</a:t>
            </a:r>
          </a:p>
          <a:p>
            <a:pPr lvl="1" eaLnBrk="1" hangingPunct="1">
              <a:lnSpc>
                <a:spcPct val="90000"/>
              </a:lnSpc>
            </a:pPr>
            <a:r>
              <a:rPr lang="en-US" altLang="en-US" dirty="0"/>
              <a:t>Town residents should report their individual damages to the Town Office or Town EOC</a:t>
            </a:r>
          </a:p>
          <a:p>
            <a:pPr lvl="1" eaLnBrk="1" hangingPunct="1">
              <a:lnSpc>
                <a:spcPct val="90000"/>
              </a:lnSpc>
            </a:pPr>
            <a:r>
              <a:rPr lang="en-US" altLang="en-US" dirty="0"/>
              <a:t>Town officials will collect public damages</a:t>
            </a:r>
          </a:p>
        </p:txBody>
      </p:sp>
      <p:pic>
        <p:nvPicPr>
          <p:cNvPr id="20484" name="Picture 5" descr="Martha Day Stockton Spring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384" y="2155032"/>
            <a:ext cx="4129616"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alpha val="5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b="1" dirty="0"/>
              <a:t>PDA Documentation</a:t>
            </a:r>
          </a:p>
        </p:txBody>
      </p:sp>
      <p:sp>
        <p:nvSpPr>
          <p:cNvPr id="21507" name="Rectangle 3"/>
          <p:cNvSpPr>
            <a:spLocks noGrp="1" noChangeArrowheads="1"/>
          </p:cNvSpPr>
          <p:nvPr>
            <p:ph type="body" idx="1"/>
          </p:nvPr>
        </p:nvSpPr>
        <p:spPr>
          <a:xfrm>
            <a:off x="228600" y="1417638"/>
            <a:ext cx="8458200" cy="5059362"/>
          </a:xfrm>
        </p:spPr>
        <p:txBody>
          <a:bodyPr/>
          <a:lstStyle/>
          <a:p>
            <a:pPr eaLnBrk="1" hangingPunct="1"/>
            <a:r>
              <a:rPr lang="en-US" altLang="en-US" dirty="0"/>
              <a:t>Forms shall be sent to the County EMA</a:t>
            </a:r>
          </a:p>
          <a:p>
            <a:pPr eaLnBrk="1" hangingPunct="1"/>
            <a:r>
              <a:rPr lang="en-US" altLang="en-US" dirty="0"/>
              <a:t>The forms can be:</a:t>
            </a:r>
          </a:p>
          <a:p>
            <a:pPr lvl="1" eaLnBrk="1" hangingPunct="1"/>
            <a:r>
              <a:rPr lang="en-US" altLang="en-US" dirty="0"/>
              <a:t>Uploaded to D4H IM</a:t>
            </a:r>
          </a:p>
          <a:p>
            <a:pPr lvl="1" eaLnBrk="1" hangingPunct="1"/>
            <a:r>
              <a:rPr lang="en-US" altLang="en-US" dirty="0"/>
              <a:t>E-Mailed</a:t>
            </a:r>
          </a:p>
          <a:p>
            <a:pPr lvl="1" eaLnBrk="1" hangingPunct="1"/>
            <a:r>
              <a:rPr lang="en-US" altLang="en-US" dirty="0"/>
              <a:t>Faxed</a:t>
            </a:r>
          </a:p>
          <a:p>
            <a:pPr lvl="1" eaLnBrk="1" hangingPunct="1"/>
            <a:r>
              <a:rPr lang="en-US" altLang="en-US" dirty="0"/>
              <a:t>Hand delivered</a:t>
            </a:r>
          </a:p>
          <a:p>
            <a:pPr lvl="1" eaLnBrk="1" hangingPunct="1"/>
            <a:r>
              <a:rPr lang="en-US" altLang="en-US" dirty="0"/>
              <a:t>Telephoned</a:t>
            </a:r>
          </a:p>
          <a:p>
            <a:pPr lvl="1" eaLnBrk="1" hangingPunct="1"/>
            <a:r>
              <a:rPr lang="en-US" altLang="en-US" dirty="0"/>
              <a:t>Radioed</a:t>
            </a:r>
          </a:p>
        </p:txBody>
      </p:sp>
      <p:pic>
        <p:nvPicPr>
          <p:cNvPr id="21508"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28913"/>
            <a:ext cx="4495800"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50000"/>
          </a:srgb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b="1" dirty="0">
                <a:solidFill>
                  <a:schemeClr val="tx1"/>
                </a:solidFill>
              </a:rPr>
              <a:t>Damage Assessment Definition</a:t>
            </a:r>
          </a:p>
        </p:txBody>
      </p:sp>
      <p:sp>
        <p:nvSpPr>
          <p:cNvPr id="5123" name="Rectangle 3"/>
          <p:cNvSpPr>
            <a:spLocks noGrp="1" noChangeArrowheads="1"/>
          </p:cNvSpPr>
          <p:nvPr>
            <p:ph type="body" idx="1"/>
          </p:nvPr>
        </p:nvSpPr>
        <p:spPr>
          <a:xfrm>
            <a:off x="228600" y="1417638"/>
            <a:ext cx="8686800" cy="2392362"/>
          </a:xfrm>
        </p:spPr>
        <p:txBody>
          <a:bodyPr/>
          <a:lstStyle/>
          <a:p>
            <a:pPr eaLnBrk="1" hangingPunct="1"/>
            <a:r>
              <a:rPr lang="en-US" altLang="en-US" dirty="0"/>
              <a:t>What is Damage Assessment?</a:t>
            </a:r>
          </a:p>
          <a:p>
            <a:pPr lvl="1" eaLnBrk="1" hangingPunct="1"/>
            <a:r>
              <a:rPr lang="en-US" altLang="en-US" dirty="0"/>
              <a:t>The process used to appraise or determine the number of injuries and deaths, damage to property, and the status of key facilities and infrastructure.</a:t>
            </a:r>
          </a:p>
          <a:p>
            <a:pPr eaLnBrk="1" hangingPunct="1"/>
            <a:endParaRPr lang="en-US" altLang="en-US" dirty="0"/>
          </a:p>
        </p:txBody>
      </p:sp>
      <p:pic>
        <p:nvPicPr>
          <p:cNvPr id="5124" name="Picture 4" descr="Ice Ja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784" y="3554988"/>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56784" y="3938968"/>
            <a:ext cx="4772416" cy="23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1" hangingPunct="1"/>
            <a:r>
              <a:rPr lang="en-US" altLang="en-US" dirty="0"/>
              <a:t>Facility, utility and road damages are usually measured in repair costs.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5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b="1" dirty="0"/>
              <a:t>Preparing for FEMA</a:t>
            </a:r>
          </a:p>
        </p:txBody>
      </p:sp>
      <p:sp>
        <p:nvSpPr>
          <p:cNvPr id="23555" name="Rectangle 3"/>
          <p:cNvSpPr>
            <a:spLocks noGrp="1" noChangeArrowheads="1"/>
          </p:cNvSpPr>
          <p:nvPr>
            <p:ph type="body" idx="1"/>
          </p:nvPr>
        </p:nvSpPr>
        <p:spPr>
          <a:xfrm>
            <a:off x="228600" y="1371600"/>
            <a:ext cx="8686800" cy="4876800"/>
          </a:xfrm>
        </p:spPr>
        <p:txBody>
          <a:bodyPr/>
          <a:lstStyle/>
          <a:p>
            <a:pPr eaLnBrk="1" hangingPunct="1"/>
            <a:r>
              <a:rPr lang="en-US" altLang="en-US" dirty="0"/>
              <a:t>Next Step</a:t>
            </a:r>
          </a:p>
          <a:p>
            <a:pPr lvl="1" eaLnBrk="1" hangingPunct="1"/>
            <a:r>
              <a:rPr lang="en-US" altLang="en-US" dirty="0"/>
              <a:t>The County EMA will forward the PDA forms to the State EMA office.</a:t>
            </a:r>
          </a:p>
          <a:p>
            <a:pPr lvl="1" eaLnBrk="1" hangingPunct="1"/>
            <a:r>
              <a:rPr lang="en-US" altLang="en-US" dirty="0"/>
              <a:t>If the damages reach a certain cost threshold, the Governor will declare a State of Emergency and request a Presidential Declaration</a:t>
            </a:r>
          </a:p>
          <a:p>
            <a:pPr lvl="1" eaLnBrk="1" hangingPunct="1"/>
            <a:r>
              <a:rPr lang="en-US" altLang="en-US" dirty="0"/>
              <a:t>FEMA may send out officials to verify the level of damage ($$). This is the Fed PDA.</a:t>
            </a:r>
          </a:p>
          <a:p>
            <a:pPr lvl="1" eaLnBrk="1" hangingPunct="1"/>
            <a:r>
              <a:rPr lang="en-US" altLang="en-US" dirty="0"/>
              <a:t>If the cost thresholds are still met, FEMA may suggest the President make a Declaration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b="1" dirty="0"/>
              <a:t>Preparing for FEMA</a:t>
            </a:r>
          </a:p>
        </p:txBody>
      </p:sp>
      <p:sp>
        <p:nvSpPr>
          <p:cNvPr id="22531" name="Rectangle 3"/>
          <p:cNvSpPr>
            <a:spLocks noGrp="1" noChangeArrowheads="1"/>
          </p:cNvSpPr>
          <p:nvPr>
            <p:ph type="body" idx="1"/>
          </p:nvPr>
        </p:nvSpPr>
        <p:spPr>
          <a:xfrm>
            <a:off x="228600" y="1600200"/>
            <a:ext cx="8686800" cy="4876800"/>
          </a:xfrm>
        </p:spPr>
        <p:txBody>
          <a:bodyPr/>
          <a:lstStyle/>
          <a:p>
            <a:pPr eaLnBrk="1" hangingPunct="1"/>
            <a:r>
              <a:rPr lang="en-US" altLang="en-US" dirty="0"/>
              <a:t> You will need all your supporting data you used to calculate the damage estimates, so hang on to it!</a:t>
            </a:r>
          </a:p>
          <a:p>
            <a:pPr lvl="1" eaLnBrk="1" hangingPunct="1"/>
            <a:r>
              <a:rPr lang="en-US" altLang="en-US" dirty="0"/>
              <a:t>Supporting data may include photographs, video, material take offs, surveys, engineered drawings, detailed cost calculations, receipts, invoices, check stubs, etc.</a:t>
            </a:r>
          </a:p>
          <a:p>
            <a:pPr lvl="1" eaLnBrk="1" hangingPunct="1"/>
            <a:r>
              <a:rPr lang="en-US" altLang="en-US" dirty="0"/>
              <a:t>The PDA Forms are used by the State of Maine; FEMA does not use these forms.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50000"/>
          </a:schemeClr>
        </a:solidFill>
        <a:effectLst/>
      </p:bgPr>
    </p:bg>
    <p:spTree>
      <p:nvGrpSpPr>
        <p:cNvPr id="1" name="">
          <a:extLst>
            <a:ext uri="{FF2B5EF4-FFF2-40B4-BE49-F238E27FC236}">
              <a16:creationId xmlns:a16="http://schemas.microsoft.com/office/drawing/2014/main" id="{289E3885-4C18-7BF9-7BA0-07CC3E27B319}"/>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97507DB6-AD52-A845-D4E0-2661C2C9B58C}"/>
              </a:ext>
            </a:extLst>
          </p:cNvPr>
          <p:cNvSpPr>
            <a:spLocks noGrp="1" noChangeArrowheads="1"/>
          </p:cNvSpPr>
          <p:nvPr>
            <p:ph type="title"/>
          </p:nvPr>
        </p:nvSpPr>
        <p:spPr/>
        <p:txBody>
          <a:bodyPr/>
          <a:lstStyle/>
          <a:p>
            <a:pPr eaLnBrk="1" hangingPunct="1"/>
            <a:r>
              <a:rPr lang="en-US" altLang="en-US" sz="4000" b="1" dirty="0"/>
              <a:t>Preparing for FEMA</a:t>
            </a:r>
          </a:p>
        </p:txBody>
      </p:sp>
      <p:sp>
        <p:nvSpPr>
          <p:cNvPr id="22531" name="Rectangle 3">
            <a:extLst>
              <a:ext uri="{FF2B5EF4-FFF2-40B4-BE49-F238E27FC236}">
                <a16:creationId xmlns:a16="http://schemas.microsoft.com/office/drawing/2014/main" id="{3D6204B1-57AE-38EB-1944-8336A4A2E5D5}"/>
              </a:ext>
            </a:extLst>
          </p:cNvPr>
          <p:cNvSpPr>
            <a:spLocks noGrp="1" noChangeArrowheads="1"/>
          </p:cNvSpPr>
          <p:nvPr>
            <p:ph type="body" idx="1"/>
          </p:nvPr>
        </p:nvSpPr>
        <p:spPr>
          <a:xfrm>
            <a:off x="228600" y="1600200"/>
            <a:ext cx="8686800" cy="4876800"/>
          </a:xfrm>
        </p:spPr>
        <p:txBody>
          <a:bodyPr/>
          <a:lstStyle/>
          <a:p>
            <a:pPr eaLnBrk="1" hangingPunct="1"/>
            <a:r>
              <a:rPr lang="en-US" altLang="en-US" dirty="0"/>
              <a:t> FEMA may send out representatives to reassess the damages you reported.</a:t>
            </a:r>
          </a:p>
          <a:p>
            <a:pPr lvl="1" eaLnBrk="1" hangingPunct="1"/>
            <a:r>
              <a:rPr lang="en-US" altLang="en-US" dirty="0"/>
              <a:t>They will come develop their own cost estimates</a:t>
            </a:r>
          </a:p>
          <a:p>
            <a:pPr lvl="1" eaLnBrk="1" hangingPunct="1"/>
            <a:r>
              <a:rPr lang="en-US" altLang="en-US" dirty="0"/>
              <a:t>This will determine whether the State and County have reached their cost thresholds.</a:t>
            </a:r>
          </a:p>
          <a:p>
            <a:pPr lvl="1" eaLnBrk="1" hangingPunct="1"/>
            <a:r>
              <a:rPr lang="en-US" altLang="en-US" dirty="0"/>
              <a:t>Then stay tuned.</a:t>
            </a:r>
          </a:p>
        </p:txBody>
      </p:sp>
    </p:spTree>
    <p:extLst>
      <p:ext uri="{BB962C8B-B14F-4D97-AF65-F5344CB8AC3E}">
        <p14:creationId xmlns:p14="http://schemas.microsoft.com/office/powerpoint/2010/main" val="2474910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a:t>Damage Assessment &amp; Reporting</a:t>
            </a:r>
          </a:p>
        </p:txBody>
      </p:sp>
      <p:sp>
        <p:nvSpPr>
          <p:cNvPr id="25603" name="Rectangle 3"/>
          <p:cNvSpPr>
            <a:spLocks noGrp="1" noChangeArrowheads="1"/>
          </p:cNvSpPr>
          <p:nvPr>
            <p:ph type="body" idx="1"/>
          </p:nvPr>
        </p:nvSpPr>
        <p:spPr>
          <a:xfrm>
            <a:off x="228600" y="1600200"/>
            <a:ext cx="8458200" cy="1219200"/>
          </a:xfrm>
        </p:spPr>
        <p:txBody>
          <a:bodyPr/>
          <a:lstStyle/>
          <a:p>
            <a:pPr eaLnBrk="1" hangingPunct="1"/>
            <a:r>
              <a:rPr lang="en-US" altLang="en-US" dirty="0"/>
              <a:t>Gets you quicker from damaged to repaired</a:t>
            </a:r>
          </a:p>
        </p:txBody>
      </p:sp>
      <p:pic>
        <p:nvPicPr>
          <p:cNvPr id="25605" name="Picture 5" descr="Japan tsunami and earthquake: Road repaired SIX days after it was destroyed  | Daily Mail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391400" cy="4434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88DF27AC-C52A-B941-D31C-E82A8629399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B226DBBB-909A-EF1A-B5E5-7035565861EA}"/>
              </a:ext>
            </a:extLst>
          </p:cNvPr>
          <p:cNvSpPr>
            <a:spLocks noGrp="1" noChangeArrowheads="1"/>
          </p:cNvSpPr>
          <p:nvPr>
            <p:ph type="title"/>
          </p:nvPr>
        </p:nvSpPr>
        <p:spPr/>
        <p:txBody>
          <a:bodyPr/>
          <a:lstStyle/>
          <a:p>
            <a:pPr eaLnBrk="1" hangingPunct="1"/>
            <a:r>
              <a:rPr lang="en-US" altLang="en-US" sz="4000" b="1" dirty="0">
                <a:solidFill>
                  <a:schemeClr val="tx1"/>
                </a:solidFill>
              </a:rPr>
              <a:t>Phases of Damage Assessment</a:t>
            </a:r>
          </a:p>
        </p:txBody>
      </p:sp>
      <p:sp>
        <p:nvSpPr>
          <p:cNvPr id="5123" name="Rectangle 3">
            <a:extLst>
              <a:ext uri="{FF2B5EF4-FFF2-40B4-BE49-F238E27FC236}">
                <a16:creationId xmlns:a16="http://schemas.microsoft.com/office/drawing/2014/main" id="{3E3B5B7D-A9CA-7402-23B1-6B2837B012DE}"/>
              </a:ext>
            </a:extLst>
          </p:cNvPr>
          <p:cNvSpPr>
            <a:spLocks noGrp="1" noChangeArrowheads="1"/>
          </p:cNvSpPr>
          <p:nvPr>
            <p:ph type="body" idx="1"/>
          </p:nvPr>
        </p:nvSpPr>
        <p:spPr>
          <a:xfrm>
            <a:off x="228600" y="1417638"/>
            <a:ext cx="8686800" cy="3001962"/>
          </a:xfrm>
        </p:spPr>
        <p:txBody>
          <a:bodyPr/>
          <a:lstStyle/>
          <a:p>
            <a:pPr marL="514350" indent="-514350" eaLnBrk="1" hangingPunct="1">
              <a:buFont typeface="+mj-lt"/>
              <a:buAutoNum type="arabicPeriod"/>
            </a:pPr>
            <a:r>
              <a:rPr lang="en-US" altLang="en-US" dirty="0"/>
              <a:t>Initial Information</a:t>
            </a:r>
          </a:p>
          <a:p>
            <a:pPr marL="514350" indent="-514350" eaLnBrk="1" hangingPunct="1">
              <a:buFont typeface="+mj-lt"/>
              <a:buAutoNum type="arabicPeriod"/>
            </a:pPr>
            <a:r>
              <a:rPr lang="en-US" altLang="en-US" dirty="0"/>
              <a:t>Initial Damage Assessment</a:t>
            </a:r>
          </a:p>
          <a:p>
            <a:pPr marL="514350" indent="-514350" eaLnBrk="1" hangingPunct="1">
              <a:buFont typeface="+mj-lt"/>
              <a:buAutoNum type="arabicPeriod"/>
            </a:pPr>
            <a:r>
              <a:rPr lang="en-US" altLang="en-US" dirty="0"/>
              <a:t>Damage Cost Estimating</a:t>
            </a:r>
          </a:p>
          <a:p>
            <a:pPr marL="514350" indent="-514350" eaLnBrk="1" hangingPunct="1">
              <a:buFont typeface="+mj-lt"/>
              <a:buAutoNum type="arabicPeriod"/>
            </a:pPr>
            <a:r>
              <a:rPr lang="en-US" altLang="en-US" dirty="0"/>
              <a:t>Preliminary Damage Assessment (PDA)</a:t>
            </a:r>
          </a:p>
          <a:p>
            <a:pPr eaLnBrk="1" hangingPunct="1"/>
            <a:endParaRPr lang="en-US" altLang="en-US" dirty="0"/>
          </a:p>
        </p:txBody>
      </p:sp>
      <p:pic>
        <p:nvPicPr>
          <p:cNvPr id="3" name="Picture 2" descr="A picture containing text, outdoor, street, construction&#10;&#10;Description automatically generated">
            <a:extLst>
              <a:ext uri="{FF2B5EF4-FFF2-40B4-BE49-F238E27FC236}">
                <a16:creationId xmlns:a16="http://schemas.microsoft.com/office/drawing/2014/main" id="{CE7FA484-6A1F-12A0-EBFC-1DF9F60C8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804766"/>
            <a:ext cx="4038600" cy="3028950"/>
          </a:xfrm>
          <a:prstGeom prst="rect">
            <a:avLst/>
          </a:prstGeom>
        </p:spPr>
      </p:pic>
    </p:spTree>
    <p:extLst>
      <p:ext uri="{BB962C8B-B14F-4D97-AF65-F5344CB8AC3E}">
        <p14:creationId xmlns:p14="http://schemas.microsoft.com/office/powerpoint/2010/main" val="160370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DC0242D9-CDB1-D264-520C-42BE3E0C92F1}"/>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A4432CBC-30D9-045A-2922-86610E641580}"/>
              </a:ext>
            </a:extLst>
          </p:cNvPr>
          <p:cNvSpPr>
            <a:spLocks noGrp="1" noChangeArrowheads="1"/>
          </p:cNvSpPr>
          <p:nvPr>
            <p:ph type="title"/>
          </p:nvPr>
        </p:nvSpPr>
        <p:spPr/>
        <p:txBody>
          <a:bodyPr/>
          <a:lstStyle/>
          <a:p>
            <a:pPr eaLnBrk="1" hangingPunct="1"/>
            <a:r>
              <a:rPr lang="en-US" altLang="en-US" sz="4000" b="1" dirty="0"/>
              <a:t>Damage Assessment Phase 1</a:t>
            </a:r>
          </a:p>
        </p:txBody>
      </p:sp>
      <p:sp>
        <p:nvSpPr>
          <p:cNvPr id="5123" name="Rectangle 3">
            <a:extLst>
              <a:ext uri="{FF2B5EF4-FFF2-40B4-BE49-F238E27FC236}">
                <a16:creationId xmlns:a16="http://schemas.microsoft.com/office/drawing/2014/main" id="{6801C3E7-27D0-B955-F8B3-92818B013733}"/>
              </a:ext>
            </a:extLst>
          </p:cNvPr>
          <p:cNvSpPr>
            <a:spLocks noGrp="1" noChangeArrowheads="1"/>
          </p:cNvSpPr>
          <p:nvPr>
            <p:ph type="body" idx="1"/>
          </p:nvPr>
        </p:nvSpPr>
        <p:spPr>
          <a:xfrm>
            <a:off x="228600" y="1417638"/>
            <a:ext cx="8686800" cy="5287962"/>
          </a:xfrm>
        </p:spPr>
        <p:txBody>
          <a:bodyPr/>
          <a:lstStyle/>
          <a:p>
            <a:pPr marL="514350" indent="-514350" eaLnBrk="1" hangingPunct="1">
              <a:buFont typeface="+mj-lt"/>
              <a:buAutoNum type="arabicPeriod"/>
            </a:pPr>
            <a:r>
              <a:rPr lang="en-US" altLang="en-US" b="1" dirty="0"/>
              <a:t>Initial Information</a:t>
            </a:r>
          </a:p>
          <a:p>
            <a:pPr lvl="1" eaLnBrk="1" hangingPunct="1">
              <a:buFont typeface="Arial" panose="020B0604020202020204" pitchFamily="34" charset="0"/>
              <a:buChar char="•"/>
            </a:pPr>
            <a:r>
              <a:rPr lang="en-US" altLang="en-US" dirty="0"/>
              <a:t>Received from residents by phone, email, social media or in person</a:t>
            </a:r>
          </a:p>
          <a:p>
            <a:pPr lvl="1" eaLnBrk="1" hangingPunct="1">
              <a:buFont typeface="Arial" panose="020B0604020202020204" pitchFamily="34" charset="0"/>
              <a:buChar char="•"/>
            </a:pPr>
            <a:r>
              <a:rPr lang="en-US" altLang="en-US" dirty="0"/>
              <a:t>Received from 1</a:t>
            </a:r>
            <a:r>
              <a:rPr lang="en-US" altLang="en-US" baseline="30000" dirty="0"/>
              <a:t>st</a:t>
            </a:r>
            <a:r>
              <a:rPr lang="en-US" altLang="en-US" dirty="0"/>
              <a:t> responder eyewitness</a:t>
            </a:r>
          </a:p>
          <a:p>
            <a:pPr lvl="1" eaLnBrk="1" hangingPunct="1">
              <a:buFont typeface="Arial" panose="020B0604020202020204" pitchFamily="34" charset="0"/>
              <a:buChar char="•"/>
            </a:pPr>
            <a:r>
              <a:rPr lang="en-US" altLang="en-US" dirty="0"/>
              <a:t>Received from Dispatch Center when Fire dept called out</a:t>
            </a:r>
          </a:p>
          <a:p>
            <a:pPr lvl="1" eaLnBrk="1" hangingPunct="1">
              <a:buFont typeface="Arial" panose="020B0604020202020204" pitchFamily="34" charset="0"/>
              <a:buChar char="•"/>
            </a:pPr>
            <a:r>
              <a:rPr lang="en-US" altLang="en-US" dirty="0"/>
              <a:t>Received from County EOC by radio, phone, email or D4HIM</a:t>
            </a:r>
          </a:p>
          <a:p>
            <a:pPr lvl="1" eaLnBrk="1" hangingPunct="1">
              <a:buFont typeface="Arial" panose="020B0604020202020204" pitchFamily="34" charset="0"/>
              <a:buChar char="•"/>
            </a:pPr>
            <a:r>
              <a:rPr lang="en-US" altLang="en-US" dirty="0"/>
              <a:t>Should be plotted on a map in Town EOC</a:t>
            </a:r>
          </a:p>
          <a:p>
            <a:pPr lvl="1" eaLnBrk="1" hangingPunct="1">
              <a:buFont typeface="Arial" panose="020B0604020202020204" pitchFamily="34" charset="0"/>
              <a:buChar char="•"/>
            </a:pPr>
            <a:r>
              <a:rPr lang="en-US" altLang="en-US" dirty="0"/>
              <a:t>Record data in the EOC Log of Events</a:t>
            </a:r>
          </a:p>
          <a:p>
            <a:pPr lvl="1" eaLnBrk="1" hangingPunct="1"/>
            <a:endParaRPr lang="en-US" altLang="en-US" dirty="0"/>
          </a:p>
        </p:txBody>
      </p:sp>
    </p:spTree>
    <p:extLst>
      <p:ext uri="{BB962C8B-B14F-4D97-AF65-F5344CB8AC3E}">
        <p14:creationId xmlns:p14="http://schemas.microsoft.com/office/powerpoint/2010/main" val="105159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9181C47C-45FD-017B-2A6E-0781361FF62C}"/>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B564410-6127-6080-9C21-B1C6712DB01A}"/>
              </a:ext>
            </a:extLst>
          </p:cNvPr>
          <p:cNvSpPr>
            <a:spLocks noGrp="1" noChangeArrowheads="1"/>
          </p:cNvSpPr>
          <p:nvPr>
            <p:ph type="title"/>
          </p:nvPr>
        </p:nvSpPr>
        <p:spPr/>
        <p:txBody>
          <a:bodyPr/>
          <a:lstStyle/>
          <a:p>
            <a:pPr eaLnBrk="1" hangingPunct="1"/>
            <a:r>
              <a:rPr lang="en-US" altLang="en-US" sz="4000" b="1" dirty="0"/>
              <a:t>Damage Assessment Phase 2</a:t>
            </a:r>
          </a:p>
        </p:txBody>
      </p:sp>
      <p:sp>
        <p:nvSpPr>
          <p:cNvPr id="5123" name="Rectangle 3">
            <a:extLst>
              <a:ext uri="{FF2B5EF4-FFF2-40B4-BE49-F238E27FC236}">
                <a16:creationId xmlns:a16="http://schemas.microsoft.com/office/drawing/2014/main" id="{35CF4464-F98D-A4A8-D48A-D2C962A477A5}"/>
              </a:ext>
            </a:extLst>
          </p:cNvPr>
          <p:cNvSpPr>
            <a:spLocks noGrp="1" noChangeArrowheads="1"/>
          </p:cNvSpPr>
          <p:nvPr>
            <p:ph type="body" idx="1"/>
          </p:nvPr>
        </p:nvSpPr>
        <p:spPr>
          <a:xfrm>
            <a:off x="228600" y="1417638"/>
            <a:ext cx="8686800" cy="5287962"/>
          </a:xfrm>
        </p:spPr>
        <p:txBody>
          <a:bodyPr/>
          <a:lstStyle/>
          <a:p>
            <a:pPr marL="514350" indent="-514350" eaLnBrk="1" hangingPunct="1">
              <a:buFont typeface="+mj-lt"/>
              <a:buAutoNum type="arabicPeriod" startAt="2"/>
            </a:pPr>
            <a:r>
              <a:rPr lang="en-US" altLang="en-US" b="1" dirty="0"/>
              <a:t>Initial Damage Assessment</a:t>
            </a:r>
          </a:p>
          <a:p>
            <a:pPr lvl="1" eaLnBrk="1" hangingPunct="1">
              <a:buFont typeface="Arial" panose="020B0604020202020204" pitchFamily="34" charset="0"/>
              <a:buChar char="•"/>
            </a:pPr>
            <a:r>
              <a:rPr lang="en-US" altLang="en-US" dirty="0"/>
              <a:t>The purpose is to find out what is “broken”</a:t>
            </a:r>
          </a:p>
          <a:p>
            <a:pPr lvl="1" eaLnBrk="1" hangingPunct="1">
              <a:buFont typeface="Arial" panose="020B0604020202020204" pitchFamily="34" charset="0"/>
              <a:buChar char="•"/>
            </a:pPr>
            <a:r>
              <a:rPr lang="en-US" altLang="en-US" dirty="0"/>
              <a:t>Town staff and/or volunteers assigned a route to follow – the EOC needs to know where the team members are located at all times.</a:t>
            </a:r>
          </a:p>
          <a:p>
            <a:pPr lvl="1" eaLnBrk="1" hangingPunct="1">
              <a:buFont typeface="Arial" panose="020B0604020202020204" pitchFamily="34" charset="0"/>
              <a:buChar char="•"/>
            </a:pPr>
            <a:r>
              <a:rPr lang="en-US" altLang="en-US" dirty="0"/>
              <a:t>Travel in groups of two, if possible</a:t>
            </a:r>
          </a:p>
          <a:p>
            <a:pPr lvl="1" eaLnBrk="1" hangingPunct="1">
              <a:buFont typeface="Arial" panose="020B0604020202020204" pitchFamily="34" charset="0"/>
              <a:buChar char="•"/>
            </a:pPr>
            <a:r>
              <a:rPr lang="en-US" altLang="en-US" dirty="0"/>
              <a:t>Need comms back to the Town EOC (</a:t>
            </a:r>
            <a:r>
              <a:rPr lang="en-US" altLang="en-US" sz="2400" dirty="0"/>
              <a:t>phone/radio</a:t>
            </a:r>
            <a:r>
              <a:rPr lang="en-US" altLang="en-US" dirty="0"/>
              <a:t>)</a:t>
            </a:r>
          </a:p>
          <a:p>
            <a:pPr lvl="1" eaLnBrk="1" hangingPunct="1">
              <a:buFont typeface="Arial" panose="020B0604020202020204" pitchFamily="34" charset="0"/>
              <a:buChar char="•"/>
            </a:pPr>
            <a:r>
              <a:rPr lang="en-US" altLang="en-US" dirty="0"/>
              <a:t>Town EOC should update information collected in field on EOC map, log of events and/or D4HIM</a:t>
            </a:r>
          </a:p>
          <a:p>
            <a:pPr lvl="1" eaLnBrk="1" hangingPunct="1"/>
            <a:endParaRPr lang="en-US" altLang="en-US" dirty="0"/>
          </a:p>
        </p:txBody>
      </p:sp>
    </p:spTree>
    <p:extLst>
      <p:ext uri="{BB962C8B-B14F-4D97-AF65-F5344CB8AC3E}">
        <p14:creationId xmlns:p14="http://schemas.microsoft.com/office/powerpoint/2010/main" val="212130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a:extLst>
            <a:ext uri="{FF2B5EF4-FFF2-40B4-BE49-F238E27FC236}">
              <a16:creationId xmlns:a16="http://schemas.microsoft.com/office/drawing/2014/main" id="{113BFA64-3C31-3F93-EB3D-F2ED01083215}"/>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3B8F8C49-4927-A1A1-434A-D25706E88C8D}"/>
              </a:ext>
            </a:extLst>
          </p:cNvPr>
          <p:cNvSpPr>
            <a:spLocks noGrp="1" noChangeArrowheads="1"/>
          </p:cNvSpPr>
          <p:nvPr>
            <p:ph type="title"/>
          </p:nvPr>
        </p:nvSpPr>
        <p:spPr/>
        <p:txBody>
          <a:bodyPr/>
          <a:lstStyle/>
          <a:p>
            <a:pPr eaLnBrk="1" hangingPunct="1"/>
            <a:r>
              <a:rPr lang="en-US" altLang="en-US" sz="4000" b="1" dirty="0"/>
              <a:t>Damage Assessment Phase 2</a:t>
            </a:r>
          </a:p>
        </p:txBody>
      </p:sp>
      <p:sp>
        <p:nvSpPr>
          <p:cNvPr id="5123" name="Rectangle 3">
            <a:extLst>
              <a:ext uri="{FF2B5EF4-FFF2-40B4-BE49-F238E27FC236}">
                <a16:creationId xmlns:a16="http://schemas.microsoft.com/office/drawing/2014/main" id="{0747B48D-5385-3585-5983-665A8B1708C8}"/>
              </a:ext>
            </a:extLst>
          </p:cNvPr>
          <p:cNvSpPr>
            <a:spLocks noGrp="1" noChangeArrowheads="1"/>
          </p:cNvSpPr>
          <p:nvPr>
            <p:ph type="body" idx="1"/>
          </p:nvPr>
        </p:nvSpPr>
        <p:spPr>
          <a:xfrm>
            <a:off x="228600" y="1417638"/>
            <a:ext cx="8686800" cy="5287962"/>
          </a:xfrm>
        </p:spPr>
        <p:txBody>
          <a:bodyPr/>
          <a:lstStyle/>
          <a:p>
            <a:pPr eaLnBrk="1" hangingPunct="1"/>
            <a:r>
              <a:rPr lang="en-US" altLang="en-US" b="1" dirty="0"/>
              <a:t>Initial Damage Assessment of</a:t>
            </a:r>
            <a:r>
              <a:rPr lang="en-US" altLang="en-US" dirty="0"/>
              <a:t>:</a:t>
            </a:r>
          </a:p>
          <a:p>
            <a:pPr lvl="1" eaLnBrk="1" hangingPunct="1">
              <a:buFont typeface="Arial" panose="020B0604020202020204" pitchFamily="34" charset="0"/>
              <a:buChar char="•"/>
            </a:pPr>
            <a:r>
              <a:rPr lang="en-US" altLang="en-US" dirty="0"/>
              <a:t>Roads, culverts, bridges</a:t>
            </a:r>
          </a:p>
          <a:p>
            <a:pPr lvl="1" eaLnBrk="1" hangingPunct="1">
              <a:buFont typeface="Arial" panose="020B0604020202020204" pitchFamily="34" charset="0"/>
              <a:buChar char="•"/>
            </a:pPr>
            <a:r>
              <a:rPr lang="en-US" altLang="en-US" dirty="0"/>
              <a:t>Road and powerline debris</a:t>
            </a:r>
          </a:p>
          <a:p>
            <a:pPr lvl="1" eaLnBrk="1" hangingPunct="1">
              <a:buFont typeface="Arial" panose="020B0604020202020204" pitchFamily="34" charset="0"/>
              <a:buChar char="•"/>
            </a:pPr>
            <a:r>
              <a:rPr lang="en-US" altLang="en-US" dirty="0"/>
              <a:t>Pollution and hazmat spills</a:t>
            </a:r>
          </a:p>
          <a:p>
            <a:pPr lvl="1" eaLnBrk="1" hangingPunct="1">
              <a:buFont typeface="Arial" panose="020B0604020202020204" pitchFamily="34" charset="0"/>
              <a:buChar char="•"/>
            </a:pPr>
            <a:r>
              <a:rPr lang="en-US" altLang="en-US" dirty="0"/>
              <a:t>Flooded locations</a:t>
            </a:r>
          </a:p>
          <a:p>
            <a:pPr lvl="1" eaLnBrk="1" hangingPunct="1">
              <a:buFont typeface="Arial" panose="020B0604020202020204" pitchFamily="34" charset="0"/>
              <a:buChar char="•"/>
            </a:pPr>
            <a:r>
              <a:rPr lang="en-US" altLang="en-US" dirty="0"/>
              <a:t>Fire locations</a:t>
            </a:r>
          </a:p>
          <a:p>
            <a:pPr lvl="1" eaLnBrk="1" hangingPunct="1">
              <a:buFont typeface="Arial" panose="020B0604020202020204" pitchFamily="34" charset="0"/>
              <a:buChar char="•"/>
            </a:pPr>
            <a:r>
              <a:rPr lang="en-US" altLang="en-US" dirty="0"/>
              <a:t>Status of dams</a:t>
            </a:r>
          </a:p>
          <a:p>
            <a:pPr lvl="1" eaLnBrk="1" hangingPunct="1">
              <a:buFont typeface="Arial" panose="020B0604020202020204" pitchFamily="34" charset="0"/>
              <a:buChar char="•"/>
            </a:pPr>
            <a:r>
              <a:rPr lang="en-US" altLang="en-US" dirty="0"/>
              <a:t>Homes and farms</a:t>
            </a:r>
          </a:p>
          <a:p>
            <a:pPr lvl="1" eaLnBrk="1" hangingPunct="1">
              <a:buFont typeface="Arial" panose="020B0604020202020204" pitchFamily="34" charset="0"/>
              <a:buChar char="•"/>
            </a:pPr>
            <a:r>
              <a:rPr lang="en-US" altLang="en-US" dirty="0"/>
              <a:t>Businesses</a:t>
            </a:r>
          </a:p>
          <a:p>
            <a:pPr lvl="1" eaLnBrk="1" hangingPunct="1">
              <a:buFont typeface="Arial" panose="020B0604020202020204" pitchFamily="34" charset="0"/>
              <a:buChar char="•"/>
            </a:pPr>
            <a:r>
              <a:rPr lang="en-US" altLang="en-US" dirty="0"/>
              <a:t>Government facilities</a:t>
            </a:r>
          </a:p>
          <a:p>
            <a:pPr lvl="1" eaLnBrk="1" hangingPunct="1"/>
            <a:endParaRPr lang="en-US" altLang="en-US" dirty="0"/>
          </a:p>
        </p:txBody>
      </p:sp>
      <p:pic>
        <p:nvPicPr>
          <p:cNvPr id="3" name="Picture 2" descr="A road with trees on the side&#10;&#10;Description automatically generated with low confidence">
            <a:extLst>
              <a:ext uri="{FF2B5EF4-FFF2-40B4-BE49-F238E27FC236}">
                <a16:creationId xmlns:a16="http://schemas.microsoft.com/office/drawing/2014/main" id="{692E1635-EAA5-55DB-DC69-557320E6A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50" y="2334584"/>
            <a:ext cx="3143250" cy="4191000"/>
          </a:xfrm>
          <a:prstGeom prst="rect">
            <a:avLst/>
          </a:prstGeom>
        </p:spPr>
      </p:pic>
    </p:spTree>
    <p:extLst>
      <p:ext uri="{BB962C8B-B14F-4D97-AF65-F5344CB8AC3E}">
        <p14:creationId xmlns:p14="http://schemas.microsoft.com/office/powerpoint/2010/main" val="44955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b="1" dirty="0"/>
              <a:t>Damage Assessment Phase 2</a:t>
            </a:r>
          </a:p>
        </p:txBody>
      </p:sp>
      <p:sp>
        <p:nvSpPr>
          <p:cNvPr id="5123" name="Rectangle 3"/>
          <p:cNvSpPr>
            <a:spLocks noGrp="1" noChangeArrowheads="1"/>
          </p:cNvSpPr>
          <p:nvPr>
            <p:ph type="body" idx="1"/>
          </p:nvPr>
        </p:nvSpPr>
        <p:spPr>
          <a:xfrm>
            <a:off x="228600" y="1600200"/>
            <a:ext cx="8686800" cy="4876800"/>
          </a:xfrm>
        </p:spPr>
        <p:txBody>
          <a:bodyPr/>
          <a:lstStyle/>
          <a:p>
            <a:pPr eaLnBrk="1" hangingPunct="1"/>
            <a:r>
              <a:rPr lang="en-US" altLang="en-US" dirty="0"/>
              <a:t>Why complete initial damage assessment?</a:t>
            </a:r>
          </a:p>
          <a:p>
            <a:pPr marL="463550" lvl="1" eaLnBrk="1" hangingPunct="1"/>
            <a:r>
              <a:rPr lang="en-US" altLang="en-US" dirty="0"/>
              <a:t>Need to know what’s wrong before you can fix it.</a:t>
            </a:r>
          </a:p>
          <a:p>
            <a:pPr marL="463550" lvl="1" eaLnBrk="1" hangingPunct="1"/>
            <a:r>
              <a:rPr lang="en-US" altLang="en-US" dirty="0"/>
              <a:t>Need to have a full picture before you can prioritize your response and recovery actions.</a:t>
            </a:r>
          </a:p>
          <a:p>
            <a:pPr marL="463550" lvl="1" eaLnBrk="1" hangingPunct="1"/>
            <a:r>
              <a:rPr lang="en-US" altLang="en-US" dirty="0"/>
              <a:t>If you need help from other towns, the county, or the state, you need to identify what is broken.</a:t>
            </a:r>
          </a:p>
          <a:p>
            <a:pPr marL="463550" lvl="1" eaLnBrk="1" hangingPunct="1"/>
            <a:r>
              <a:rPr lang="en-US" altLang="en-US" dirty="0"/>
              <a:t>The town EOC collects all damages in town from the damage assessment personnel in the field.</a:t>
            </a:r>
          </a:p>
        </p:txBody>
      </p:sp>
    </p:spTree>
    <p:extLst>
      <p:ext uri="{BB962C8B-B14F-4D97-AF65-F5344CB8AC3E}">
        <p14:creationId xmlns:p14="http://schemas.microsoft.com/office/powerpoint/2010/main" val="130229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b="1" dirty="0"/>
              <a:t>Damage Assessment Phase 2</a:t>
            </a:r>
          </a:p>
        </p:txBody>
      </p:sp>
      <p:sp>
        <p:nvSpPr>
          <p:cNvPr id="6147" name="Rectangle 3"/>
          <p:cNvSpPr>
            <a:spLocks noGrp="1" noChangeArrowheads="1"/>
          </p:cNvSpPr>
          <p:nvPr>
            <p:ph type="body" idx="1"/>
          </p:nvPr>
        </p:nvSpPr>
        <p:spPr>
          <a:xfrm>
            <a:off x="228600" y="1600200"/>
            <a:ext cx="8686800" cy="5029200"/>
          </a:xfrm>
        </p:spPr>
        <p:txBody>
          <a:bodyPr/>
          <a:lstStyle/>
          <a:p>
            <a:pPr eaLnBrk="1" hangingPunct="1"/>
            <a:r>
              <a:rPr lang="en-US" altLang="en-US" b="1" dirty="0"/>
              <a:t>Damage Assessment activities</a:t>
            </a:r>
          </a:p>
          <a:p>
            <a:pPr lvl="1" eaLnBrk="1" hangingPunct="1"/>
            <a:r>
              <a:rPr lang="en-US" altLang="en-US" dirty="0"/>
              <a:t>Start documenting during the storm – as early as you can (</a:t>
            </a:r>
            <a:r>
              <a:rPr lang="en-US" altLang="en-US" sz="2000" dirty="0"/>
              <a:t>taking safety into account</a:t>
            </a:r>
            <a:r>
              <a:rPr lang="en-US" altLang="en-US" dirty="0"/>
              <a:t>).</a:t>
            </a:r>
          </a:p>
          <a:p>
            <a:pPr lvl="1" eaLnBrk="1" hangingPunct="1"/>
            <a:r>
              <a:rPr lang="en-US" altLang="en-US" dirty="0"/>
              <a:t>Take pictures of everything broken!</a:t>
            </a:r>
          </a:p>
          <a:p>
            <a:pPr lvl="1" eaLnBrk="1" hangingPunct="1"/>
            <a:r>
              <a:rPr lang="en-US" altLang="en-US" dirty="0"/>
              <a:t>Record location info (</a:t>
            </a:r>
            <a:r>
              <a:rPr lang="en-US" altLang="en-US" sz="2000" dirty="0" err="1"/>
              <a:t>gps</a:t>
            </a:r>
            <a:r>
              <a:rPr lang="en-US" altLang="en-US" sz="2000" dirty="0"/>
              <a:t>/map coordinate or street address</a:t>
            </a:r>
            <a:r>
              <a:rPr lang="en-US" altLang="en-US" dirty="0"/>
              <a:t>)</a:t>
            </a:r>
          </a:p>
          <a:p>
            <a:pPr lvl="1" eaLnBrk="1" hangingPunct="1"/>
            <a:r>
              <a:rPr lang="en-US" altLang="en-US" dirty="0"/>
              <a:t>Report back what is happening (</a:t>
            </a:r>
            <a:r>
              <a:rPr lang="en-US" altLang="en-US" sz="2000" dirty="0"/>
              <a:t>water is undercutting the road, I think the road is going to washout soon</a:t>
            </a:r>
            <a:r>
              <a:rPr lang="en-US" altLang="en-US" dirty="0"/>
              <a:t>)</a:t>
            </a:r>
          </a:p>
          <a:p>
            <a:pPr lvl="1" eaLnBrk="1" hangingPunct="1"/>
            <a:r>
              <a:rPr lang="en-US" altLang="en-US" dirty="0"/>
              <a:t>Report back needs (</a:t>
            </a:r>
            <a:r>
              <a:rPr lang="en-US" altLang="en-US" sz="2000" dirty="0"/>
              <a:t>this location needs traffic barricades</a:t>
            </a:r>
            <a:r>
              <a:rPr lang="en-US" altLang="en-US" dirty="0"/>
              <a:t>)</a:t>
            </a:r>
          </a:p>
          <a:p>
            <a:pPr lvl="1" eaLnBrk="1" hangingPunct="1"/>
            <a:r>
              <a:rPr lang="en-US" altLang="en-US" dirty="0"/>
              <a:t>May need to periodically recheck some areas as conditions and status changes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4848</Words>
  <Application>Microsoft Office PowerPoint</Application>
  <PresentationFormat>On-screen Show (4:3)</PresentationFormat>
  <Paragraphs>397</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Aptos</vt:lpstr>
      <vt:lpstr>Arial</vt:lpstr>
      <vt:lpstr>Default Design</vt:lpstr>
      <vt:lpstr>Workshop in Emergency Management Damage Assessment &amp; Reporting</vt:lpstr>
      <vt:lpstr>Damage Assessment &amp; Reporting</vt:lpstr>
      <vt:lpstr>Damage Assessment Definition</vt:lpstr>
      <vt:lpstr>Phases of Damage Assessment</vt:lpstr>
      <vt:lpstr>Damage Assessment Phase 1</vt:lpstr>
      <vt:lpstr>Damage Assessment Phase 2</vt:lpstr>
      <vt:lpstr>Damage Assessment Phase 2</vt:lpstr>
      <vt:lpstr>Damage Assessment Phase 2</vt:lpstr>
      <vt:lpstr>Damage Assessment Phase 2</vt:lpstr>
      <vt:lpstr>Damage Assessment Phase 2</vt:lpstr>
      <vt:lpstr>Damage Assessment Phase 2</vt:lpstr>
      <vt:lpstr>Damage Assessment Phase 2</vt:lpstr>
      <vt:lpstr>Damage Assessment Phase 2</vt:lpstr>
      <vt:lpstr>Damage Assessment Phase 3</vt:lpstr>
      <vt:lpstr>Damage Assessment Phase 3</vt:lpstr>
      <vt:lpstr>Damage Assessment Phase 4</vt:lpstr>
      <vt:lpstr>PDA Documentation</vt:lpstr>
      <vt:lpstr>PDA Documentation</vt:lpstr>
      <vt:lpstr>Public Assistance Preliminary Damage Assessment form</vt:lpstr>
      <vt:lpstr>Public Assistance Preliminary Damage Assessment form</vt:lpstr>
      <vt:lpstr>Public Assistance Preliminary Damage Assessment form</vt:lpstr>
      <vt:lpstr>Public Assistance Preliminary Damage Assessment form</vt:lpstr>
      <vt:lpstr>PDA Documentation</vt:lpstr>
      <vt:lpstr>Individual Assistance Preliminary Damage Assessment form</vt:lpstr>
      <vt:lpstr>Individual Assistance Preliminary Damage Assessment form</vt:lpstr>
      <vt:lpstr>Individual Assistance Preliminary Damage Assessment form</vt:lpstr>
      <vt:lpstr>Individual Assistance Preliminary Damage Assessment form</vt:lpstr>
      <vt:lpstr>PDA Documentation</vt:lpstr>
      <vt:lpstr>PDA Documentation</vt:lpstr>
      <vt:lpstr>Preparing for FEMA</vt:lpstr>
      <vt:lpstr>Preparing for FEMA</vt:lpstr>
      <vt:lpstr>Preparing for FEMA</vt:lpstr>
      <vt:lpstr>Damage Assessment &amp; Reporting</vt:lpstr>
    </vt:vector>
  </TitlesOfParts>
  <Company>County of Waldo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in Emergency Management Emergency Operations &amp; Reporting</dc:title>
  <dc:creator>drowley</dc:creator>
  <cp:lastModifiedBy>Dale Rowley</cp:lastModifiedBy>
  <cp:revision>50</cp:revision>
  <cp:lastPrinted>2025-06-25T15:18:37Z</cp:lastPrinted>
  <dcterms:created xsi:type="dcterms:W3CDTF">2012-02-21T16:43:16Z</dcterms:created>
  <dcterms:modified xsi:type="dcterms:W3CDTF">2025-07-30T16:55:41Z</dcterms:modified>
</cp:coreProperties>
</file>