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315" r:id="rId4"/>
    <p:sldId id="316" r:id="rId5"/>
    <p:sldId id="259" r:id="rId6"/>
    <p:sldId id="309" r:id="rId7"/>
    <p:sldId id="317" r:id="rId8"/>
    <p:sldId id="314" r:id="rId9"/>
    <p:sldId id="290" r:id="rId10"/>
    <p:sldId id="258" r:id="rId11"/>
    <p:sldId id="299" r:id="rId12"/>
    <p:sldId id="300" r:id="rId13"/>
    <p:sldId id="291" r:id="rId14"/>
    <p:sldId id="311" r:id="rId15"/>
    <p:sldId id="312" r:id="rId16"/>
    <p:sldId id="293" r:id="rId17"/>
    <p:sldId id="294" r:id="rId18"/>
    <p:sldId id="313" r:id="rId19"/>
    <p:sldId id="295" r:id="rId20"/>
    <p:sldId id="310" r:id="rId21"/>
    <p:sldId id="262" r:id="rId22"/>
    <p:sldId id="297" r:id="rId23"/>
    <p:sldId id="298" r:id="rId24"/>
    <p:sldId id="301" r:id="rId25"/>
    <p:sldId id="302" r:id="rId26"/>
    <p:sldId id="303" r:id="rId27"/>
    <p:sldId id="304" r:id="rId28"/>
    <p:sldId id="305" r:id="rId29"/>
    <p:sldId id="306" r:id="rId30"/>
    <p:sldId id="307" r:id="rId31"/>
    <p:sldId id="308" r:id="rId32"/>
    <p:sldId id="296"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94660"/>
  </p:normalViewPr>
  <p:slideViewPr>
    <p:cSldViewPr>
      <p:cViewPr varScale="1">
        <p:scale>
          <a:sx n="76" d="100"/>
          <a:sy n="76" d="100"/>
        </p:scale>
        <p:origin x="1320" y="5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dirty="0"/>
          </a:p>
        </p:txBody>
      </p:sp>
      <p:sp>
        <p:nvSpPr>
          <p:cNvPr id="2355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dirty="0"/>
          </a:p>
        </p:txBody>
      </p:sp>
      <p:sp>
        <p:nvSpPr>
          <p:cNvPr id="2355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dirty="0"/>
          </a:p>
        </p:txBody>
      </p:sp>
      <p:sp>
        <p:nvSpPr>
          <p:cNvPr id="2355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95E24A5-E3FA-4B3C-86FC-CC782D06ED60}" type="slidenum">
              <a:rPr lang="en-US" altLang="en-US"/>
              <a:pPr>
                <a:defRPr/>
              </a:pPr>
              <a:t>‹#›</a:t>
            </a:fld>
            <a:endParaRPr lang="en-US" altLang="en-US" dirty="0"/>
          </a:p>
        </p:txBody>
      </p:sp>
    </p:spTree>
    <p:extLst>
      <p:ext uri="{BB962C8B-B14F-4D97-AF65-F5344CB8AC3E}">
        <p14:creationId xmlns:p14="http://schemas.microsoft.com/office/powerpoint/2010/main" val="25528644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6F9095-7557-4CCB-95D3-29BE590A9FC9}" type="slidenum">
              <a:rPr lang="en-US" altLang="en-US"/>
              <a:pPr>
                <a:defRPr/>
              </a:pPr>
              <a:t>‹#›</a:t>
            </a:fld>
            <a:endParaRPr lang="en-US" altLang="en-US" dirty="0"/>
          </a:p>
        </p:txBody>
      </p:sp>
    </p:spTree>
    <p:extLst>
      <p:ext uri="{BB962C8B-B14F-4D97-AF65-F5344CB8AC3E}">
        <p14:creationId xmlns:p14="http://schemas.microsoft.com/office/powerpoint/2010/main" val="252192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CCD2D-D069-47C4-A28C-AACEE4DDF79A}" type="slidenum">
              <a:rPr lang="en-US" altLang="en-US"/>
              <a:pPr>
                <a:defRPr/>
              </a:pPr>
              <a:t>‹#›</a:t>
            </a:fld>
            <a:endParaRPr lang="en-US" altLang="en-US" dirty="0"/>
          </a:p>
        </p:txBody>
      </p:sp>
    </p:spTree>
    <p:extLst>
      <p:ext uri="{BB962C8B-B14F-4D97-AF65-F5344CB8AC3E}">
        <p14:creationId xmlns:p14="http://schemas.microsoft.com/office/powerpoint/2010/main" val="274633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A2D6A3-26CB-4B9B-A1A0-64FF6F6CEA0D}" type="slidenum">
              <a:rPr lang="en-US" altLang="en-US"/>
              <a:pPr>
                <a:defRPr/>
              </a:pPr>
              <a:t>‹#›</a:t>
            </a:fld>
            <a:endParaRPr lang="en-US" altLang="en-US" dirty="0"/>
          </a:p>
        </p:txBody>
      </p:sp>
    </p:spTree>
    <p:extLst>
      <p:ext uri="{BB962C8B-B14F-4D97-AF65-F5344CB8AC3E}">
        <p14:creationId xmlns:p14="http://schemas.microsoft.com/office/powerpoint/2010/main" val="149652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212B56-46D6-467E-95E6-F07E34C61F3F}" type="slidenum">
              <a:rPr lang="en-US" altLang="en-US"/>
              <a:pPr>
                <a:defRPr/>
              </a:pPr>
              <a:t>‹#›</a:t>
            </a:fld>
            <a:endParaRPr lang="en-US" altLang="en-US" dirty="0"/>
          </a:p>
        </p:txBody>
      </p:sp>
    </p:spTree>
    <p:extLst>
      <p:ext uri="{BB962C8B-B14F-4D97-AF65-F5344CB8AC3E}">
        <p14:creationId xmlns:p14="http://schemas.microsoft.com/office/powerpoint/2010/main" val="48091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DA271D0-9A5F-4E99-93EF-59AEF91001FC}" type="slidenum">
              <a:rPr lang="en-US" altLang="en-US"/>
              <a:pPr>
                <a:defRPr/>
              </a:pPr>
              <a:t>‹#›</a:t>
            </a:fld>
            <a:endParaRPr lang="en-US" altLang="en-US" dirty="0"/>
          </a:p>
        </p:txBody>
      </p:sp>
    </p:spTree>
    <p:extLst>
      <p:ext uri="{BB962C8B-B14F-4D97-AF65-F5344CB8AC3E}">
        <p14:creationId xmlns:p14="http://schemas.microsoft.com/office/powerpoint/2010/main" val="178788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D1C790-02E1-4BFA-B177-5E0A9A5A74E0}" type="slidenum">
              <a:rPr lang="en-US" altLang="en-US"/>
              <a:pPr>
                <a:defRPr/>
              </a:pPr>
              <a:t>‹#›</a:t>
            </a:fld>
            <a:endParaRPr lang="en-US" altLang="en-US" dirty="0"/>
          </a:p>
        </p:txBody>
      </p:sp>
    </p:spTree>
    <p:extLst>
      <p:ext uri="{BB962C8B-B14F-4D97-AF65-F5344CB8AC3E}">
        <p14:creationId xmlns:p14="http://schemas.microsoft.com/office/powerpoint/2010/main" val="356324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7AB36F5-90A4-4084-8A16-8F70AD0BFDEE}" type="slidenum">
              <a:rPr lang="en-US" altLang="en-US"/>
              <a:pPr>
                <a:defRPr/>
              </a:pPr>
              <a:t>‹#›</a:t>
            </a:fld>
            <a:endParaRPr lang="en-US" altLang="en-US" dirty="0"/>
          </a:p>
        </p:txBody>
      </p:sp>
    </p:spTree>
    <p:extLst>
      <p:ext uri="{BB962C8B-B14F-4D97-AF65-F5344CB8AC3E}">
        <p14:creationId xmlns:p14="http://schemas.microsoft.com/office/powerpoint/2010/main" val="252321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3371D1D-AA1D-4885-8E03-13B78B686A1B}" type="slidenum">
              <a:rPr lang="en-US" altLang="en-US"/>
              <a:pPr>
                <a:defRPr/>
              </a:pPr>
              <a:t>‹#›</a:t>
            </a:fld>
            <a:endParaRPr lang="en-US" altLang="en-US" dirty="0"/>
          </a:p>
        </p:txBody>
      </p:sp>
    </p:spTree>
    <p:extLst>
      <p:ext uri="{BB962C8B-B14F-4D97-AF65-F5344CB8AC3E}">
        <p14:creationId xmlns:p14="http://schemas.microsoft.com/office/powerpoint/2010/main" val="102764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BA61786-5DE5-4EAF-BF3E-F2E885633F5F}" type="slidenum">
              <a:rPr lang="en-US" altLang="en-US"/>
              <a:pPr>
                <a:defRPr/>
              </a:pPr>
              <a:t>‹#›</a:t>
            </a:fld>
            <a:endParaRPr lang="en-US" altLang="en-US" dirty="0"/>
          </a:p>
        </p:txBody>
      </p:sp>
    </p:spTree>
    <p:extLst>
      <p:ext uri="{BB962C8B-B14F-4D97-AF65-F5344CB8AC3E}">
        <p14:creationId xmlns:p14="http://schemas.microsoft.com/office/powerpoint/2010/main" val="117627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7055E1F-C220-4F37-9985-8B7C4BF8F361}" type="slidenum">
              <a:rPr lang="en-US" altLang="en-US"/>
              <a:pPr>
                <a:defRPr/>
              </a:pPr>
              <a:t>‹#›</a:t>
            </a:fld>
            <a:endParaRPr lang="en-US" altLang="en-US" dirty="0"/>
          </a:p>
        </p:txBody>
      </p:sp>
    </p:spTree>
    <p:extLst>
      <p:ext uri="{BB962C8B-B14F-4D97-AF65-F5344CB8AC3E}">
        <p14:creationId xmlns:p14="http://schemas.microsoft.com/office/powerpoint/2010/main" val="149842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BBCBD3-C618-4CB9-9C42-4DB928E93A1E}" type="slidenum">
              <a:rPr lang="en-US" altLang="en-US"/>
              <a:pPr>
                <a:defRPr/>
              </a:pPr>
              <a:t>‹#›</a:t>
            </a:fld>
            <a:endParaRPr lang="en-US" altLang="en-US" dirty="0"/>
          </a:p>
        </p:txBody>
      </p:sp>
    </p:spTree>
    <p:extLst>
      <p:ext uri="{BB962C8B-B14F-4D97-AF65-F5344CB8AC3E}">
        <p14:creationId xmlns:p14="http://schemas.microsoft.com/office/powerpoint/2010/main" val="72701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5144015-81C3-42D6-B09C-1FAF33CD012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ema@waldocountyme.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28600"/>
            <a:ext cx="8763000" cy="1371600"/>
          </a:xfrm>
        </p:spPr>
        <p:txBody>
          <a:bodyPr anchor="ctr"/>
          <a:lstStyle/>
          <a:p>
            <a:pPr eaLnBrk="1" hangingPunct="1"/>
            <a:r>
              <a:rPr lang="en-US" altLang="en-US" sz="3600" b="1" dirty="0"/>
              <a:t>Workshop in Emergency Management</a:t>
            </a:r>
            <a:br>
              <a:rPr lang="en-US" altLang="en-US" sz="3600" dirty="0"/>
            </a:br>
            <a:r>
              <a:rPr lang="en-US" altLang="en-US" sz="3600" dirty="0"/>
              <a:t>Disaster Recovery</a:t>
            </a:r>
          </a:p>
        </p:txBody>
      </p:sp>
      <p:sp>
        <p:nvSpPr>
          <p:cNvPr id="3075" name="Rectangle 3"/>
          <p:cNvSpPr>
            <a:spLocks noGrp="1" noChangeArrowheads="1"/>
          </p:cNvSpPr>
          <p:nvPr>
            <p:ph type="subTitle" idx="1"/>
          </p:nvPr>
        </p:nvSpPr>
        <p:spPr>
          <a:xfrm>
            <a:off x="381000" y="5562600"/>
            <a:ext cx="8610600" cy="914400"/>
          </a:xfrm>
        </p:spPr>
        <p:txBody>
          <a:bodyPr/>
          <a:lstStyle/>
          <a:p>
            <a:pPr eaLnBrk="1" hangingPunct="1"/>
            <a:r>
              <a:rPr lang="en-US" altLang="en-US" sz="3200" dirty="0"/>
              <a:t>Local Disaster Recovery</a:t>
            </a:r>
          </a:p>
        </p:txBody>
      </p:sp>
      <p:pic>
        <p:nvPicPr>
          <p:cNvPr id="3076" name="Picture 6" descr="Earl - 11 am Th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057400"/>
            <a:ext cx="40100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r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133600"/>
            <a:ext cx="44196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dirty="0"/>
              <a:t>Disaster PA Thresholds</a:t>
            </a:r>
          </a:p>
        </p:txBody>
      </p:sp>
      <p:sp>
        <p:nvSpPr>
          <p:cNvPr id="8195" name="Rectangle 3"/>
          <p:cNvSpPr>
            <a:spLocks noGrp="1" noChangeArrowheads="1"/>
          </p:cNvSpPr>
          <p:nvPr>
            <p:ph type="body" sz="half" idx="1"/>
          </p:nvPr>
        </p:nvSpPr>
        <p:spPr>
          <a:xfrm>
            <a:off x="228600" y="1600200"/>
            <a:ext cx="8686800" cy="4953000"/>
          </a:xfrm>
        </p:spPr>
        <p:txBody>
          <a:bodyPr/>
          <a:lstStyle/>
          <a:p>
            <a:pPr eaLnBrk="1" hangingPunct="1">
              <a:lnSpc>
                <a:spcPct val="80000"/>
              </a:lnSpc>
              <a:tabLst>
                <a:tab pos="3657600" algn="dec"/>
              </a:tabLst>
            </a:pPr>
            <a:r>
              <a:rPr lang="en-US" altLang="en-US" sz="2800" dirty="0"/>
              <a:t>Public Assistance Thresholds</a:t>
            </a:r>
          </a:p>
          <a:p>
            <a:pPr lvl="1" eaLnBrk="1" hangingPunct="1">
              <a:lnSpc>
                <a:spcPct val="80000"/>
              </a:lnSpc>
              <a:tabLst>
                <a:tab pos="3657600" algn="dec"/>
              </a:tabLst>
            </a:pPr>
            <a:r>
              <a:rPr lang="en-US" altLang="en-US" dirty="0"/>
              <a:t>Waldo County	 $186,946</a:t>
            </a:r>
          </a:p>
          <a:p>
            <a:pPr lvl="1" eaLnBrk="1" hangingPunct="1">
              <a:lnSpc>
                <a:spcPct val="80000"/>
              </a:lnSpc>
              <a:tabLst>
                <a:tab pos="3657600" algn="dec"/>
              </a:tabLst>
            </a:pPr>
            <a:r>
              <a:rPr lang="en-US" altLang="en-US" dirty="0"/>
              <a:t>State $ 2,574,859</a:t>
            </a:r>
          </a:p>
          <a:p>
            <a:pPr eaLnBrk="1" hangingPunct="1">
              <a:lnSpc>
                <a:spcPct val="80000"/>
              </a:lnSpc>
              <a:tabLst>
                <a:tab pos="3657600" algn="dec"/>
              </a:tabLst>
            </a:pPr>
            <a:endParaRPr lang="en-US" altLang="en-US" sz="2800" dirty="0"/>
          </a:p>
          <a:p>
            <a:pPr eaLnBrk="1" hangingPunct="1">
              <a:lnSpc>
                <a:spcPct val="80000"/>
              </a:lnSpc>
            </a:pPr>
            <a:r>
              <a:rPr lang="en-US" altLang="en-US" sz="2800" dirty="0"/>
              <a:t>Both the County and State Thresholds must be met</a:t>
            </a:r>
          </a:p>
          <a:p>
            <a:pPr marL="0" indent="0" eaLnBrk="1" hangingPunct="1">
              <a:lnSpc>
                <a:spcPct val="80000"/>
              </a:lnSpc>
              <a:buNone/>
            </a:pPr>
            <a:endParaRPr lang="en-US" altLang="en-US" sz="2800" dirty="0"/>
          </a:p>
          <a:p>
            <a:pPr eaLnBrk="1" hangingPunct="1">
              <a:lnSpc>
                <a:spcPct val="80000"/>
              </a:lnSpc>
            </a:pPr>
            <a:r>
              <a:rPr lang="en-US" altLang="en-US" sz="2800" dirty="0"/>
              <a:t>Several counties may total to meet the State threshold</a:t>
            </a:r>
          </a:p>
          <a:p>
            <a:pPr marL="0" indent="0" eaLnBrk="1" hangingPunct="1">
              <a:lnSpc>
                <a:spcPct val="80000"/>
              </a:lnSpc>
              <a:buNone/>
            </a:pPr>
            <a:endParaRPr lang="en-US" altLang="en-US" sz="2800" dirty="0"/>
          </a:p>
          <a:p>
            <a:pPr eaLnBrk="1" hangingPunct="1">
              <a:lnSpc>
                <a:spcPct val="80000"/>
              </a:lnSpc>
            </a:pPr>
            <a:r>
              <a:rPr lang="en-US" altLang="en-US" sz="2800" dirty="0"/>
              <a:t>Small Projects - $1,062,900</a:t>
            </a:r>
          </a:p>
          <a:p>
            <a:pPr eaLnBrk="1" hangingPunct="1">
              <a:lnSpc>
                <a:spcPct val="80000"/>
              </a:lnSpc>
            </a:pPr>
            <a:r>
              <a:rPr lang="en-US" altLang="en-US" sz="2800" dirty="0"/>
              <a:t>Minimum Project - $4,000</a:t>
            </a:r>
          </a:p>
          <a:p>
            <a:pPr eaLnBrk="1" hangingPunct="1">
              <a:lnSpc>
                <a:spcPct val="80000"/>
              </a:lnSpc>
              <a:tabLst>
                <a:tab pos="3657600" algn="dec"/>
              </a:tabLst>
            </a:pPr>
            <a:endParaRPr lang="en-US"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dirty="0"/>
              <a:t>PA Applicant’s Briefing</a:t>
            </a:r>
          </a:p>
        </p:txBody>
      </p:sp>
      <p:sp>
        <p:nvSpPr>
          <p:cNvPr id="10243" name="Rectangle 3"/>
          <p:cNvSpPr>
            <a:spLocks noGrp="1" noChangeArrowheads="1"/>
          </p:cNvSpPr>
          <p:nvPr>
            <p:ph type="body" idx="1"/>
          </p:nvPr>
        </p:nvSpPr>
        <p:spPr>
          <a:xfrm>
            <a:off x="228600" y="1417638"/>
            <a:ext cx="8686800" cy="5059362"/>
          </a:xfrm>
        </p:spPr>
        <p:txBody>
          <a:bodyPr/>
          <a:lstStyle/>
          <a:p>
            <a:pPr eaLnBrk="1" hangingPunct="1"/>
            <a:r>
              <a:rPr lang="en-US" altLang="en-US" sz="2800" dirty="0"/>
              <a:t>A meeting conducted by the State to inform prospective applicants of available assistance and eligibility requirements for obtaining Federal assistance under the declared event. </a:t>
            </a:r>
          </a:p>
          <a:p>
            <a:pPr marL="0" indent="0" eaLnBrk="1" hangingPunct="1">
              <a:buNone/>
            </a:pPr>
            <a:endParaRPr lang="en-US" altLang="en-US" sz="2800" dirty="0"/>
          </a:p>
          <a:p>
            <a:pPr eaLnBrk="1" hangingPunct="1"/>
            <a:r>
              <a:rPr lang="en-US" altLang="en-US" sz="2800" dirty="0"/>
              <a:t>Help accessing the online FEMA Grants portal is accomplished in order to submit a Request for Public Assistance</a:t>
            </a:r>
          </a:p>
          <a:p>
            <a:pPr marL="0" indent="0" eaLnBrk="1" hangingPunct="1">
              <a:buNone/>
            </a:pPr>
            <a:endParaRPr lang="en-US" altLang="en-US" sz="2800" dirty="0"/>
          </a:p>
          <a:p>
            <a:pPr eaLnBrk="1" hangingPunct="1"/>
            <a:r>
              <a:rPr lang="en-US" altLang="en-US" sz="2800" dirty="0"/>
              <a:t>This will be online.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dirty="0"/>
              <a:t>FEMA Grants Portal</a:t>
            </a:r>
          </a:p>
        </p:txBody>
      </p:sp>
      <p:pic>
        <p:nvPicPr>
          <p:cNvPr id="2" name="Picture 1"/>
          <p:cNvPicPr>
            <a:picLocks noChangeAspect="1"/>
          </p:cNvPicPr>
          <p:nvPr/>
        </p:nvPicPr>
        <p:blipFill>
          <a:blip r:embed="rId2"/>
          <a:stretch>
            <a:fillRect/>
          </a:stretch>
        </p:blipFill>
        <p:spPr>
          <a:xfrm>
            <a:off x="0" y="1143000"/>
            <a:ext cx="9143999"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dirty="0"/>
              <a:t>PA Eligible Applicants</a:t>
            </a:r>
          </a:p>
        </p:txBody>
      </p:sp>
      <p:sp>
        <p:nvSpPr>
          <p:cNvPr id="12291" name="Rectangle 3"/>
          <p:cNvSpPr>
            <a:spLocks noGrp="1" noChangeArrowheads="1"/>
          </p:cNvSpPr>
          <p:nvPr>
            <p:ph type="body" idx="1"/>
          </p:nvPr>
        </p:nvSpPr>
        <p:spPr>
          <a:xfrm>
            <a:off x="228600" y="1600200"/>
            <a:ext cx="8686800" cy="4876800"/>
          </a:xfrm>
        </p:spPr>
        <p:txBody>
          <a:bodyPr/>
          <a:lstStyle/>
          <a:p>
            <a:pPr eaLnBrk="1" hangingPunct="1">
              <a:lnSpc>
                <a:spcPct val="90000"/>
              </a:lnSpc>
            </a:pPr>
            <a:r>
              <a:rPr lang="en-US" altLang="en-US" dirty="0"/>
              <a:t>State</a:t>
            </a:r>
          </a:p>
          <a:p>
            <a:pPr eaLnBrk="1" hangingPunct="1">
              <a:lnSpc>
                <a:spcPct val="90000"/>
              </a:lnSpc>
            </a:pPr>
            <a:r>
              <a:rPr lang="en-US" altLang="en-US" dirty="0"/>
              <a:t>Counties</a:t>
            </a:r>
          </a:p>
          <a:p>
            <a:pPr eaLnBrk="1" hangingPunct="1">
              <a:lnSpc>
                <a:spcPct val="90000"/>
              </a:lnSpc>
            </a:pPr>
            <a:r>
              <a:rPr lang="en-US" altLang="en-US" dirty="0"/>
              <a:t>Cities and Towns</a:t>
            </a:r>
          </a:p>
          <a:p>
            <a:pPr eaLnBrk="1" hangingPunct="1">
              <a:lnSpc>
                <a:spcPct val="90000"/>
              </a:lnSpc>
            </a:pPr>
            <a:r>
              <a:rPr lang="en-US" altLang="en-US" dirty="0"/>
              <a:t>School Districts</a:t>
            </a:r>
          </a:p>
          <a:p>
            <a:pPr eaLnBrk="1" hangingPunct="1">
              <a:lnSpc>
                <a:spcPct val="90000"/>
              </a:lnSpc>
            </a:pPr>
            <a:r>
              <a:rPr lang="en-US" altLang="en-US" dirty="0"/>
              <a:t>Private Non-Profits</a:t>
            </a:r>
          </a:p>
          <a:p>
            <a:pPr eaLnBrk="1" hangingPunct="1">
              <a:lnSpc>
                <a:spcPct val="90000"/>
              </a:lnSpc>
            </a:pPr>
            <a:r>
              <a:rPr lang="en-US" altLang="en-US" dirty="0"/>
              <a:t>Water &amp; Sewer Districts</a:t>
            </a:r>
          </a:p>
          <a:p>
            <a:pPr eaLnBrk="1" hangingPunct="1">
              <a:lnSpc>
                <a:spcPct val="90000"/>
              </a:lnSpc>
            </a:pPr>
            <a:r>
              <a:rPr lang="en-US" altLang="en-US" dirty="0"/>
              <a:t>Hospitals &amp; Clinics</a:t>
            </a:r>
          </a:p>
          <a:p>
            <a:pPr eaLnBrk="1" hangingPunct="1">
              <a:lnSpc>
                <a:spcPct val="90000"/>
              </a:lnSpc>
            </a:pPr>
            <a:r>
              <a:rPr lang="en-US" altLang="en-US" dirty="0"/>
              <a:t>Others as defined by 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dirty="0"/>
              <a:t>PA Cost Eligibility</a:t>
            </a:r>
          </a:p>
        </p:txBody>
      </p:sp>
      <p:sp>
        <p:nvSpPr>
          <p:cNvPr id="12291" name="Rectangle 3"/>
          <p:cNvSpPr>
            <a:spLocks noGrp="1" noChangeArrowheads="1"/>
          </p:cNvSpPr>
          <p:nvPr>
            <p:ph type="body" idx="1"/>
          </p:nvPr>
        </p:nvSpPr>
        <p:spPr>
          <a:xfrm>
            <a:off x="228600" y="1600200"/>
            <a:ext cx="8686800" cy="4876800"/>
          </a:xfrm>
        </p:spPr>
        <p:txBody>
          <a:bodyPr/>
          <a:lstStyle/>
          <a:p>
            <a:pPr eaLnBrk="1" hangingPunct="1">
              <a:lnSpc>
                <a:spcPct val="90000"/>
              </a:lnSpc>
            </a:pPr>
            <a:r>
              <a:rPr lang="en-US" altLang="en-US" dirty="0"/>
              <a:t>Costs reduced by insurance</a:t>
            </a:r>
          </a:p>
          <a:p>
            <a:pPr eaLnBrk="1" hangingPunct="1">
              <a:lnSpc>
                <a:spcPct val="90000"/>
              </a:lnSpc>
            </a:pPr>
            <a:r>
              <a:rPr lang="en-US" altLang="en-US" dirty="0"/>
              <a:t>Meets Federal, State and local procurement and fiscal requirements</a:t>
            </a:r>
          </a:p>
          <a:p>
            <a:pPr eaLnBrk="1" hangingPunct="1">
              <a:lnSpc>
                <a:spcPct val="90000"/>
              </a:lnSpc>
            </a:pPr>
            <a:r>
              <a:rPr lang="en-US" altLang="en-US" dirty="0"/>
              <a:t>Use FEMA’s Schedule of Equipment Rates for hourly charges on equipment.</a:t>
            </a:r>
          </a:p>
          <a:p>
            <a:pPr eaLnBrk="1" hangingPunct="1">
              <a:lnSpc>
                <a:spcPct val="90000"/>
              </a:lnSpc>
            </a:pPr>
            <a:r>
              <a:rPr lang="en-US" altLang="en-US" dirty="0"/>
              <a:t>Each individual “project” must be at least $4,000 in size.</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45844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p:spPr>
        <p:txBody>
          <a:bodyPr/>
          <a:lstStyle/>
          <a:p>
            <a:pPr eaLnBrk="1" hangingPunct="1"/>
            <a:r>
              <a:rPr lang="en-US" altLang="en-US" sz="4000" dirty="0"/>
              <a:t>PA Cost Eligibility</a:t>
            </a:r>
          </a:p>
        </p:txBody>
      </p:sp>
      <p:sp>
        <p:nvSpPr>
          <p:cNvPr id="12291" name="Rectangle 3"/>
          <p:cNvSpPr>
            <a:spLocks noGrp="1" noChangeArrowheads="1"/>
          </p:cNvSpPr>
          <p:nvPr>
            <p:ph type="body" idx="1"/>
          </p:nvPr>
        </p:nvSpPr>
        <p:spPr>
          <a:xfrm>
            <a:off x="228600" y="1295400"/>
            <a:ext cx="8686800" cy="5334000"/>
          </a:xfrm>
        </p:spPr>
        <p:txBody>
          <a:bodyPr/>
          <a:lstStyle/>
          <a:p>
            <a:pPr eaLnBrk="1" hangingPunct="1">
              <a:lnSpc>
                <a:spcPct val="90000"/>
              </a:lnSpc>
            </a:pPr>
            <a:r>
              <a:rPr lang="en-US" altLang="en-US" dirty="0"/>
              <a:t>Labor (Force Account)</a:t>
            </a:r>
          </a:p>
          <a:p>
            <a:pPr lvl="1" eaLnBrk="1" hangingPunct="1">
              <a:lnSpc>
                <a:spcPct val="90000"/>
              </a:lnSpc>
            </a:pPr>
            <a:r>
              <a:rPr lang="en-US" altLang="en-US" dirty="0"/>
              <a:t>No contingency clauses that payment for labor is subject to Federal funding</a:t>
            </a:r>
          </a:p>
          <a:p>
            <a:pPr lvl="1" eaLnBrk="1" hangingPunct="1">
              <a:lnSpc>
                <a:spcPct val="90000"/>
              </a:lnSpc>
            </a:pPr>
            <a:r>
              <a:rPr lang="en-US" altLang="en-US" dirty="0"/>
              <a:t>For emergency work, only overtime work is eligible for “Budgeted” employees. </a:t>
            </a:r>
          </a:p>
          <a:p>
            <a:pPr lvl="1" eaLnBrk="1" hangingPunct="1">
              <a:lnSpc>
                <a:spcPct val="90000"/>
              </a:lnSpc>
            </a:pPr>
            <a:r>
              <a:rPr lang="en-US" altLang="en-US" dirty="0"/>
              <a:t>For emergency work, overtime and straight time work is eligible for “Unbudgeted” employees. </a:t>
            </a:r>
          </a:p>
          <a:p>
            <a:pPr lvl="1" eaLnBrk="1" hangingPunct="1">
              <a:lnSpc>
                <a:spcPct val="90000"/>
              </a:lnSpc>
            </a:pPr>
            <a:r>
              <a:rPr lang="en-US" altLang="en-US" dirty="0"/>
              <a:t>For permanent work, overtime and straight time work is eligible for all employees.</a:t>
            </a:r>
          </a:p>
          <a:p>
            <a:pPr lvl="1" eaLnBrk="1" hangingPunct="1">
              <a:lnSpc>
                <a:spcPct val="90000"/>
              </a:lnSpc>
            </a:pPr>
            <a:r>
              <a:rPr lang="en-US" altLang="en-US" dirty="0"/>
              <a:t>Reassigned employees are considered unbudgeted employees.</a:t>
            </a:r>
          </a:p>
          <a:p>
            <a:pPr lvl="1" eaLnBrk="1" hangingPunct="1">
              <a:lnSpc>
                <a:spcPct val="90000"/>
              </a:lnSpc>
            </a:pPr>
            <a:r>
              <a:rPr lang="en-US" altLang="en-US" dirty="0"/>
              <a:t>Contract employees are eligible for all work.</a:t>
            </a:r>
          </a:p>
          <a:p>
            <a:pPr lvl="1"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332843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dirty="0"/>
              <a:t>Types of Work</a:t>
            </a:r>
          </a:p>
        </p:txBody>
      </p:sp>
      <p:sp>
        <p:nvSpPr>
          <p:cNvPr id="14339" name="Rectangle 3"/>
          <p:cNvSpPr>
            <a:spLocks noGrp="1" noChangeArrowheads="1"/>
          </p:cNvSpPr>
          <p:nvPr>
            <p:ph type="body" idx="1"/>
          </p:nvPr>
        </p:nvSpPr>
        <p:spPr>
          <a:xfrm>
            <a:off x="228600" y="1600200"/>
            <a:ext cx="8686800" cy="4876800"/>
          </a:xfrm>
        </p:spPr>
        <p:txBody>
          <a:bodyPr/>
          <a:lstStyle/>
          <a:p>
            <a:pPr eaLnBrk="1" hangingPunct="1"/>
            <a:r>
              <a:rPr lang="en-US" altLang="en-US" dirty="0"/>
              <a:t>Public Assistance</a:t>
            </a:r>
          </a:p>
          <a:p>
            <a:pPr lvl="1" eaLnBrk="1" hangingPunct="1"/>
            <a:r>
              <a:rPr lang="en-US" altLang="en-US" dirty="0"/>
              <a:t>Emergency Work</a:t>
            </a:r>
          </a:p>
          <a:p>
            <a:pPr lvl="2" eaLnBrk="1" hangingPunct="1"/>
            <a:r>
              <a:rPr lang="en-US" altLang="en-US" dirty="0"/>
              <a:t>Category A – Debris Removal</a:t>
            </a:r>
          </a:p>
          <a:p>
            <a:pPr lvl="2" eaLnBrk="1" hangingPunct="1"/>
            <a:r>
              <a:rPr lang="en-US" altLang="en-US" dirty="0"/>
              <a:t>Category B – Emergency Protective Measures</a:t>
            </a:r>
          </a:p>
          <a:p>
            <a:pPr lvl="1" eaLnBrk="1" hangingPunct="1"/>
            <a:r>
              <a:rPr lang="en-US" altLang="en-US" dirty="0"/>
              <a:t>Permanent Work</a:t>
            </a:r>
          </a:p>
          <a:p>
            <a:pPr lvl="2" eaLnBrk="1" hangingPunct="1"/>
            <a:r>
              <a:rPr lang="en-US" altLang="en-US" dirty="0"/>
              <a:t>Category C – Roads and Bridges</a:t>
            </a:r>
          </a:p>
          <a:p>
            <a:pPr lvl="2" eaLnBrk="1" hangingPunct="1"/>
            <a:r>
              <a:rPr lang="en-US" altLang="en-US" dirty="0"/>
              <a:t>Category D – Water Control Facilities</a:t>
            </a:r>
          </a:p>
          <a:p>
            <a:pPr lvl="2" eaLnBrk="1" hangingPunct="1"/>
            <a:r>
              <a:rPr lang="en-US" altLang="en-US" dirty="0"/>
              <a:t>Category E – Buildings and Equipment</a:t>
            </a:r>
          </a:p>
          <a:p>
            <a:pPr lvl="2" eaLnBrk="1" hangingPunct="1"/>
            <a:r>
              <a:rPr lang="en-US" altLang="en-US" dirty="0"/>
              <a:t>Category F – Utilities</a:t>
            </a:r>
          </a:p>
          <a:p>
            <a:pPr lvl="2" eaLnBrk="1" hangingPunct="1"/>
            <a:r>
              <a:rPr lang="en-US" altLang="en-US" dirty="0"/>
              <a:t>Category G – Parks, Recreation and Others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74638"/>
            <a:ext cx="8686800" cy="1143000"/>
          </a:xfrm>
        </p:spPr>
        <p:txBody>
          <a:bodyPr/>
          <a:lstStyle/>
          <a:p>
            <a:pPr eaLnBrk="1" hangingPunct="1"/>
            <a:r>
              <a:rPr lang="en-US" altLang="en-US" sz="4000" dirty="0"/>
              <a:t>Debris Removal (CAT A)</a:t>
            </a:r>
          </a:p>
        </p:txBody>
      </p:sp>
      <p:sp>
        <p:nvSpPr>
          <p:cNvPr id="15363" name="Rectangle 3"/>
          <p:cNvSpPr>
            <a:spLocks noGrp="1" noChangeArrowheads="1"/>
          </p:cNvSpPr>
          <p:nvPr>
            <p:ph type="body" idx="1"/>
          </p:nvPr>
        </p:nvSpPr>
        <p:spPr>
          <a:xfrm>
            <a:off x="228600" y="1600200"/>
            <a:ext cx="8686800" cy="4876800"/>
          </a:xfrm>
        </p:spPr>
        <p:txBody>
          <a:bodyPr/>
          <a:lstStyle/>
          <a:p>
            <a:pPr eaLnBrk="1" hangingPunct="1"/>
            <a:r>
              <a:rPr lang="en-US" altLang="en-US" dirty="0"/>
              <a:t>Debris removal is eligible when:</a:t>
            </a:r>
          </a:p>
          <a:p>
            <a:pPr lvl="1" eaLnBrk="1" hangingPunct="1"/>
            <a:r>
              <a:rPr lang="en-US" altLang="en-US" sz="2400" dirty="0"/>
              <a:t>Eliminates immediate threat to life, health, and safety.</a:t>
            </a:r>
          </a:p>
          <a:p>
            <a:pPr lvl="1" eaLnBrk="1" hangingPunct="1"/>
            <a:r>
              <a:rPr lang="en-US" altLang="en-US" sz="2400" dirty="0"/>
              <a:t>Eliminates immediate threat of significant damage to improved property.</a:t>
            </a:r>
          </a:p>
          <a:p>
            <a:pPr lvl="1" eaLnBrk="1" hangingPunct="1"/>
            <a:r>
              <a:rPr lang="en-US" altLang="en-US" sz="2400" dirty="0"/>
              <a:t>Ensures economic recovery of the community and provides a benefit for the community-at-large.</a:t>
            </a:r>
          </a:p>
          <a:p>
            <a:pPr lvl="1" eaLnBrk="1" hangingPunct="1"/>
            <a:r>
              <a:rPr lang="en-US" altLang="en-US" sz="2400" dirty="0"/>
              <a:t>Mitigates risk to life and property by removing Substantially Damaged structures and associated structures and appurtenances</a:t>
            </a:r>
          </a:p>
          <a:p>
            <a:pPr eaLnBrk="1" hangingPunct="1"/>
            <a:r>
              <a:rPr lang="en-US" altLang="en-US" dirty="0"/>
              <a:t>Must meet Environmental and Historic Preservation Compliance requirements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274638"/>
            <a:ext cx="8686800" cy="1325562"/>
          </a:xfrm>
        </p:spPr>
        <p:txBody>
          <a:bodyPr/>
          <a:lstStyle/>
          <a:p>
            <a:pPr eaLnBrk="1" hangingPunct="1"/>
            <a:r>
              <a:rPr lang="en-US" altLang="en-US" sz="4000" dirty="0"/>
              <a:t>Emergency Protective Measures </a:t>
            </a:r>
            <a:br>
              <a:rPr lang="en-US" altLang="en-US" sz="4000" dirty="0"/>
            </a:br>
            <a:r>
              <a:rPr lang="en-US" altLang="en-US" sz="4000" dirty="0"/>
              <a:t>(Cat B)</a:t>
            </a:r>
          </a:p>
        </p:txBody>
      </p:sp>
      <p:sp>
        <p:nvSpPr>
          <p:cNvPr id="15363" name="Rectangle 3"/>
          <p:cNvSpPr>
            <a:spLocks noGrp="1" noChangeArrowheads="1"/>
          </p:cNvSpPr>
          <p:nvPr>
            <p:ph type="body" idx="1"/>
          </p:nvPr>
        </p:nvSpPr>
        <p:spPr>
          <a:xfrm>
            <a:off x="228600" y="1752600"/>
            <a:ext cx="4572000" cy="4724400"/>
          </a:xfrm>
        </p:spPr>
        <p:txBody>
          <a:bodyPr/>
          <a:lstStyle/>
          <a:p>
            <a:pPr eaLnBrk="1" hangingPunct="1"/>
            <a:r>
              <a:rPr lang="en-US" altLang="en-US" sz="2800" dirty="0"/>
              <a:t>Flood fighting</a:t>
            </a:r>
          </a:p>
          <a:p>
            <a:pPr eaLnBrk="1" hangingPunct="1"/>
            <a:r>
              <a:rPr lang="en-US" altLang="en-US" sz="2800" dirty="0"/>
              <a:t>EOC operations</a:t>
            </a:r>
          </a:p>
          <a:p>
            <a:pPr eaLnBrk="1" hangingPunct="1"/>
            <a:r>
              <a:rPr lang="en-US" altLang="en-US" sz="2800" dirty="0"/>
              <a:t>Supplies</a:t>
            </a:r>
          </a:p>
          <a:p>
            <a:pPr eaLnBrk="1" hangingPunct="1"/>
            <a:r>
              <a:rPr lang="en-US" altLang="en-US" sz="2800" dirty="0"/>
              <a:t>Medical Care &amp; Transport</a:t>
            </a:r>
          </a:p>
          <a:p>
            <a:pPr eaLnBrk="1" hangingPunct="1"/>
            <a:r>
              <a:rPr lang="en-US" altLang="en-US" sz="2800" dirty="0"/>
              <a:t>Evacuation</a:t>
            </a:r>
          </a:p>
          <a:p>
            <a:pPr eaLnBrk="1" hangingPunct="1"/>
            <a:r>
              <a:rPr lang="en-US" altLang="en-US" sz="2800" dirty="0"/>
              <a:t>Sheltering</a:t>
            </a:r>
          </a:p>
          <a:p>
            <a:pPr eaLnBrk="1" hangingPunct="1"/>
            <a:r>
              <a:rPr lang="en-US" altLang="en-US" sz="2800" dirty="0"/>
              <a:t>Safety Inspections</a:t>
            </a:r>
          </a:p>
          <a:p>
            <a:pPr eaLnBrk="1" hangingPunct="1"/>
            <a:r>
              <a:rPr lang="en-US" altLang="en-US" sz="2800" dirty="0"/>
              <a:t>Search &amp; Rescue</a:t>
            </a:r>
          </a:p>
          <a:p>
            <a:pPr eaLnBrk="1" hangingPunct="1"/>
            <a:r>
              <a:rPr lang="en-US" altLang="en-US" sz="2800" dirty="0"/>
              <a:t>Fire Fighting</a:t>
            </a:r>
          </a:p>
        </p:txBody>
      </p:sp>
      <p:sp>
        <p:nvSpPr>
          <p:cNvPr id="4" name="Rectangle 3"/>
          <p:cNvSpPr txBox="1">
            <a:spLocks noChangeArrowheads="1"/>
          </p:cNvSpPr>
          <p:nvPr/>
        </p:nvSpPr>
        <p:spPr bwMode="auto">
          <a:xfrm>
            <a:off x="4953000" y="1752600"/>
            <a:ext cx="388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ltLang="en-US" sz="2800" dirty="0"/>
              <a:t>Security</a:t>
            </a:r>
          </a:p>
          <a:p>
            <a:pPr eaLnBrk="1" hangingPunct="1"/>
            <a:r>
              <a:rPr lang="en-US" altLang="en-US" sz="2800" dirty="0"/>
              <a:t>Use of Generators</a:t>
            </a:r>
          </a:p>
          <a:p>
            <a:pPr eaLnBrk="1" hangingPunct="1"/>
            <a:r>
              <a:rPr lang="en-US" altLang="en-US" sz="2800" dirty="0"/>
              <a:t>Public Information</a:t>
            </a:r>
          </a:p>
          <a:p>
            <a:pPr eaLnBrk="1" hangingPunct="1"/>
            <a:r>
              <a:rPr lang="en-US" altLang="en-US" sz="2800" dirty="0"/>
              <a:t>Human remains recovery</a:t>
            </a:r>
          </a:p>
          <a:p>
            <a:pPr eaLnBrk="1" hangingPunct="1"/>
            <a:r>
              <a:rPr lang="en-US" altLang="en-US" sz="2800" dirty="0"/>
              <a:t>Mass Mortuary</a:t>
            </a:r>
          </a:p>
          <a:p>
            <a:pPr eaLnBrk="1" hangingPunct="1"/>
            <a:r>
              <a:rPr lang="en-US" altLang="en-US" sz="2800" dirty="0"/>
              <a:t>Some snow-related activities</a:t>
            </a:r>
          </a:p>
        </p:txBody>
      </p:sp>
    </p:spTree>
    <p:extLst>
      <p:ext uri="{BB962C8B-B14F-4D97-AF65-F5344CB8AC3E}">
        <p14:creationId xmlns:p14="http://schemas.microsoft.com/office/powerpoint/2010/main" val="3775342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dirty="0"/>
              <a:t>Eligible Permanent Work (Cat C-G)</a:t>
            </a:r>
          </a:p>
        </p:txBody>
      </p:sp>
      <p:sp>
        <p:nvSpPr>
          <p:cNvPr id="16387" name="Rectangle 3"/>
          <p:cNvSpPr>
            <a:spLocks noGrp="1" noChangeArrowheads="1"/>
          </p:cNvSpPr>
          <p:nvPr>
            <p:ph type="body" idx="1"/>
          </p:nvPr>
        </p:nvSpPr>
        <p:spPr>
          <a:xfrm>
            <a:off x="228600" y="1600200"/>
            <a:ext cx="8686800" cy="4876800"/>
          </a:xfrm>
        </p:spPr>
        <p:txBody>
          <a:bodyPr/>
          <a:lstStyle/>
          <a:p>
            <a:pPr eaLnBrk="1" hangingPunct="1"/>
            <a:r>
              <a:rPr lang="en-US" altLang="en-US" dirty="0"/>
              <a:t>Must repair, restore or replace disaster-damaged facilities in accordance with regulations</a:t>
            </a:r>
          </a:p>
          <a:p>
            <a:pPr eaLnBrk="1" hangingPunct="1"/>
            <a:r>
              <a:rPr lang="en-US" altLang="en-US" dirty="0"/>
              <a:t>Must restore to pre-disaster design, capacity and function in accordance with applicable codes and standards</a:t>
            </a:r>
          </a:p>
          <a:p>
            <a:pPr eaLnBrk="1" hangingPunct="1"/>
            <a:r>
              <a:rPr lang="en-US" altLang="en-US" dirty="0"/>
              <a:t>Must be required as a result of the disaster</a:t>
            </a:r>
          </a:p>
          <a:p>
            <a:pPr eaLnBrk="1" hangingPunct="1"/>
            <a:r>
              <a:rPr lang="en-US" altLang="en-US" dirty="0"/>
              <a:t>May include cost effective hazard mitigation measures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68362"/>
          </a:xfrm>
        </p:spPr>
        <p:txBody>
          <a:bodyPr/>
          <a:lstStyle/>
          <a:p>
            <a:pPr eaLnBrk="1" hangingPunct="1"/>
            <a:r>
              <a:rPr lang="en-US" altLang="en-US" sz="4000" dirty="0"/>
              <a:t>Disaster Recovery</a:t>
            </a:r>
          </a:p>
        </p:txBody>
      </p:sp>
      <p:sp>
        <p:nvSpPr>
          <p:cNvPr id="4099" name="Rectangle 3"/>
          <p:cNvSpPr>
            <a:spLocks noGrp="1" noChangeArrowheads="1"/>
          </p:cNvSpPr>
          <p:nvPr>
            <p:ph type="body" idx="1"/>
          </p:nvPr>
        </p:nvSpPr>
        <p:spPr>
          <a:xfrm>
            <a:off x="228600" y="1143000"/>
            <a:ext cx="4343400" cy="5334000"/>
          </a:xfrm>
        </p:spPr>
        <p:txBody>
          <a:bodyPr/>
          <a:lstStyle/>
          <a:p>
            <a:pPr eaLnBrk="1" hangingPunct="1"/>
            <a:r>
              <a:rPr lang="en-US" altLang="en-US" dirty="0"/>
              <a:t>Definitions</a:t>
            </a:r>
          </a:p>
          <a:p>
            <a:pPr eaLnBrk="1" hangingPunct="1"/>
            <a:r>
              <a:rPr lang="en-US" altLang="en-US" dirty="0"/>
              <a:t>Disaster Process</a:t>
            </a:r>
          </a:p>
          <a:p>
            <a:pPr eaLnBrk="1" hangingPunct="1"/>
            <a:r>
              <a:rPr lang="en-US" altLang="en-US" dirty="0"/>
              <a:t>Public Assistance</a:t>
            </a:r>
          </a:p>
          <a:p>
            <a:pPr eaLnBrk="1" hangingPunct="1"/>
            <a:r>
              <a:rPr lang="en-US" altLang="en-US" dirty="0"/>
              <a:t>Individual Assistance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509010"/>
            <a:ext cx="5015321" cy="33451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dirty="0"/>
              <a:t>Recovery Scoping Meeting</a:t>
            </a:r>
          </a:p>
        </p:txBody>
      </p:sp>
      <p:sp>
        <p:nvSpPr>
          <p:cNvPr id="10243" name="Rectangle 3"/>
          <p:cNvSpPr>
            <a:spLocks noGrp="1" noChangeArrowheads="1"/>
          </p:cNvSpPr>
          <p:nvPr>
            <p:ph type="body" idx="1"/>
          </p:nvPr>
        </p:nvSpPr>
        <p:spPr>
          <a:xfrm>
            <a:off x="228600" y="1600200"/>
            <a:ext cx="8686800" cy="4876800"/>
          </a:xfrm>
        </p:spPr>
        <p:txBody>
          <a:bodyPr/>
          <a:lstStyle/>
          <a:p>
            <a:pPr eaLnBrk="1" hangingPunct="1"/>
            <a:r>
              <a:rPr lang="en-US" altLang="en-US" dirty="0"/>
              <a:t>The first meeting with your FEMA rep. </a:t>
            </a:r>
          </a:p>
          <a:p>
            <a:pPr eaLnBrk="1" hangingPunct="1"/>
            <a:r>
              <a:rPr lang="en-US" altLang="en-US" dirty="0"/>
              <a:t>Your damages will be discussed, your needs assessed, and a plan of action put in place. The FEMA Rep will go over what will be expected of you, and will provide detailed instructions on what to do and how to do it.</a:t>
            </a:r>
          </a:p>
          <a:p>
            <a:pPr lvl="1" eaLnBrk="1" hangingPunct="1"/>
            <a:r>
              <a:rPr lang="en-US" altLang="en-US" dirty="0"/>
              <a:t>Federal and State Permitting</a:t>
            </a:r>
          </a:p>
          <a:p>
            <a:pPr lvl="1" eaLnBrk="1" hangingPunct="1"/>
            <a:r>
              <a:rPr lang="en-US" altLang="en-US" dirty="0"/>
              <a:t>Engineering Studies</a:t>
            </a:r>
          </a:p>
          <a:p>
            <a:pPr lvl="1" eaLnBrk="1" hangingPunct="1"/>
            <a:r>
              <a:rPr lang="en-US" altLang="en-US" dirty="0"/>
              <a:t>Plans and Specs</a:t>
            </a:r>
          </a:p>
        </p:txBody>
      </p:sp>
    </p:spTree>
    <p:extLst>
      <p:ext uri="{BB962C8B-B14F-4D97-AF65-F5344CB8AC3E}">
        <p14:creationId xmlns:p14="http://schemas.microsoft.com/office/powerpoint/2010/main" val="22316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7"/>
          <p:cNvSpPr txBox="1">
            <a:spLocks noChangeArrowheads="1"/>
          </p:cNvSpPr>
          <p:nvPr/>
        </p:nvSpPr>
        <p:spPr bwMode="auto">
          <a:xfrm>
            <a:off x="203200" y="179388"/>
            <a:ext cx="8940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b="1" dirty="0">
                <a:solidFill>
                  <a:schemeClr val="tx2"/>
                </a:solidFill>
                <a:latin typeface="Arial Narrow" panose="020B0606020202030204" pitchFamily="34" charset="0"/>
              </a:rPr>
              <a:t>The Public Assistance Process</a:t>
            </a:r>
          </a:p>
        </p:txBody>
      </p:sp>
      <p:pic>
        <p:nvPicPr>
          <p:cNvPr id="9249" name="Picture 33" descr="PA_Process.png (1688Ã8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38200"/>
            <a:ext cx="89773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dirty="0"/>
              <a:t>Hazard Mitigation</a:t>
            </a:r>
          </a:p>
        </p:txBody>
      </p:sp>
      <p:sp>
        <p:nvSpPr>
          <p:cNvPr id="17411" name="Rectangle 3"/>
          <p:cNvSpPr>
            <a:spLocks noGrp="1" noChangeArrowheads="1"/>
          </p:cNvSpPr>
          <p:nvPr>
            <p:ph type="body" idx="1"/>
          </p:nvPr>
        </p:nvSpPr>
        <p:spPr>
          <a:xfrm>
            <a:off x="228600" y="1600200"/>
            <a:ext cx="8686800" cy="4876800"/>
          </a:xfrm>
        </p:spPr>
        <p:txBody>
          <a:bodyPr/>
          <a:lstStyle/>
          <a:p>
            <a:pPr eaLnBrk="1" hangingPunct="1"/>
            <a:r>
              <a:rPr lang="en-US" altLang="en-US" dirty="0"/>
              <a:t>Cost effective measures that reduce or eliminate the potential for damages to a facility from a future event.</a:t>
            </a:r>
          </a:p>
          <a:p>
            <a:pPr marL="0" indent="0" eaLnBrk="1" hangingPunct="1">
              <a:buNone/>
            </a:pPr>
            <a:endParaRPr lang="en-US" altLang="en-US" dirty="0"/>
          </a:p>
          <a:p>
            <a:pPr eaLnBrk="1" hangingPunct="1"/>
            <a:r>
              <a:rPr lang="en-US" altLang="en-US" dirty="0"/>
              <a:t>For a hazard mitigation proposal to be eligible for funding under Public Assistance, the measure must apply only to the damaged elements of the eligible facility or site.</a:t>
            </a:r>
          </a:p>
          <a:p>
            <a:pPr lvl="2" eaLnBrk="1" hangingPunct="1"/>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613"/>
            <a:ext cx="91440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4000" dirty="0"/>
              <a:t>Project Formulation &amp; Forms</a:t>
            </a:r>
          </a:p>
        </p:txBody>
      </p:sp>
      <p:sp>
        <p:nvSpPr>
          <p:cNvPr id="19459" name="Rectangle 3"/>
          <p:cNvSpPr>
            <a:spLocks noGrp="1" noChangeArrowheads="1"/>
          </p:cNvSpPr>
          <p:nvPr>
            <p:ph type="body" idx="1"/>
          </p:nvPr>
        </p:nvSpPr>
        <p:spPr>
          <a:xfrm>
            <a:off x="228600" y="1600200"/>
            <a:ext cx="8686800" cy="4876800"/>
          </a:xfrm>
        </p:spPr>
        <p:txBody>
          <a:bodyPr/>
          <a:lstStyle/>
          <a:p>
            <a:pPr eaLnBrk="1" hangingPunct="1">
              <a:lnSpc>
                <a:spcPct val="90000"/>
              </a:lnSpc>
            </a:pPr>
            <a:r>
              <a:rPr lang="en-US" altLang="en-US" sz="2800" dirty="0"/>
              <a:t>FEMA Rep will meet with municipal officials</a:t>
            </a:r>
          </a:p>
          <a:p>
            <a:pPr eaLnBrk="1" hangingPunct="1">
              <a:lnSpc>
                <a:spcPct val="90000"/>
              </a:lnSpc>
            </a:pPr>
            <a:r>
              <a:rPr lang="en-US" altLang="en-US" sz="2800" dirty="0"/>
              <a:t>Typically about 1-2 days of field work </a:t>
            </a:r>
            <a:r>
              <a:rPr lang="en-US" altLang="en-US" sz="2400" dirty="0"/>
              <a:t>(and many days of paperwork, meetings and other frustrations)</a:t>
            </a:r>
          </a:p>
          <a:p>
            <a:pPr eaLnBrk="1" hangingPunct="1">
              <a:lnSpc>
                <a:spcPct val="90000"/>
              </a:lnSpc>
            </a:pPr>
            <a:r>
              <a:rPr lang="en-US" altLang="en-US" sz="2800" dirty="0"/>
              <a:t>Federal reimbursement is 75%</a:t>
            </a:r>
          </a:p>
          <a:p>
            <a:pPr eaLnBrk="1" hangingPunct="1">
              <a:lnSpc>
                <a:spcPct val="90000"/>
              </a:lnSpc>
            </a:pPr>
            <a:r>
              <a:rPr lang="en-US" altLang="en-US" sz="2800" dirty="0"/>
              <a:t>State reimbursement is 15%</a:t>
            </a:r>
          </a:p>
          <a:p>
            <a:pPr eaLnBrk="1" hangingPunct="1">
              <a:lnSpc>
                <a:spcPct val="90000"/>
              </a:lnSpc>
            </a:pPr>
            <a:r>
              <a:rPr lang="en-US" altLang="en-US" sz="2800" dirty="0"/>
              <a:t>Town is responsible for 10%.</a:t>
            </a:r>
          </a:p>
          <a:p>
            <a:pPr eaLnBrk="1" hangingPunct="1">
              <a:lnSpc>
                <a:spcPct val="90000"/>
              </a:lnSpc>
            </a:pPr>
            <a:r>
              <a:rPr lang="en-US" altLang="en-US" sz="2800" dirty="0"/>
              <a:t>Must maintain financial and program records for three years following final payment.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dirty="0"/>
              <a:t>Paperwork</a:t>
            </a:r>
          </a:p>
        </p:txBody>
      </p:sp>
      <p:sp>
        <p:nvSpPr>
          <p:cNvPr id="20483" name="Rectangle 3"/>
          <p:cNvSpPr>
            <a:spLocks noGrp="1" noChangeArrowheads="1"/>
          </p:cNvSpPr>
          <p:nvPr>
            <p:ph type="body" idx="1"/>
          </p:nvPr>
        </p:nvSpPr>
        <p:spPr>
          <a:xfrm>
            <a:off x="152400" y="1600200"/>
            <a:ext cx="8915400" cy="4876800"/>
          </a:xfrm>
        </p:spPr>
        <p:txBody>
          <a:bodyPr/>
          <a:lstStyle/>
          <a:p>
            <a:pPr marL="228600" indent="-225425" eaLnBrk="1" hangingPunct="1"/>
            <a:r>
              <a:rPr lang="en-US" altLang="en-US" dirty="0"/>
              <a:t>FEMA Bureaucracy</a:t>
            </a:r>
          </a:p>
          <a:p>
            <a:pPr marL="628650" lvl="1" indent="-225425" eaLnBrk="1" hangingPunct="1"/>
            <a:r>
              <a:rPr lang="en-US" altLang="en-US" dirty="0"/>
              <a:t>FEMA Grant Portal – everything is uploaded here</a:t>
            </a:r>
          </a:p>
          <a:p>
            <a:pPr marL="628650" lvl="1" indent="-225425" eaLnBrk="1" hangingPunct="1"/>
            <a:r>
              <a:rPr lang="en-US" altLang="en-US" dirty="0"/>
              <a:t>Forms are in hardcopy and spreadsheets</a:t>
            </a:r>
          </a:p>
          <a:p>
            <a:pPr marL="914400" lvl="2" indent="-225425" eaLnBrk="1" hangingPunct="1"/>
            <a:r>
              <a:rPr lang="en-US" altLang="en-US" sz="2000" dirty="0"/>
              <a:t>Force Account Labor Summary (90-123) - personnel costs</a:t>
            </a:r>
          </a:p>
          <a:p>
            <a:pPr marL="914400" lvl="2" indent="-225425" eaLnBrk="1" hangingPunct="1"/>
            <a:r>
              <a:rPr lang="en-US" altLang="en-US" sz="2000" dirty="0"/>
              <a:t>Materials Summary Record (90-124) – supplies/ materials</a:t>
            </a:r>
          </a:p>
          <a:p>
            <a:pPr marL="914400" lvl="2" indent="-225425" eaLnBrk="1" hangingPunct="1"/>
            <a:r>
              <a:rPr lang="en-US" altLang="en-US" sz="2000" dirty="0"/>
              <a:t>Rented Equipment Summary Record (90-125) - rented equipment</a:t>
            </a:r>
          </a:p>
          <a:p>
            <a:pPr marL="914400" lvl="2" indent="-225425" eaLnBrk="1" hangingPunct="1"/>
            <a:r>
              <a:rPr lang="en-US" altLang="en-US" sz="2000" dirty="0"/>
              <a:t>Contract Work Summary Record (90-126) - work done by contractors</a:t>
            </a:r>
          </a:p>
          <a:p>
            <a:pPr marL="914400" lvl="2" indent="-225425" eaLnBrk="1" hangingPunct="1"/>
            <a:r>
              <a:rPr lang="en-US" altLang="en-US" sz="2000" dirty="0"/>
              <a:t>Force Account Equipment Summary (90-127) -equipment use costs</a:t>
            </a:r>
          </a:p>
          <a:p>
            <a:pPr marL="914400" lvl="2" indent="-225425" eaLnBrk="1" hangingPunct="1"/>
            <a:r>
              <a:rPr lang="en-US" altLang="en-US" sz="2000" dirty="0"/>
              <a:t>Applicant's Benefits Calculation Worksheet (90-128) - fringe benefit pay for employees</a:t>
            </a:r>
          </a:p>
          <a:p>
            <a:pPr marL="514350" lvl="1" indent="-225425" eaLnBrk="1" hangingPunct="1"/>
            <a:r>
              <a:rPr lang="en-US" altLang="en-US" dirty="0"/>
              <a:t>Copies of Insurance Policies &amp; much, much more!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dirty="0"/>
              <a:t>Project Management</a:t>
            </a:r>
          </a:p>
        </p:txBody>
      </p:sp>
      <p:sp>
        <p:nvSpPr>
          <p:cNvPr id="21507" name="Rectangle 3"/>
          <p:cNvSpPr>
            <a:spLocks noGrp="1" noChangeArrowheads="1"/>
          </p:cNvSpPr>
          <p:nvPr>
            <p:ph type="body" idx="1"/>
          </p:nvPr>
        </p:nvSpPr>
        <p:spPr>
          <a:xfrm>
            <a:off x="228600" y="1600200"/>
            <a:ext cx="8686800" cy="4876800"/>
          </a:xfrm>
        </p:spPr>
        <p:txBody>
          <a:bodyPr/>
          <a:lstStyle/>
          <a:p>
            <a:pPr marL="114300" indent="-166688" eaLnBrk="1" hangingPunct="1"/>
            <a:r>
              <a:rPr lang="en-US" altLang="en-US" dirty="0"/>
              <a:t>Municipal responsibilities</a:t>
            </a:r>
          </a:p>
          <a:p>
            <a:pPr lvl="1" eaLnBrk="1" hangingPunct="1"/>
            <a:r>
              <a:rPr lang="en-US" altLang="en-US" dirty="0"/>
              <a:t>Progress Reports</a:t>
            </a:r>
          </a:p>
          <a:p>
            <a:pPr lvl="1" eaLnBrk="1" hangingPunct="1"/>
            <a:r>
              <a:rPr lang="en-US" altLang="en-US" dirty="0"/>
              <a:t>Financial Reports</a:t>
            </a:r>
          </a:p>
          <a:p>
            <a:pPr lvl="1" eaLnBrk="1" hangingPunct="1"/>
            <a:r>
              <a:rPr lang="en-US" altLang="en-US" dirty="0"/>
              <a:t>Closeout Reports</a:t>
            </a:r>
          </a:p>
          <a:p>
            <a:pPr eaLnBrk="1" hangingPunct="1"/>
            <a:r>
              <a:rPr lang="en-US" altLang="en-US" dirty="0"/>
              <a:t>Project Completion Time Limits</a:t>
            </a:r>
          </a:p>
          <a:p>
            <a:pPr lvl="1" eaLnBrk="1" hangingPunct="1"/>
            <a:r>
              <a:rPr lang="en-US" altLang="en-US" dirty="0"/>
              <a:t>Emergency work - 6 months</a:t>
            </a:r>
          </a:p>
          <a:p>
            <a:pPr lvl="1" eaLnBrk="1" hangingPunct="1"/>
            <a:r>
              <a:rPr lang="en-US" altLang="en-US" dirty="0"/>
              <a:t>Permanent work - 18 months</a:t>
            </a:r>
          </a:p>
          <a:p>
            <a:pPr lvl="1" eaLnBrk="1" hangingPunct="1"/>
            <a:r>
              <a:rPr lang="en-US" altLang="en-US" dirty="0"/>
              <a:t>Time limits for all Projects begin the date of the disaster declaration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dirty="0"/>
              <a:t>Individual Assistance</a:t>
            </a:r>
          </a:p>
        </p:txBody>
      </p:sp>
      <p:sp>
        <p:nvSpPr>
          <p:cNvPr id="22531" name="Rectangle 3"/>
          <p:cNvSpPr>
            <a:spLocks noGrp="1" noChangeArrowheads="1"/>
          </p:cNvSpPr>
          <p:nvPr>
            <p:ph type="body" idx="1"/>
          </p:nvPr>
        </p:nvSpPr>
        <p:spPr>
          <a:xfrm>
            <a:off x="228600" y="1600200"/>
            <a:ext cx="8686800" cy="4876800"/>
          </a:xfrm>
        </p:spPr>
        <p:txBody>
          <a:bodyPr/>
          <a:lstStyle/>
          <a:p>
            <a:pPr marL="228600" indent="-225425" eaLnBrk="1" hangingPunct="1"/>
            <a:r>
              <a:rPr lang="en-US" altLang="en-US" sz="2800" dirty="0"/>
              <a:t>When the President declares a disaster and authorizes providing Individual Assistance, FEMA’s Individuals and Households Program (IHP) can help homeowners and renters affected by the disaster with housing needs and necessary expenses.</a:t>
            </a:r>
          </a:p>
          <a:p>
            <a:pPr marL="228600" indent="-225425" eaLnBrk="1" hangingPunct="1"/>
            <a:endParaRPr lang="en-US" altLang="en-US" sz="2800" dirty="0"/>
          </a:p>
          <a:p>
            <a:pPr marL="228600" indent="-225425" eaLnBrk="1" hangingPunct="1"/>
            <a:r>
              <a:rPr lang="en-US" altLang="en-US" sz="2800" dirty="0"/>
              <a:t>A Disaster Recovery Center may be set up by FEMA for citizens to visit and file for assistance.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74638"/>
            <a:ext cx="8686800" cy="1143000"/>
          </a:xfrm>
        </p:spPr>
        <p:txBody>
          <a:bodyPr/>
          <a:lstStyle/>
          <a:p>
            <a:pPr eaLnBrk="1" hangingPunct="1"/>
            <a:r>
              <a:rPr lang="en-US" altLang="en-US" sz="4000" dirty="0"/>
              <a:t>Individuals and Households Program</a:t>
            </a:r>
          </a:p>
        </p:txBody>
      </p:sp>
      <p:sp>
        <p:nvSpPr>
          <p:cNvPr id="23555" name="Rectangle 3"/>
          <p:cNvSpPr>
            <a:spLocks noGrp="1" noChangeArrowheads="1"/>
          </p:cNvSpPr>
          <p:nvPr>
            <p:ph type="body" idx="1"/>
          </p:nvPr>
        </p:nvSpPr>
        <p:spPr>
          <a:xfrm>
            <a:off x="228600" y="1600200"/>
            <a:ext cx="8686800" cy="4876800"/>
          </a:xfrm>
        </p:spPr>
        <p:txBody>
          <a:bodyPr/>
          <a:lstStyle/>
          <a:p>
            <a:pPr marL="228600" indent="-225425" eaLnBrk="1" hangingPunct="1"/>
            <a:r>
              <a:rPr lang="en-US" altLang="en-US" sz="2400" dirty="0"/>
              <a:t>To be considered for IHP housing assistance, the affected home must be the individual’s primary residence and it must be located in the disaster area designated for Individual Assistance. </a:t>
            </a:r>
          </a:p>
          <a:p>
            <a:pPr marL="228600" indent="-225425" eaLnBrk="1" hangingPunct="1"/>
            <a:r>
              <a:rPr lang="en-US" altLang="en-US" sz="2400" dirty="0"/>
              <a:t>To be considered for IHP assistance for necessary expenses or serious needs, the loss must have occurred in the disaster area designated for Individual Assistance. </a:t>
            </a:r>
          </a:p>
          <a:p>
            <a:pPr marL="228600" indent="-225425" eaLnBrk="1" hangingPunct="1"/>
            <a:r>
              <a:rPr lang="en-US" altLang="en-US" sz="2400" dirty="0"/>
              <a:t>An individual or a pre-disaster member of the household must be a United States citizen, a non-citizen national or a qualified alien.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dirty="0"/>
              <a:t>What does IA pay for?</a:t>
            </a:r>
          </a:p>
        </p:txBody>
      </p:sp>
      <p:sp>
        <p:nvSpPr>
          <p:cNvPr id="24579" name="Rectangle 3"/>
          <p:cNvSpPr>
            <a:spLocks noGrp="1" noChangeArrowheads="1"/>
          </p:cNvSpPr>
          <p:nvPr>
            <p:ph type="body" sz="half" idx="1"/>
          </p:nvPr>
        </p:nvSpPr>
        <p:spPr/>
        <p:txBody>
          <a:bodyPr/>
          <a:lstStyle/>
          <a:p>
            <a:pPr marL="228600" indent="-225425" eaLnBrk="1" hangingPunct="1"/>
            <a:r>
              <a:rPr lang="en-US" altLang="en-US" sz="2400" dirty="0"/>
              <a:t>Temporary Housing</a:t>
            </a:r>
          </a:p>
          <a:p>
            <a:pPr marL="228600" indent="-225425" eaLnBrk="1" hangingPunct="1"/>
            <a:r>
              <a:rPr lang="en-US" altLang="en-US" sz="2400" dirty="0"/>
              <a:t>Food Stamps</a:t>
            </a:r>
          </a:p>
          <a:p>
            <a:pPr marL="228600" indent="-225425" eaLnBrk="1" hangingPunct="1"/>
            <a:r>
              <a:rPr lang="en-US" altLang="en-US" sz="2400" dirty="0"/>
              <a:t>Legal Services</a:t>
            </a:r>
          </a:p>
          <a:p>
            <a:pPr marL="228600" indent="-225425" eaLnBrk="1" hangingPunct="1"/>
            <a:r>
              <a:rPr lang="en-US" altLang="en-US" sz="2400" dirty="0"/>
              <a:t>Veteran’s Assistance</a:t>
            </a:r>
          </a:p>
          <a:p>
            <a:pPr marL="228600" indent="-225425" eaLnBrk="1" hangingPunct="1"/>
            <a:r>
              <a:rPr lang="en-US" altLang="en-US" sz="2400" dirty="0"/>
              <a:t>Income Tax Counseling</a:t>
            </a:r>
          </a:p>
          <a:p>
            <a:pPr marL="228600" indent="-225425" eaLnBrk="1" hangingPunct="1"/>
            <a:r>
              <a:rPr lang="en-US" altLang="en-US" sz="2400" dirty="0"/>
              <a:t>Low Interest Loans</a:t>
            </a:r>
          </a:p>
        </p:txBody>
      </p:sp>
      <p:sp>
        <p:nvSpPr>
          <p:cNvPr id="24580" name="Rectangle 4"/>
          <p:cNvSpPr>
            <a:spLocks noGrp="1" noChangeArrowheads="1"/>
          </p:cNvSpPr>
          <p:nvPr>
            <p:ph type="body" sz="half" idx="2"/>
          </p:nvPr>
        </p:nvSpPr>
        <p:spPr>
          <a:xfrm>
            <a:off x="4191000" y="1600200"/>
            <a:ext cx="4572000" cy="4525963"/>
          </a:xfrm>
        </p:spPr>
        <p:txBody>
          <a:bodyPr/>
          <a:lstStyle/>
          <a:p>
            <a:pPr eaLnBrk="1" hangingPunct="1"/>
            <a:r>
              <a:rPr lang="en-US" altLang="en-US" sz="2400" dirty="0"/>
              <a:t>Unemployment payments</a:t>
            </a:r>
          </a:p>
          <a:p>
            <a:pPr eaLnBrk="1" hangingPunct="1"/>
            <a:r>
              <a:rPr lang="en-US" altLang="en-US" sz="2400" dirty="0"/>
              <a:t>Individual &amp; Family grants</a:t>
            </a:r>
          </a:p>
          <a:p>
            <a:pPr eaLnBrk="1" hangingPunct="1"/>
            <a:r>
              <a:rPr lang="en-US" altLang="en-US" sz="2400" dirty="0"/>
              <a:t>Crisis Counseling</a:t>
            </a:r>
          </a:p>
          <a:p>
            <a:pPr eaLnBrk="1" hangingPunct="1"/>
            <a:r>
              <a:rPr lang="en-US" altLang="en-US" sz="2400" dirty="0"/>
              <a:t>Agricultural assistance</a:t>
            </a:r>
          </a:p>
          <a:p>
            <a:pPr eaLnBrk="1" hangingPunct="1"/>
            <a:r>
              <a:rPr lang="en-US" altLang="en-US" sz="2400" dirty="0"/>
              <a:t>Red Cross Services</a:t>
            </a:r>
          </a:p>
          <a:p>
            <a:pPr eaLnBrk="1" hangingPunct="1"/>
            <a:r>
              <a:rPr lang="en-US" altLang="en-US" sz="2400" dirty="0"/>
              <a:t>Medical and Dental Expenses </a:t>
            </a:r>
          </a:p>
          <a:p>
            <a:pPr eaLnBrk="1" hangingPunct="1"/>
            <a:r>
              <a:rPr lang="en-US" altLang="en-US" sz="2400" dirty="0"/>
              <a:t>Funeral and Burial Costs</a:t>
            </a:r>
          </a:p>
          <a:p>
            <a:pPr lvl="1" eaLnBrk="1" hangingPunct="1"/>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p:spPr>
        <p:txBody>
          <a:bodyPr/>
          <a:lstStyle/>
          <a:p>
            <a:pPr eaLnBrk="1" hangingPunct="1"/>
            <a:r>
              <a:rPr lang="en-US" altLang="en-US" sz="4000" dirty="0"/>
              <a:t>Definitions</a:t>
            </a:r>
          </a:p>
        </p:txBody>
      </p:sp>
      <p:sp>
        <p:nvSpPr>
          <p:cNvPr id="5123" name="Rectangle 3"/>
          <p:cNvSpPr>
            <a:spLocks noGrp="1" noChangeArrowheads="1"/>
          </p:cNvSpPr>
          <p:nvPr>
            <p:ph type="body" idx="1"/>
          </p:nvPr>
        </p:nvSpPr>
        <p:spPr>
          <a:xfrm>
            <a:off x="228600" y="1295400"/>
            <a:ext cx="8686800" cy="1905000"/>
          </a:xfrm>
        </p:spPr>
        <p:txBody>
          <a:bodyPr/>
          <a:lstStyle/>
          <a:p>
            <a:pPr eaLnBrk="1" hangingPunct="1"/>
            <a:r>
              <a:rPr lang="en-US" altLang="en-US" sz="2800" u="sng" dirty="0"/>
              <a:t>Public Assistance</a:t>
            </a:r>
            <a:r>
              <a:rPr lang="en-US" altLang="en-US" sz="2800" dirty="0"/>
              <a:t>: aid to public entities (and certain private non-profit) for emergency services and the repair or replacement of disaster damaged public facilities.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895600"/>
            <a:ext cx="5638800" cy="3674031"/>
          </a:xfrm>
          <a:prstGeom prst="rect">
            <a:avLst/>
          </a:prstGeom>
        </p:spPr>
      </p:pic>
    </p:spTree>
    <p:extLst>
      <p:ext uri="{BB962C8B-B14F-4D97-AF65-F5344CB8AC3E}">
        <p14:creationId xmlns:p14="http://schemas.microsoft.com/office/powerpoint/2010/main" val="194116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body" idx="1"/>
          </p:nvPr>
        </p:nvSpPr>
        <p:spPr>
          <a:xfrm>
            <a:off x="457200" y="381000"/>
            <a:ext cx="8001000" cy="5745163"/>
          </a:xfrm>
        </p:spPr>
        <p:txBody>
          <a:bodyPr/>
          <a:lstStyle/>
          <a:p>
            <a:pPr eaLnBrk="1" hangingPunct="1"/>
            <a:r>
              <a:rPr lang="en-US" altLang="en-US" sz="4400" dirty="0"/>
              <a:t>Individual Assistance</a:t>
            </a:r>
          </a:p>
          <a:p>
            <a:pPr lvl="1" eaLnBrk="1" hangingPunct="1"/>
            <a:r>
              <a:rPr lang="en-US" altLang="en-US" sz="4000" dirty="0"/>
              <a:t>Sequence of delivery</a:t>
            </a:r>
          </a:p>
          <a:p>
            <a:pPr lvl="2" eaLnBrk="1" hangingPunct="1"/>
            <a:r>
              <a:rPr lang="en-US" altLang="en-US" sz="3200" dirty="0"/>
              <a:t>Insurance</a:t>
            </a:r>
          </a:p>
          <a:p>
            <a:pPr lvl="2" eaLnBrk="1" hangingPunct="1"/>
            <a:r>
              <a:rPr lang="en-US" altLang="en-US" sz="3200" dirty="0"/>
              <a:t>Non-profits/Charities</a:t>
            </a:r>
          </a:p>
          <a:p>
            <a:pPr lvl="2" eaLnBrk="1" hangingPunct="1"/>
            <a:r>
              <a:rPr lang="en-US" altLang="en-US" sz="3200" dirty="0"/>
              <a:t>FEMA Individual Assistance</a:t>
            </a:r>
          </a:p>
          <a:p>
            <a:pPr lvl="2" eaLnBrk="1" hangingPunct="1"/>
            <a:r>
              <a:rPr lang="en-US" altLang="en-US" sz="3200" dirty="0"/>
              <a:t>Small Business Administration</a:t>
            </a:r>
          </a:p>
          <a:p>
            <a:pPr lvl="2" eaLnBrk="1" hangingPunct="1"/>
            <a:r>
              <a:rPr lang="en-US" altLang="en-US" sz="3200" dirty="0"/>
              <a:t>You’re out of luck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dirty="0"/>
              <a:t>Individual Assistance</a:t>
            </a:r>
          </a:p>
        </p:txBody>
      </p:sp>
      <p:sp>
        <p:nvSpPr>
          <p:cNvPr id="26627" name="Rectangle 3"/>
          <p:cNvSpPr>
            <a:spLocks noGrp="1" noChangeArrowheads="1"/>
          </p:cNvSpPr>
          <p:nvPr>
            <p:ph type="body" idx="1"/>
          </p:nvPr>
        </p:nvSpPr>
        <p:spPr>
          <a:xfrm>
            <a:off x="228600" y="1600200"/>
            <a:ext cx="8686800" cy="4876800"/>
          </a:xfrm>
        </p:spPr>
        <p:txBody>
          <a:bodyPr/>
          <a:lstStyle/>
          <a:p>
            <a:pPr marL="228600" indent="-225425" eaLnBrk="1" hangingPunct="1"/>
            <a:r>
              <a:rPr lang="en-US" altLang="en-US" dirty="0"/>
              <a:t>The Town EOC may be involved by collecting individual damage information and recording it on the Individual Assistance Damage Assessment Form.  The town should provide information updates to the public.</a:t>
            </a:r>
          </a:p>
          <a:p>
            <a:pPr marL="228600" indent="-225425" eaLnBrk="1" hangingPunct="1"/>
            <a:endParaRPr lang="en-US" altLang="en-US" sz="1800" dirty="0"/>
          </a:p>
          <a:p>
            <a:pPr marL="228600" indent="-225425" eaLnBrk="1" hangingPunct="1"/>
            <a:r>
              <a:rPr lang="en-US" altLang="en-US" dirty="0"/>
              <a:t>Individual applicants will work directly with FEMA, other Federal entities, or with private charities during the Individual Assistance phase.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Disaster Recovery</a:t>
            </a:r>
          </a:p>
        </p:txBody>
      </p:sp>
      <p:sp>
        <p:nvSpPr>
          <p:cNvPr id="27651" name="Rectangle 3"/>
          <p:cNvSpPr>
            <a:spLocks noGrp="1" noChangeArrowheads="1"/>
          </p:cNvSpPr>
          <p:nvPr>
            <p:ph type="body" idx="1"/>
          </p:nvPr>
        </p:nvSpPr>
        <p:spPr>
          <a:xfrm>
            <a:off x="228600" y="1600200"/>
            <a:ext cx="8686800" cy="4876800"/>
          </a:xfrm>
        </p:spPr>
        <p:txBody>
          <a:bodyPr/>
          <a:lstStyle/>
          <a:p>
            <a:pPr eaLnBrk="1" hangingPunct="1"/>
            <a:r>
              <a:rPr lang="en-US" altLang="en-US" dirty="0"/>
              <a:t>Please contact Waldo County EMA if you have any questions.</a:t>
            </a:r>
          </a:p>
          <a:p>
            <a:pPr eaLnBrk="1" hangingPunct="1"/>
            <a:endParaRPr lang="en-US" altLang="en-US" dirty="0"/>
          </a:p>
          <a:p>
            <a:pPr eaLnBrk="1" hangingPunct="1"/>
            <a:r>
              <a:rPr lang="en-US" altLang="en-US" dirty="0"/>
              <a:t>685 Swan Lake Ave, Swanville, ME 04915</a:t>
            </a:r>
          </a:p>
          <a:p>
            <a:pPr eaLnBrk="1" hangingPunct="1"/>
            <a:r>
              <a:rPr lang="en-US" altLang="en-US" dirty="0"/>
              <a:t>(207) 338-3870</a:t>
            </a:r>
          </a:p>
          <a:p>
            <a:pPr eaLnBrk="1" hangingPunct="1"/>
            <a:r>
              <a:rPr lang="en-US" altLang="en-US" dirty="0">
                <a:hlinkClick r:id="rId2"/>
              </a:rPr>
              <a:t>ema@waldocountyme.gov</a:t>
            </a:r>
            <a:r>
              <a:rPr lang="en-US" alt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p:spPr>
        <p:txBody>
          <a:bodyPr/>
          <a:lstStyle/>
          <a:p>
            <a:pPr eaLnBrk="1" hangingPunct="1"/>
            <a:r>
              <a:rPr lang="en-US" altLang="en-US" sz="4000" dirty="0"/>
              <a:t>Definitions</a:t>
            </a:r>
          </a:p>
        </p:txBody>
      </p:sp>
      <p:sp>
        <p:nvSpPr>
          <p:cNvPr id="5123" name="Rectangle 3"/>
          <p:cNvSpPr>
            <a:spLocks noGrp="1" noChangeArrowheads="1"/>
          </p:cNvSpPr>
          <p:nvPr>
            <p:ph type="body" idx="1"/>
          </p:nvPr>
        </p:nvSpPr>
        <p:spPr>
          <a:xfrm>
            <a:off x="228600" y="1295400"/>
            <a:ext cx="8686800" cy="1066800"/>
          </a:xfrm>
        </p:spPr>
        <p:txBody>
          <a:bodyPr/>
          <a:lstStyle/>
          <a:p>
            <a:pPr eaLnBrk="1" hangingPunct="1"/>
            <a:r>
              <a:rPr lang="en-US" altLang="en-US" sz="2800" u="sng" dirty="0"/>
              <a:t>Individual Assistance</a:t>
            </a:r>
            <a:r>
              <a:rPr lang="en-US" altLang="en-US" sz="2800" dirty="0"/>
              <a:t>: aid to individuals and households, including businesses and farms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667000"/>
            <a:ext cx="4819426" cy="3200400"/>
          </a:xfrm>
          <a:prstGeom prst="rect">
            <a:avLst/>
          </a:prstGeom>
        </p:spPr>
      </p:pic>
    </p:spTree>
    <p:extLst>
      <p:ext uri="{BB962C8B-B14F-4D97-AF65-F5344CB8AC3E}">
        <p14:creationId xmlns:p14="http://schemas.microsoft.com/office/powerpoint/2010/main" val="67223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15962"/>
          </a:xfrm>
        </p:spPr>
        <p:txBody>
          <a:bodyPr/>
          <a:lstStyle/>
          <a:p>
            <a:pPr eaLnBrk="1" hangingPunct="1"/>
            <a:r>
              <a:rPr lang="en-US" altLang="en-US" sz="4000" dirty="0"/>
              <a:t>Definitions</a:t>
            </a:r>
          </a:p>
        </p:txBody>
      </p:sp>
      <p:sp>
        <p:nvSpPr>
          <p:cNvPr id="5123" name="Rectangle 3"/>
          <p:cNvSpPr>
            <a:spLocks noGrp="1" noChangeArrowheads="1"/>
          </p:cNvSpPr>
          <p:nvPr>
            <p:ph type="body" idx="1"/>
          </p:nvPr>
        </p:nvSpPr>
        <p:spPr>
          <a:xfrm>
            <a:off x="228600" y="1295400"/>
            <a:ext cx="8686800" cy="2362200"/>
          </a:xfrm>
        </p:spPr>
        <p:txBody>
          <a:bodyPr/>
          <a:lstStyle/>
          <a:p>
            <a:pPr eaLnBrk="1" hangingPunct="1"/>
            <a:r>
              <a:rPr lang="en-US" altLang="en-US" sz="2800" u="sng" dirty="0"/>
              <a:t>Disaster Recovery Center</a:t>
            </a:r>
            <a:r>
              <a:rPr lang="en-US" altLang="en-US" sz="2800" dirty="0"/>
              <a:t>: Following a Presidential disaster declaration that includes the Individual Assistance Program, FEMA may open temporary facilities called Disaster Recovery Centers (DRCs) in order to provide direct customer service.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505200"/>
            <a:ext cx="4437225" cy="31718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a:t>Initial Damage Assessment</a:t>
            </a:r>
          </a:p>
        </p:txBody>
      </p:sp>
      <p:sp>
        <p:nvSpPr>
          <p:cNvPr id="6147" name="Rectangle 3"/>
          <p:cNvSpPr>
            <a:spLocks noGrp="1" noChangeArrowheads="1"/>
          </p:cNvSpPr>
          <p:nvPr>
            <p:ph type="body" idx="1"/>
          </p:nvPr>
        </p:nvSpPr>
        <p:spPr>
          <a:xfrm>
            <a:off x="228600" y="1600200"/>
            <a:ext cx="8686800" cy="4876800"/>
          </a:xfrm>
        </p:spPr>
        <p:txBody>
          <a:bodyPr/>
          <a:lstStyle/>
          <a:p>
            <a:r>
              <a:rPr lang="en-US" sz="2400" dirty="0"/>
              <a:t>When the disaster danger has passed, the town EOC should submit a Situation Report that lists out what public infrastructure, major facilities, or utilities have been damaged or impacted. </a:t>
            </a:r>
          </a:p>
          <a:p>
            <a:r>
              <a:rPr lang="en-US" sz="2400" dirty="0"/>
              <a:t>Submit a situation report as soon as possible. The initial report can be called in, but follow up with an e-mail, fax, or D4H-IM submission.</a:t>
            </a:r>
          </a:p>
          <a:p>
            <a:r>
              <a:rPr lang="en-US" altLang="en-US" sz="2400" dirty="0"/>
              <a:t>As things change or you gather more information on damages, keep the County EOC updated.</a:t>
            </a:r>
          </a:p>
          <a:p>
            <a:r>
              <a:rPr lang="en-US" altLang="en-US" sz="2400" dirty="0"/>
              <a:t>This initial assessment will help you to prioritize resources and your response.</a:t>
            </a:r>
          </a:p>
        </p:txBody>
      </p:sp>
    </p:spTree>
    <p:extLst>
      <p:ext uri="{BB962C8B-B14F-4D97-AF65-F5344CB8AC3E}">
        <p14:creationId xmlns:p14="http://schemas.microsoft.com/office/powerpoint/2010/main" val="340371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a:t>Follow on Damage Assessment</a:t>
            </a:r>
          </a:p>
        </p:txBody>
      </p:sp>
      <p:sp>
        <p:nvSpPr>
          <p:cNvPr id="6147" name="Rectangle 3"/>
          <p:cNvSpPr>
            <a:spLocks noGrp="1" noChangeArrowheads="1"/>
          </p:cNvSpPr>
          <p:nvPr>
            <p:ph type="body" idx="1"/>
          </p:nvPr>
        </p:nvSpPr>
        <p:spPr>
          <a:xfrm>
            <a:off x="228600" y="1600200"/>
            <a:ext cx="8686800" cy="4876800"/>
          </a:xfrm>
        </p:spPr>
        <p:txBody>
          <a:bodyPr/>
          <a:lstStyle/>
          <a:p>
            <a:pPr eaLnBrk="1" hangingPunct="1"/>
            <a:r>
              <a:rPr lang="en-US" altLang="en-US" sz="2400" dirty="0"/>
              <a:t>Within 24-72 hours, the town should complete a detailed damage assessment and come up with an estimated cost to repair and the number of homes and businesses damaged. </a:t>
            </a:r>
          </a:p>
          <a:p>
            <a:pPr eaLnBrk="1" hangingPunct="1"/>
            <a:r>
              <a:rPr lang="en-US" altLang="en-US" sz="2400" dirty="0"/>
              <a:t>Include both public damage and private damage.</a:t>
            </a:r>
          </a:p>
          <a:p>
            <a:pPr eaLnBrk="1" hangingPunct="1"/>
            <a:r>
              <a:rPr lang="en-US" altLang="en-US" sz="2400" dirty="0"/>
              <a:t>Take a lot of pictures. (</a:t>
            </a:r>
            <a:r>
              <a:rPr lang="en-US" altLang="en-US" sz="2000" i="1" dirty="0"/>
              <a:t>Can’t stress this enough</a:t>
            </a:r>
            <a:r>
              <a:rPr lang="en-US" altLang="en-US" sz="2400" dirty="0"/>
              <a:t>)</a:t>
            </a:r>
          </a:p>
          <a:p>
            <a:pPr eaLnBrk="1" hangingPunct="1"/>
            <a:r>
              <a:rPr lang="en-US" altLang="en-US" sz="2400" dirty="0"/>
              <a:t>Fill out a MEMA “Public Assistance Preliminary Damage Assessment” form and send it to the County EMA office.</a:t>
            </a:r>
          </a:p>
          <a:p>
            <a:pPr eaLnBrk="1" hangingPunct="1"/>
            <a:r>
              <a:rPr lang="en-US" altLang="en-US" sz="2400" dirty="0"/>
              <a:t>The damage assessment forms are needed in order to determine if there was enough damage to get a FEMA disaster declaration.</a:t>
            </a:r>
            <a:endParaRPr lang="en-US" altLang="en-US" dirty="0"/>
          </a:p>
          <a:p>
            <a:pPr eaLnBrk="1" hangingPunct="1"/>
            <a:endParaRPr lang="en-US" altLang="en-US" sz="2400" dirty="0"/>
          </a:p>
        </p:txBody>
      </p:sp>
    </p:spTree>
    <p:extLst>
      <p:ext uri="{BB962C8B-B14F-4D97-AF65-F5344CB8AC3E}">
        <p14:creationId xmlns:p14="http://schemas.microsoft.com/office/powerpoint/2010/main" val="374818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a:t>Disaster Declaration Process</a:t>
            </a:r>
          </a:p>
        </p:txBody>
      </p:sp>
      <p:sp>
        <p:nvSpPr>
          <p:cNvPr id="6147" name="Rectangle 3"/>
          <p:cNvSpPr>
            <a:spLocks noGrp="1" noChangeArrowheads="1"/>
          </p:cNvSpPr>
          <p:nvPr>
            <p:ph type="body" idx="1"/>
          </p:nvPr>
        </p:nvSpPr>
        <p:spPr>
          <a:xfrm>
            <a:off x="228600" y="1600200"/>
            <a:ext cx="8686800" cy="4876800"/>
          </a:xfrm>
        </p:spPr>
        <p:txBody>
          <a:bodyPr/>
          <a:lstStyle/>
          <a:p>
            <a:pPr eaLnBrk="1" hangingPunct="1"/>
            <a:r>
              <a:rPr lang="en-US" altLang="en-US" sz="2800" dirty="0"/>
              <a:t>PAPDA forms must show sufficient damages to warrant a State of Emergency declaration by the Governor.</a:t>
            </a:r>
          </a:p>
          <a:p>
            <a:pPr eaLnBrk="1" hangingPunct="1"/>
            <a:r>
              <a:rPr lang="en-US" altLang="en-US" sz="2800" dirty="0"/>
              <a:t>The Governor requests the President authorize a Stafford Act disaster declaration.</a:t>
            </a:r>
          </a:p>
          <a:p>
            <a:pPr eaLnBrk="1" hangingPunct="1"/>
            <a:r>
              <a:rPr lang="en-US" altLang="en-US" sz="2800" dirty="0"/>
              <a:t>FEMA completes a Preliminary Damage Assessment (PDA). FEMA officials may come to your town to validate your damages.</a:t>
            </a:r>
          </a:p>
          <a:p>
            <a:pPr eaLnBrk="1" hangingPunct="1"/>
            <a:r>
              <a:rPr lang="en-US" altLang="en-US" sz="2800" dirty="0"/>
              <a:t>President may issue a Disaster Declaration. This could take weeks or months.</a:t>
            </a:r>
          </a:p>
        </p:txBody>
      </p:sp>
    </p:spTree>
    <p:extLst>
      <p:ext uri="{BB962C8B-B14F-4D97-AF65-F5344CB8AC3E}">
        <p14:creationId xmlns:p14="http://schemas.microsoft.com/office/powerpoint/2010/main" val="30143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92162"/>
          </a:xfrm>
        </p:spPr>
        <p:txBody>
          <a:bodyPr/>
          <a:lstStyle/>
          <a:p>
            <a:pPr eaLnBrk="1" hangingPunct="1"/>
            <a:r>
              <a:rPr lang="en-US" altLang="en-US" sz="4000" dirty="0"/>
              <a:t>Public Assistance</a:t>
            </a:r>
          </a:p>
        </p:txBody>
      </p:sp>
      <p:sp>
        <p:nvSpPr>
          <p:cNvPr id="7171" name="Rectangle 3"/>
          <p:cNvSpPr>
            <a:spLocks noGrp="1" noChangeArrowheads="1"/>
          </p:cNvSpPr>
          <p:nvPr>
            <p:ph type="body" idx="1"/>
          </p:nvPr>
        </p:nvSpPr>
        <p:spPr>
          <a:xfrm>
            <a:off x="228600" y="1295400"/>
            <a:ext cx="8686800" cy="5181600"/>
          </a:xfrm>
        </p:spPr>
        <p:txBody>
          <a:bodyPr/>
          <a:lstStyle/>
          <a:p>
            <a:pPr eaLnBrk="1" hangingPunct="1"/>
            <a:r>
              <a:rPr lang="en-US" altLang="en-US" sz="2800" dirty="0"/>
              <a:t>In order for a County (and its corresponding municipalities) to be eligible for a Public Assistance (PA) declaration, both the County and the State have to reach its PA Damage Threshold.</a:t>
            </a:r>
          </a:p>
          <a:p>
            <a:pPr marL="0" indent="0" eaLnBrk="1" hangingPunct="1">
              <a:buNone/>
            </a:pPr>
            <a:endParaRPr lang="en-US" altLang="en-US" sz="1200" dirty="0"/>
          </a:p>
          <a:p>
            <a:pPr eaLnBrk="1" hangingPunct="1"/>
            <a:r>
              <a:rPr lang="en-US" altLang="en-US" sz="2800" dirty="0"/>
              <a:t>This level of damage is estimated during the Damage Assessment Form process and verified during FEMA’s Preliminary Damage Assessment or PDA.</a:t>
            </a:r>
          </a:p>
          <a:p>
            <a:pPr marL="0" indent="0" eaLnBrk="1" hangingPunct="1">
              <a:buNone/>
            </a:pPr>
            <a:endParaRPr lang="en-US" altLang="en-US" sz="1200" dirty="0"/>
          </a:p>
          <a:p>
            <a:pPr eaLnBrk="1" hangingPunct="1"/>
            <a:r>
              <a:rPr lang="en-US" altLang="en-US" sz="2800" dirty="0"/>
              <a:t>The Thresholds for the County and the State are shown on the next slide.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1492</Words>
  <Application>Microsoft Office PowerPoint</Application>
  <PresentationFormat>On-screen Show (4:3)</PresentationFormat>
  <Paragraphs>193</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Arial Narrow</vt:lpstr>
      <vt:lpstr>Default Design</vt:lpstr>
      <vt:lpstr>Workshop in Emergency Management Disaster Recovery</vt:lpstr>
      <vt:lpstr>Disaster Recovery</vt:lpstr>
      <vt:lpstr>Definitions</vt:lpstr>
      <vt:lpstr>Definitions</vt:lpstr>
      <vt:lpstr>Definitions</vt:lpstr>
      <vt:lpstr>Initial Damage Assessment</vt:lpstr>
      <vt:lpstr>Follow on Damage Assessment</vt:lpstr>
      <vt:lpstr>Disaster Declaration Process</vt:lpstr>
      <vt:lpstr>Public Assistance</vt:lpstr>
      <vt:lpstr>Disaster PA Thresholds</vt:lpstr>
      <vt:lpstr>PA Applicant’s Briefing</vt:lpstr>
      <vt:lpstr>FEMA Grants Portal</vt:lpstr>
      <vt:lpstr>PA Eligible Applicants</vt:lpstr>
      <vt:lpstr>PA Cost Eligibility</vt:lpstr>
      <vt:lpstr>PA Cost Eligibility</vt:lpstr>
      <vt:lpstr>Types of Work</vt:lpstr>
      <vt:lpstr>Debris Removal (CAT A)</vt:lpstr>
      <vt:lpstr>Emergency Protective Measures  (Cat B)</vt:lpstr>
      <vt:lpstr>Eligible Permanent Work (Cat C-G)</vt:lpstr>
      <vt:lpstr>Recovery Scoping Meeting</vt:lpstr>
      <vt:lpstr>PowerPoint Presentation</vt:lpstr>
      <vt:lpstr>Hazard Mitigation</vt:lpstr>
      <vt:lpstr>PowerPoint Presentation</vt:lpstr>
      <vt:lpstr>Project Formulation &amp; Forms</vt:lpstr>
      <vt:lpstr>Paperwork</vt:lpstr>
      <vt:lpstr>Project Management</vt:lpstr>
      <vt:lpstr>Individual Assistance</vt:lpstr>
      <vt:lpstr>Individuals and Households Program</vt:lpstr>
      <vt:lpstr>What does IA pay for?</vt:lpstr>
      <vt:lpstr>PowerPoint Presentation</vt:lpstr>
      <vt:lpstr>Individual Assistance</vt:lpstr>
      <vt:lpstr>Disaster Recovery</vt:lpstr>
    </vt:vector>
  </TitlesOfParts>
  <Company>County of Waldo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in Emergency Management Emergency Operations &amp; Reporting</dc:title>
  <dc:creator>drowley</dc:creator>
  <cp:lastModifiedBy>Dale Rowley</cp:lastModifiedBy>
  <cp:revision>36</cp:revision>
  <cp:lastPrinted>2018-10-23T15:57:03Z</cp:lastPrinted>
  <dcterms:created xsi:type="dcterms:W3CDTF">2012-02-21T16:43:16Z</dcterms:created>
  <dcterms:modified xsi:type="dcterms:W3CDTF">2025-03-25T16:42:05Z</dcterms:modified>
</cp:coreProperties>
</file>