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1"/>
  </p:handoutMasterIdLst>
  <p:sldIdLst>
    <p:sldId id="256" r:id="rId2"/>
    <p:sldId id="257" r:id="rId3"/>
    <p:sldId id="259" r:id="rId4"/>
    <p:sldId id="284" r:id="rId5"/>
    <p:sldId id="285" r:id="rId6"/>
    <p:sldId id="286" r:id="rId7"/>
    <p:sldId id="287" r:id="rId8"/>
    <p:sldId id="283" r:id="rId9"/>
    <p:sldId id="258" r:id="rId10"/>
    <p:sldId id="260" r:id="rId11"/>
    <p:sldId id="262" r:id="rId12"/>
    <p:sldId id="261" r:id="rId13"/>
    <p:sldId id="288" r:id="rId14"/>
    <p:sldId id="289" r:id="rId15"/>
    <p:sldId id="263" r:id="rId16"/>
    <p:sldId id="267" r:id="rId17"/>
    <p:sldId id="269" r:id="rId18"/>
    <p:sldId id="280" r:id="rId19"/>
    <p:sldId id="279" r:id="rId20"/>
    <p:sldId id="270" r:id="rId21"/>
    <p:sldId id="271" r:id="rId22"/>
    <p:sldId id="272" r:id="rId23"/>
    <p:sldId id="273" r:id="rId24"/>
    <p:sldId id="274" r:id="rId25"/>
    <p:sldId id="275" r:id="rId26"/>
    <p:sldId id="281" r:id="rId27"/>
    <p:sldId id="276" r:id="rId28"/>
    <p:sldId id="277" r:id="rId29"/>
    <p:sldId id="278" r:id="rId30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6035" autoAdjust="0"/>
    <p:restoredTop sz="94660"/>
  </p:normalViewPr>
  <p:slideViewPr>
    <p:cSldViewPr>
      <p:cViewPr varScale="1">
        <p:scale>
          <a:sx n="76" d="100"/>
          <a:sy n="76" d="100"/>
        </p:scale>
        <p:origin x="109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defTabSz="947738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1" hangingPunct="1">
              <a:defRPr sz="1200" smtClean="0"/>
            </a:lvl1pPr>
          </a:lstStyle>
          <a:p>
            <a:pPr>
              <a:defRPr/>
            </a:pPr>
            <a:fld id="{412FCAFF-60F9-4E22-822F-5BE8622B48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74911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24ED24-D548-476D-B23A-E4BFB6DFD5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39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301CDE-18EA-4C81-AC7A-CD98FD95EE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6908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84809-651D-442F-BDD5-33D81D643F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8078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537C6D-D4A6-445B-9BAC-11F5FD34BC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9112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22922-E2A7-4A37-87D8-BC26DBC3C1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6634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03F3-434F-4F8A-B80E-EBD34A2F0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840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03ABA-87A2-496A-821D-CEF42325BD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8070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AF42E-F321-4897-B607-A12D274B973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30986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3DD38-B394-4D85-9193-02A687726A7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86995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B9A89-1FE8-46EF-8D11-DAE86F619F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1873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2FE054-CC98-491F-8A3F-1C61E64D35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4653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19055628-217D-4280-89B0-1DF916C061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8763000" cy="1371600"/>
          </a:xfrm>
        </p:spPr>
        <p:txBody>
          <a:bodyPr anchor="ctr"/>
          <a:lstStyle/>
          <a:p>
            <a:pPr eaLnBrk="1" hangingPunct="1"/>
            <a:r>
              <a:rPr lang="en-US" altLang="en-US" sz="3600" b="1"/>
              <a:t>Workshop in Emergency Management</a:t>
            </a:r>
            <a:br>
              <a:rPr lang="en-US" altLang="en-US" sz="3600"/>
            </a:br>
            <a:r>
              <a:rPr lang="en-US" altLang="en-US" sz="3600"/>
              <a:t>Emergency Operations &amp; Reporting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5867400"/>
            <a:ext cx="8610600" cy="609600"/>
          </a:xfrm>
        </p:spPr>
        <p:txBody>
          <a:bodyPr/>
          <a:lstStyle/>
          <a:p>
            <a:pPr eaLnBrk="1" hangingPunct="1"/>
            <a:r>
              <a:rPr lang="en-US" altLang="en-US" sz="3200"/>
              <a:t>Comprehending Disaster Response</a:t>
            </a:r>
          </a:p>
        </p:txBody>
      </p:sp>
      <p:pic>
        <p:nvPicPr>
          <p:cNvPr id="3076" name="Picture 6" descr="Earl - 11 am Th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742" y="2087606"/>
            <a:ext cx="4010025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9" descr="roa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66" y="2087606"/>
            <a:ext cx="4419600" cy="314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Town EOC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Communications and Information Links</a:t>
            </a:r>
          </a:p>
          <a:p>
            <a:pPr lvl="1" eaLnBrk="1" hangingPunct="1"/>
            <a:r>
              <a:rPr lang="en-US" altLang="en-US" dirty="0"/>
              <a:t>Neighboring communities’ EOCs</a:t>
            </a:r>
          </a:p>
          <a:p>
            <a:pPr lvl="1" eaLnBrk="1" hangingPunct="1"/>
            <a:r>
              <a:rPr lang="en-US" altLang="en-US" dirty="0"/>
              <a:t>County EOC</a:t>
            </a:r>
          </a:p>
          <a:p>
            <a:pPr lvl="1" eaLnBrk="1" hangingPunct="1"/>
            <a:r>
              <a:rPr lang="en-US" altLang="en-US" dirty="0"/>
              <a:t>Residents</a:t>
            </a:r>
          </a:p>
          <a:p>
            <a:pPr lvl="1" eaLnBrk="1" hangingPunct="1"/>
            <a:r>
              <a:rPr lang="en-US" altLang="en-US" dirty="0"/>
              <a:t>Businesses and Contractors</a:t>
            </a:r>
          </a:p>
          <a:p>
            <a:pPr lvl="1" eaLnBrk="1" hangingPunct="1"/>
            <a:r>
              <a:rPr lang="en-US" altLang="en-US" dirty="0"/>
              <a:t>Community Volunteer Organizations</a:t>
            </a:r>
          </a:p>
          <a:p>
            <a:pPr lvl="1" eaLnBrk="1" hangingPunct="1"/>
            <a:r>
              <a:rPr lang="en-US" altLang="en-US" dirty="0"/>
              <a:t>Large Employers</a:t>
            </a:r>
          </a:p>
          <a:p>
            <a:pPr lvl="1" eaLnBrk="1" hangingPunct="1"/>
            <a:r>
              <a:rPr lang="en-US" altLang="en-US" dirty="0"/>
              <a:t>Medical Facilities/Clinics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County EOC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600200"/>
            <a:ext cx="88392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The County EOC</a:t>
            </a:r>
          </a:p>
          <a:p>
            <a:pPr lvl="1" eaLnBrk="1" hangingPunct="1"/>
            <a:r>
              <a:rPr lang="en-US" altLang="en-US" dirty="0"/>
              <a:t>requires the disaster information you have</a:t>
            </a:r>
          </a:p>
          <a:p>
            <a:pPr lvl="1" eaLnBrk="1" hangingPunct="1"/>
            <a:r>
              <a:rPr lang="en-US" altLang="en-US" dirty="0"/>
              <a:t>may be able to provide information you don’t have</a:t>
            </a:r>
          </a:p>
          <a:p>
            <a:pPr lvl="1" eaLnBrk="1" hangingPunct="1"/>
            <a:r>
              <a:rPr lang="en-US" altLang="en-US" dirty="0"/>
              <a:t>can coordinate the regional response</a:t>
            </a:r>
          </a:p>
          <a:p>
            <a:pPr lvl="1" eaLnBrk="1" hangingPunct="1"/>
            <a:r>
              <a:rPr lang="en-US" altLang="en-US" dirty="0"/>
              <a:t>will find resources you don’t have</a:t>
            </a:r>
          </a:p>
          <a:p>
            <a:pPr lvl="1" eaLnBrk="1" hangingPunct="1"/>
            <a:r>
              <a:rPr lang="en-US" altLang="en-US" dirty="0"/>
              <a:t>will be the communications hub for all the Towns in the County</a:t>
            </a:r>
          </a:p>
          <a:p>
            <a:pPr lvl="1" eaLnBrk="1" hangingPunct="1"/>
            <a:r>
              <a:rPr lang="en-US" altLang="en-US" dirty="0"/>
              <a:t>will be the link to the State EOC</a:t>
            </a:r>
          </a:p>
          <a:p>
            <a:pPr lvl="1"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Town Emergency Functions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Policy</a:t>
            </a:r>
          </a:p>
          <a:p>
            <a:pPr eaLnBrk="1" hangingPunct="1"/>
            <a:r>
              <a:rPr lang="en-US" altLang="en-US" dirty="0"/>
              <a:t>Public Safety</a:t>
            </a:r>
          </a:p>
          <a:p>
            <a:pPr eaLnBrk="1" hangingPunct="1"/>
            <a:r>
              <a:rPr lang="en-US" altLang="en-US" dirty="0"/>
              <a:t>Evacuations</a:t>
            </a:r>
          </a:p>
          <a:p>
            <a:pPr eaLnBrk="1" hangingPunct="1"/>
            <a:r>
              <a:rPr lang="en-US" altLang="en-US" dirty="0"/>
              <a:t>Communications</a:t>
            </a:r>
          </a:p>
          <a:p>
            <a:pPr eaLnBrk="1" hangingPunct="1"/>
            <a:r>
              <a:rPr lang="en-US" altLang="en-US" dirty="0"/>
              <a:t>Public Information</a:t>
            </a:r>
          </a:p>
          <a:p>
            <a:pPr eaLnBrk="1" hangingPunct="1"/>
            <a:r>
              <a:rPr lang="en-US" altLang="en-US" dirty="0"/>
              <a:t>Damage Assessment </a:t>
            </a:r>
          </a:p>
          <a:p>
            <a:pPr eaLnBrk="1" hangingPunct="1"/>
            <a:r>
              <a:rPr lang="en-US" altLang="en-US" dirty="0"/>
              <a:t>Debris Removal and Road Repairs</a:t>
            </a:r>
          </a:p>
          <a:p>
            <a:pPr eaLnBrk="1" hangingPunct="1"/>
            <a:r>
              <a:rPr lang="en-US" altLang="en-US" dirty="0"/>
              <a:t>Individual Assistance and Mass Care</a:t>
            </a:r>
          </a:p>
        </p:txBody>
      </p:sp>
      <p:pic>
        <p:nvPicPr>
          <p:cNvPr id="9220" name="Picture 5" descr="ssp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417638"/>
            <a:ext cx="37338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The EOC gathers </a:t>
            </a:r>
            <a:br>
              <a:rPr lang="en-US" altLang="en-US" sz="4000" dirty="0"/>
            </a:br>
            <a:r>
              <a:rPr lang="en-US" altLang="en-US" sz="4000" dirty="0"/>
              <a:t>Situational Information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Situational Awareness</a:t>
            </a:r>
          </a:p>
          <a:p>
            <a:pPr lvl="1" eaLnBrk="1" hangingPunct="1"/>
            <a:r>
              <a:rPr lang="en-US" altLang="en-US" dirty="0"/>
              <a:t>The ability to identify, process, and comprehend the critical information about an incident. </a:t>
            </a:r>
          </a:p>
          <a:p>
            <a:pPr lvl="1" eaLnBrk="1" hangingPunct="1"/>
            <a:r>
              <a:rPr lang="en-US" altLang="en-US" dirty="0"/>
              <a:t>More simply, it is knowing what is going on around you.</a:t>
            </a:r>
          </a:p>
          <a:p>
            <a:pPr lvl="1" eaLnBrk="1" hangingPunct="1"/>
            <a:r>
              <a:rPr lang="en-US" altLang="en-US" dirty="0"/>
              <a:t>How does the Town EOC find out what’s going on?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418723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686800" cy="13255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How does the EOC gather </a:t>
            </a:r>
            <a:br>
              <a:rPr lang="en-US" altLang="en-US" sz="4000" dirty="0"/>
            </a:br>
            <a:r>
              <a:rPr lang="en-US" altLang="en-US" sz="4000" dirty="0"/>
              <a:t>Situational Information?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828800"/>
            <a:ext cx="8686800" cy="4648200"/>
          </a:xfrm>
        </p:spPr>
        <p:txBody>
          <a:bodyPr/>
          <a:lstStyle/>
          <a:p>
            <a:pPr eaLnBrk="1" hangingPunct="1"/>
            <a:r>
              <a:rPr lang="en-US" altLang="en-US" dirty="0"/>
              <a:t>Deploying assessment teams or first responders into the field.</a:t>
            </a:r>
          </a:p>
          <a:p>
            <a:pPr eaLnBrk="1" hangingPunct="1"/>
            <a:r>
              <a:rPr lang="en-US" altLang="en-US" dirty="0"/>
              <a:t>TV, radio and online news sources</a:t>
            </a:r>
          </a:p>
          <a:p>
            <a:pPr eaLnBrk="1" hangingPunct="1"/>
            <a:r>
              <a:rPr lang="en-US" altLang="en-US" dirty="0"/>
              <a:t>Contacting people in the area.</a:t>
            </a:r>
          </a:p>
          <a:p>
            <a:pPr eaLnBrk="1" hangingPunct="1"/>
            <a:r>
              <a:rPr lang="en-US" altLang="en-US" dirty="0"/>
              <a:t>Coordinating with neighboring towns and the County EOC.</a:t>
            </a:r>
          </a:p>
          <a:p>
            <a:pPr eaLnBrk="1" hangingPunct="1"/>
            <a:r>
              <a:rPr lang="en-US" altLang="en-US" dirty="0"/>
              <a:t>Sending and receiving situation reports.</a:t>
            </a:r>
          </a:p>
          <a:p>
            <a:pPr eaLnBrk="1" hangingPunct="1"/>
            <a:r>
              <a:rPr lang="en-US" altLang="en-US" dirty="0"/>
              <a:t>Utilizing an online situational awareness tool.</a:t>
            </a:r>
          </a:p>
        </p:txBody>
      </p:sp>
    </p:spTree>
    <p:extLst>
      <p:ext uri="{BB962C8B-B14F-4D97-AF65-F5344CB8AC3E}">
        <p14:creationId xmlns:p14="http://schemas.microsoft.com/office/powerpoint/2010/main" val="5139377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How does the EOC track the info?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867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dirty="0"/>
              <a:t>Situation Report files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Event Logs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Maps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Status Charts or Boards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/>
              <a:t>Digital online status boards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dirty="0"/>
              <a:t>D4H Incident Management</a:t>
            </a:r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905000"/>
            <a:ext cx="291465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EOC Situation Information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686800" cy="5287962"/>
          </a:xfrm>
        </p:spPr>
        <p:txBody>
          <a:bodyPr/>
          <a:lstStyle/>
          <a:p>
            <a:pPr eaLnBrk="1" hangingPunct="1"/>
            <a:r>
              <a:rPr lang="en-US" altLang="en-US" dirty="0"/>
              <a:t>What information to track and report</a:t>
            </a:r>
          </a:p>
          <a:p>
            <a:pPr lvl="1" eaLnBrk="1" hangingPunct="1"/>
            <a:r>
              <a:rPr lang="en-US" altLang="en-US" dirty="0"/>
              <a:t>Public and Private Damages</a:t>
            </a:r>
          </a:p>
          <a:p>
            <a:pPr lvl="1" eaLnBrk="1" hangingPunct="1"/>
            <a:r>
              <a:rPr lang="en-US" altLang="en-US" dirty="0"/>
              <a:t>Personnel Assignments</a:t>
            </a:r>
          </a:p>
          <a:p>
            <a:pPr lvl="1" eaLnBrk="1" hangingPunct="1"/>
            <a:r>
              <a:rPr lang="en-US" altLang="en-US" dirty="0"/>
              <a:t>Casualties</a:t>
            </a:r>
          </a:p>
          <a:p>
            <a:pPr lvl="1" eaLnBrk="1" hangingPunct="1"/>
            <a:r>
              <a:rPr lang="en-US" altLang="en-US" dirty="0"/>
              <a:t>Status of important facilities</a:t>
            </a:r>
          </a:p>
          <a:p>
            <a:pPr lvl="1" eaLnBrk="1" hangingPunct="1"/>
            <a:r>
              <a:rPr lang="en-US" altLang="en-US" dirty="0"/>
              <a:t>Equipment, Supplies and Donations</a:t>
            </a:r>
          </a:p>
          <a:p>
            <a:pPr lvl="1" eaLnBrk="1" hangingPunct="1"/>
            <a:r>
              <a:rPr lang="en-US" altLang="en-US" dirty="0"/>
              <a:t>Roads Damaged and closed</a:t>
            </a:r>
          </a:p>
          <a:p>
            <a:pPr lvl="1" eaLnBrk="1" hangingPunct="1"/>
            <a:r>
              <a:rPr lang="en-US" altLang="en-US" dirty="0"/>
              <a:t>Current and Forecasted Weather</a:t>
            </a:r>
          </a:p>
          <a:p>
            <a:pPr lvl="1" eaLnBrk="1" hangingPunct="1"/>
            <a:r>
              <a:rPr lang="en-US" altLang="en-US" dirty="0"/>
              <a:t>Funds Expended</a:t>
            </a:r>
          </a:p>
          <a:p>
            <a:pPr lvl="1" eaLnBrk="1" hangingPunct="1"/>
            <a:r>
              <a:rPr lang="en-US" altLang="en-US" dirty="0"/>
              <a:t>Response and Recovery Actions Underway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How to report the Status Info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5181600"/>
          </a:xfrm>
        </p:spPr>
        <p:txBody>
          <a:bodyPr/>
          <a:lstStyle/>
          <a:p>
            <a:pPr eaLnBrk="1" hangingPunct="1"/>
            <a:r>
              <a:rPr lang="en-US" altLang="en-US" dirty="0"/>
              <a:t>Situation Reports</a:t>
            </a:r>
          </a:p>
          <a:p>
            <a:pPr lvl="1" eaLnBrk="1" hangingPunct="1"/>
            <a:r>
              <a:rPr lang="en-US" altLang="en-US" dirty="0"/>
              <a:t>Log into D4H Incident Management and update</a:t>
            </a:r>
          </a:p>
          <a:p>
            <a:pPr lvl="1" eaLnBrk="1" hangingPunct="1"/>
            <a:r>
              <a:rPr lang="en-US" altLang="en-US" dirty="0"/>
              <a:t>Send report through </a:t>
            </a:r>
            <a:r>
              <a:rPr lang="en-US" altLang="en-US" dirty="0" err="1"/>
              <a:t>EmailMeForm</a:t>
            </a:r>
            <a:r>
              <a:rPr lang="en-US" altLang="en-US" dirty="0"/>
              <a:t> online app</a:t>
            </a:r>
          </a:p>
          <a:p>
            <a:pPr lvl="1" eaLnBrk="1" hangingPunct="1"/>
            <a:r>
              <a:rPr lang="en-US" altLang="en-US" dirty="0"/>
              <a:t>Email attached situation report (</a:t>
            </a:r>
            <a:r>
              <a:rPr lang="en-US" altLang="en-US" dirty="0" err="1"/>
              <a:t>SitRep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Fax a hardcopy </a:t>
            </a:r>
            <a:r>
              <a:rPr lang="en-US" altLang="en-US" dirty="0" err="1"/>
              <a:t>SitRep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Call in information on phone or radio</a:t>
            </a:r>
          </a:p>
          <a:p>
            <a:pPr lvl="1" eaLnBrk="1" hangingPunct="1"/>
            <a:r>
              <a:rPr lang="en-US" altLang="en-US" dirty="0"/>
              <a:t>Hand Deliver a hard copy</a:t>
            </a:r>
          </a:p>
          <a:p>
            <a:pPr eaLnBrk="1" hangingPunct="1"/>
            <a:r>
              <a:rPr lang="en-US" altLang="en-US" dirty="0"/>
              <a:t>County EOC will consolidate the town reports and send out a new report to the State and town EOCs.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17411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0"/>
            <a:ext cx="9456738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404519" y="846138"/>
            <a:ext cx="458708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buNone/>
            </a:pPr>
            <a:r>
              <a:rPr lang="en-US" altLang="en-US" dirty="0"/>
              <a:t>Example D4H IM Report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0" y="2465388"/>
            <a:ext cx="3048000" cy="2792412"/>
          </a:xfrm>
        </p:spPr>
        <p:txBody>
          <a:bodyPr/>
          <a:lstStyle/>
          <a:p>
            <a:pPr eaLnBrk="1" hangingPunct="1"/>
            <a:r>
              <a:rPr lang="en-US" altLang="en-US" sz="3200" dirty="0"/>
              <a:t>Example</a:t>
            </a:r>
            <a:br>
              <a:rPr lang="en-US" altLang="en-US" sz="3200" dirty="0"/>
            </a:br>
            <a:r>
              <a:rPr lang="en-US" altLang="en-US" sz="3200" dirty="0"/>
              <a:t>E-</a:t>
            </a:r>
            <a:r>
              <a:rPr lang="en-US" altLang="en-US" sz="3200" dirty="0" err="1"/>
              <a:t>MailMeForm</a:t>
            </a:r>
            <a:br>
              <a:rPr lang="en-US" altLang="en-US" sz="2800" dirty="0"/>
            </a:br>
            <a:r>
              <a:rPr lang="en-US" altLang="en-US" sz="2000" dirty="0">
                <a:latin typeface="+mn-lt"/>
              </a:rPr>
              <a:t>Fill in and hit the send button.</a:t>
            </a:r>
            <a:br>
              <a:rPr lang="en-US" altLang="en-US" sz="2000" dirty="0">
                <a:latin typeface="+mn-lt"/>
              </a:rPr>
            </a:br>
            <a:r>
              <a:rPr lang="en-US" altLang="en-US" sz="2000" dirty="0">
                <a:latin typeface="+mn-lt"/>
              </a:rPr>
              <a:t>Sends the information in an email to the County EMA staff.</a:t>
            </a:r>
            <a:endParaRPr lang="en-US" altLang="en-US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0"/>
            <a:ext cx="5838688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Emergency Operations &amp; Reporting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The Role of the Local Emergency Manager</a:t>
            </a:r>
          </a:p>
          <a:p>
            <a:pPr eaLnBrk="1" hangingPunct="1"/>
            <a:r>
              <a:rPr lang="en-US" altLang="en-US" sz="2800" dirty="0"/>
              <a:t>The Emergency Operations Plan (EOP)</a:t>
            </a:r>
          </a:p>
          <a:p>
            <a:pPr eaLnBrk="1" hangingPunct="1"/>
            <a:r>
              <a:rPr lang="en-US" altLang="en-US" sz="2800" dirty="0"/>
              <a:t>The Town Emergency Operations Center (EOC)</a:t>
            </a:r>
          </a:p>
          <a:p>
            <a:pPr eaLnBrk="1" hangingPunct="1"/>
            <a:r>
              <a:rPr lang="en-US" altLang="en-US" sz="2800" dirty="0"/>
              <a:t>Emergency Functions</a:t>
            </a:r>
          </a:p>
          <a:p>
            <a:pPr eaLnBrk="1" hangingPunct="1"/>
            <a:r>
              <a:rPr lang="en-US" altLang="en-US" sz="2800" dirty="0"/>
              <a:t>Situational Awareness</a:t>
            </a:r>
          </a:p>
          <a:p>
            <a:pPr eaLnBrk="1" hangingPunct="1"/>
            <a:r>
              <a:rPr lang="en-US" altLang="en-US" sz="2800" dirty="0"/>
              <a:t>Information Management</a:t>
            </a:r>
          </a:p>
          <a:p>
            <a:pPr eaLnBrk="1" hangingPunct="1"/>
            <a:r>
              <a:rPr lang="en-US" altLang="en-US" sz="2800" dirty="0"/>
              <a:t>Requesting Resources</a:t>
            </a:r>
          </a:p>
          <a:p>
            <a:pPr eaLnBrk="1" hangingPunct="1"/>
            <a:endParaRPr lang="en-US" alt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120650" y="1752600"/>
            <a:ext cx="3505200" cy="4876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Reports can be:</a:t>
            </a:r>
          </a:p>
          <a:p>
            <a:pPr lvl="1" eaLnBrk="1" hangingPunct="1"/>
            <a:r>
              <a:rPr lang="en-US" altLang="en-US" sz="2400" dirty="0"/>
              <a:t>Faxed</a:t>
            </a:r>
          </a:p>
          <a:p>
            <a:pPr lvl="1" eaLnBrk="1" hangingPunct="1"/>
            <a:r>
              <a:rPr lang="en-US" altLang="en-US" sz="2400" dirty="0"/>
              <a:t>E-Mailed</a:t>
            </a:r>
          </a:p>
          <a:p>
            <a:pPr lvl="1" eaLnBrk="1" hangingPunct="1"/>
            <a:r>
              <a:rPr lang="en-US" altLang="en-US" sz="2400" dirty="0"/>
              <a:t>Posted to D4H IM</a:t>
            </a:r>
          </a:p>
          <a:p>
            <a:pPr lvl="1" eaLnBrk="1" hangingPunct="1"/>
            <a:r>
              <a:rPr lang="en-US" altLang="en-US" sz="2400" dirty="0"/>
              <a:t>Hand delivered</a:t>
            </a:r>
          </a:p>
          <a:p>
            <a:pPr lvl="1" eaLnBrk="1" hangingPunct="1"/>
            <a:r>
              <a:rPr lang="en-US" altLang="en-US" sz="2400" dirty="0"/>
              <a:t>Phoned in</a:t>
            </a:r>
          </a:p>
          <a:p>
            <a:pPr lvl="1" eaLnBrk="1" hangingPunct="1"/>
            <a:r>
              <a:rPr lang="en-US" altLang="en-US" sz="2400" dirty="0"/>
              <a:t>Radio called in</a:t>
            </a:r>
          </a:p>
          <a:p>
            <a:pPr eaLnBrk="1" hangingPunct="1"/>
            <a:r>
              <a:rPr lang="en-US" altLang="en-US" sz="2800" dirty="0"/>
              <a:t>Fill in all that applies</a:t>
            </a:r>
          </a:p>
        </p:txBody>
      </p:sp>
      <p:pic>
        <p:nvPicPr>
          <p:cNvPr id="19459" name="Picture 11" descr="scan0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850" y="0"/>
            <a:ext cx="5518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2438400" cy="1782762"/>
          </a:xfrm>
        </p:spPr>
        <p:txBody>
          <a:bodyPr/>
          <a:lstStyle/>
          <a:p>
            <a:pPr eaLnBrk="1" hangingPunct="1"/>
            <a:r>
              <a:rPr lang="en-US" altLang="en-US" dirty="0"/>
              <a:t>Back side</a:t>
            </a:r>
          </a:p>
        </p:txBody>
      </p:sp>
      <p:pic>
        <p:nvPicPr>
          <p:cNvPr id="20483" name="Picture 7" descr="scan0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0"/>
            <a:ext cx="53117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D4H Incident Management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686800" cy="9906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Mapping Tool</a:t>
            </a:r>
          </a:p>
          <a:p>
            <a:pPr lvl="1" eaLnBrk="1" hangingPunct="1"/>
            <a:r>
              <a:rPr lang="en-US" altLang="en-US" sz="2400" dirty="0"/>
              <a:t>Will display all geo-referenced data from status boards</a:t>
            </a:r>
          </a:p>
        </p:txBody>
      </p:sp>
      <p:pic>
        <p:nvPicPr>
          <p:cNvPr id="2150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599"/>
            <a:ext cx="8229600" cy="4424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Requesting Resources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When local resources are overwhelmed, the municipality will ask for assistance from:</a:t>
            </a:r>
          </a:p>
          <a:p>
            <a:pPr lvl="1" eaLnBrk="1" hangingPunct="1"/>
            <a:r>
              <a:rPr lang="en-US" altLang="en-US" dirty="0"/>
              <a:t>Mutual Aid Towns</a:t>
            </a:r>
          </a:p>
          <a:p>
            <a:pPr lvl="1" eaLnBrk="1" hangingPunct="1"/>
            <a:r>
              <a:rPr lang="en-US" altLang="en-US" dirty="0"/>
              <a:t>Private entities (businesses, organizations, </a:t>
            </a:r>
            <a:r>
              <a:rPr lang="en-US" altLang="en-US" dirty="0" err="1"/>
              <a:t>etc</a:t>
            </a:r>
            <a:r>
              <a:rPr lang="en-US" altLang="en-US" dirty="0"/>
              <a:t>)</a:t>
            </a:r>
          </a:p>
          <a:p>
            <a:pPr lvl="1" eaLnBrk="1" hangingPunct="1"/>
            <a:r>
              <a:rPr lang="en-US" altLang="en-US" dirty="0"/>
              <a:t>County EOC and RCC</a:t>
            </a:r>
          </a:p>
          <a:p>
            <a:pPr lvl="1" eaLnBrk="1" hangingPunct="1"/>
            <a:r>
              <a:rPr lang="en-US" altLang="en-US" dirty="0"/>
              <a:t>Other Counties and their respective towns</a:t>
            </a:r>
          </a:p>
          <a:p>
            <a:pPr lvl="1" eaLnBrk="1" hangingPunct="1"/>
            <a:r>
              <a:rPr lang="en-US" altLang="en-US" dirty="0"/>
              <a:t>State government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Resource Request process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If the RCC can’t get it for you, contact the County EOC</a:t>
            </a:r>
          </a:p>
          <a:p>
            <a:pPr lvl="1" eaLnBrk="1" hangingPunct="1"/>
            <a:r>
              <a:rPr lang="en-US" altLang="en-US" dirty="0"/>
              <a:t>Submit a resource request form to the County</a:t>
            </a:r>
          </a:p>
          <a:p>
            <a:pPr lvl="1" eaLnBrk="1" hangingPunct="1"/>
            <a:r>
              <a:rPr lang="en-US" altLang="en-US" dirty="0"/>
              <a:t>The County will coordinate with the State or the other Counties to acquire the resource</a:t>
            </a:r>
          </a:p>
          <a:p>
            <a:pPr lvl="1" eaLnBrk="1" hangingPunct="1"/>
            <a:r>
              <a:rPr lang="en-US" altLang="en-US" dirty="0"/>
              <a:t>Must be very specific with the request details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3581400" cy="61722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Example hardcopy form</a:t>
            </a:r>
          </a:p>
          <a:p>
            <a:pPr lvl="1" eaLnBrk="1" hangingPunct="1"/>
            <a:r>
              <a:rPr lang="en-US" altLang="en-US" sz="2400" dirty="0"/>
              <a:t>Fill out Part 1 with as much detailed information as you can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3800" y="0"/>
            <a:ext cx="5299363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275" y="1066800"/>
            <a:ext cx="9185275" cy="516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 txBox="1">
            <a:spLocks noChangeArrowheads="1"/>
          </p:cNvSpPr>
          <p:nvPr/>
        </p:nvSpPr>
        <p:spPr bwMode="auto">
          <a:xfrm>
            <a:off x="436563" y="152400"/>
            <a:ext cx="8229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tx2"/>
                </a:solidFill>
              </a:rPr>
              <a:t>Example D4H IM Resource </a:t>
            </a:r>
            <a:r>
              <a:rPr lang="en-US" altLang="en-US" dirty="0" err="1">
                <a:solidFill>
                  <a:schemeClr val="tx2"/>
                </a:solidFill>
              </a:rPr>
              <a:t>Mgmt</a:t>
            </a:r>
            <a:r>
              <a:rPr lang="en-US" altLang="en-US" dirty="0">
                <a:solidFill>
                  <a:schemeClr val="tx2"/>
                </a:solidFill>
              </a:rPr>
              <a:t> board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Requesting Resources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686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Understand many resources, even government items, may come with a cost</a:t>
            </a:r>
          </a:p>
          <a:p>
            <a:pPr lvl="1" eaLnBrk="1" hangingPunct="1"/>
            <a:r>
              <a:rPr lang="en-US" altLang="en-US" dirty="0"/>
              <a:t>Example: National Guard forces may charge for salaries, lodging and expendables such as fuel</a:t>
            </a:r>
          </a:p>
          <a:p>
            <a:pPr eaLnBrk="1" hangingPunct="1"/>
            <a:r>
              <a:rPr lang="en-US" altLang="en-US" dirty="0"/>
              <a:t>There may be reimbursements from:</a:t>
            </a:r>
          </a:p>
          <a:p>
            <a:pPr lvl="1" eaLnBrk="1" hangingPunct="1"/>
            <a:r>
              <a:rPr lang="en-US" altLang="en-US" dirty="0"/>
              <a:t>FEMA, if Presidential Declaration</a:t>
            </a:r>
          </a:p>
          <a:p>
            <a:pPr lvl="1" eaLnBrk="1" hangingPunct="1"/>
            <a:r>
              <a:rPr lang="en-US" altLang="en-US" dirty="0"/>
              <a:t>State, if Governor declares an emergency</a:t>
            </a:r>
          </a:p>
          <a:p>
            <a:pPr lvl="1" eaLnBrk="1" hangingPunct="1"/>
            <a:r>
              <a:rPr lang="en-US" altLang="en-US" dirty="0"/>
              <a:t>HazMat Spiller, if incident involves the release of hazardous materials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Example Resources</a:t>
            </a:r>
          </a:p>
        </p:txBody>
      </p:sp>
      <p:sp>
        <p:nvSpPr>
          <p:cNvPr id="2867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17638"/>
            <a:ext cx="8229600" cy="52117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dirty="0"/>
              <a:t>Incident Management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Ham Radio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Hazardous Materials Response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Search and Rescue Teams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Electrical Power Generators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School Buses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Volunteer manpower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Civil Air Patrol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National Guard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dirty="0"/>
              <a:t>American Red Cross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8625" y="2183130"/>
            <a:ext cx="4448175" cy="4305300"/>
          </a:xfrm>
          <a:prstGeom prst="rect">
            <a:avLst/>
          </a:prstGeom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/>
              <a:t>Emergency Operations &amp; Reporting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5638800" cy="4876800"/>
          </a:xfrm>
        </p:spPr>
        <p:txBody>
          <a:bodyPr/>
          <a:lstStyle/>
          <a:p>
            <a:pPr eaLnBrk="1" hangingPunct="1"/>
            <a:r>
              <a:rPr lang="en-US" altLang="en-US" dirty="0"/>
              <a:t>Any questions? </a:t>
            </a:r>
          </a:p>
          <a:p>
            <a:pPr eaLnBrk="1" hangingPunct="1"/>
            <a:r>
              <a:rPr lang="en-US" altLang="en-US" dirty="0"/>
              <a:t>Contact Waldo County EMA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Role of the Emergency Manager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686800" cy="5059362"/>
          </a:xfrm>
        </p:spPr>
        <p:txBody>
          <a:bodyPr/>
          <a:lstStyle/>
          <a:p>
            <a:pPr eaLnBrk="1" hangingPunct="1"/>
            <a:r>
              <a:rPr lang="en-US" altLang="en-US" dirty="0"/>
              <a:t>Planner</a:t>
            </a:r>
          </a:p>
          <a:p>
            <a:pPr lvl="1" eaLnBrk="1" hangingPunct="1"/>
            <a:r>
              <a:rPr lang="en-US" altLang="en-US" dirty="0"/>
              <a:t>The Town EM coordinates the development of emergency plans and procedures detailing how the Town will respond and recover</a:t>
            </a:r>
          </a:p>
          <a:p>
            <a:pPr lvl="1" eaLnBrk="1" hangingPunct="1"/>
            <a:r>
              <a:rPr lang="en-US" altLang="en-US" dirty="0"/>
              <a:t>Coordinate plan with elected officials, public safety officers, code enforcement, health officer, school officials and other partners.</a:t>
            </a:r>
          </a:p>
          <a:p>
            <a:pPr lvl="1" eaLnBrk="1" hangingPunct="1"/>
            <a:r>
              <a:rPr lang="en-US" altLang="en-US" dirty="0"/>
              <a:t>Understands the County emergency plans and how to interact.</a:t>
            </a:r>
          </a:p>
          <a:p>
            <a:pPr eaLnBrk="1" hangingPunct="1"/>
            <a:endParaRPr lang="en-US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Role of the Emergency Manager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686800" cy="5059362"/>
          </a:xfrm>
        </p:spPr>
        <p:txBody>
          <a:bodyPr/>
          <a:lstStyle/>
          <a:p>
            <a:pPr eaLnBrk="1" hangingPunct="1"/>
            <a:r>
              <a:rPr lang="en-US" altLang="en-US" dirty="0"/>
              <a:t>Training and Exercise manager</a:t>
            </a:r>
          </a:p>
          <a:p>
            <a:pPr lvl="1" eaLnBrk="1" hangingPunct="1"/>
            <a:r>
              <a:rPr lang="en-US" altLang="en-US" dirty="0"/>
              <a:t>Coordinates training and drills with town officials in implementing the Town emergency plans</a:t>
            </a:r>
          </a:p>
          <a:p>
            <a:pPr lvl="1" eaLnBrk="1" hangingPunct="1"/>
            <a:r>
              <a:rPr lang="en-US" altLang="en-US" dirty="0"/>
              <a:t>Coordinates training for town officials in the National Incident Management System (NIMS)</a:t>
            </a:r>
          </a:p>
          <a:p>
            <a:pPr lvl="1" eaLnBrk="1" hangingPunct="1"/>
            <a:r>
              <a:rPr lang="en-US" altLang="en-US" dirty="0"/>
              <a:t>Participates in County and State training and exercise opportunities</a:t>
            </a:r>
          </a:p>
          <a:p>
            <a:pPr lvl="1" eaLnBrk="1" hangingPunct="1"/>
            <a:r>
              <a:rPr lang="en-US" altLang="en-US" dirty="0"/>
              <a:t>Tracks lessons learned and manages an improvement plan.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9904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Role of the Emergency Manager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686800" cy="5059362"/>
          </a:xfrm>
        </p:spPr>
        <p:txBody>
          <a:bodyPr/>
          <a:lstStyle/>
          <a:p>
            <a:pPr eaLnBrk="1" hangingPunct="1"/>
            <a:r>
              <a:rPr lang="en-US" altLang="en-US" dirty="0"/>
              <a:t>Maintain a Town Emergency Operations Center (EOC)</a:t>
            </a:r>
          </a:p>
          <a:p>
            <a:pPr lvl="1" eaLnBrk="1" hangingPunct="1"/>
            <a:r>
              <a:rPr lang="en-US" altLang="en-US" dirty="0"/>
              <a:t>Locate a facility for an EOC</a:t>
            </a:r>
          </a:p>
          <a:p>
            <a:pPr lvl="1" eaLnBrk="1" hangingPunct="1"/>
            <a:r>
              <a:rPr lang="en-US" altLang="en-US" dirty="0"/>
              <a:t>Equip and supply the EOC facility</a:t>
            </a:r>
          </a:p>
          <a:p>
            <a:pPr lvl="1" eaLnBrk="1" hangingPunct="1"/>
            <a:r>
              <a:rPr lang="en-US" altLang="en-US" dirty="0"/>
              <a:t>Identify EOC staffing</a:t>
            </a:r>
          </a:p>
          <a:p>
            <a:pPr lvl="1" eaLnBrk="1" hangingPunct="1"/>
            <a:r>
              <a:rPr lang="en-US" altLang="en-US" dirty="0"/>
              <a:t>Provide training for the EOC staff</a:t>
            </a:r>
          </a:p>
          <a:p>
            <a:pPr lvl="1" eaLnBrk="1" hangingPunct="1"/>
            <a:r>
              <a:rPr lang="en-US" altLang="en-US" dirty="0"/>
              <a:t>Test the EOC staff with drills</a:t>
            </a:r>
          </a:p>
          <a:p>
            <a:pPr lvl="1" eaLnBrk="1" hangingPunct="1"/>
            <a:r>
              <a:rPr lang="en-US" altLang="en-US" dirty="0"/>
              <a:t>Provide EOC communications systems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91298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Role of the Emergency Manager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686800" cy="5059362"/>
          </a:xfrm>
        </p:spPr>
        <p:txBody>
          <a:bodyPr/>
          <a:lstStyle/>
          <a:p>
            <a:pPr eaLnBrk="1" hangingPunct="1"/>
            <a:r>
              <a:rPr lang="en-US" altLang="en-US" dirty="0"/>
              <a:t>Public Educator and Informer</a:t>
            </a:r>
          </a:p>
          <a:p>
            <a:pPr lvl="1" eaLnBrk="1" hangingPunct="1"/>
            <a:r>
              <a:rPr lang="en-US" altLang="en-US" dirty="0"/>
              <a:t>Provide awareness to the public regarding the need to be prepared.</a:t>
            </a:r>
          </a:p>
          <a:p>
            <a:pPr lvl="1" eaLnBrk="1" hangingPunct="1"/>
            <a:r>
              <a:rPr lang="en-US" altLang="en-US" dirty="0"/>
              <a:t>Provide training and education to the public in disaster preparedness.</a:t>
            </a:r>
          </a:p>
          <a:p>
            <a:pPr lvl="1" eaLnBrk="1" hangingPunct="1"/>
            <a:r>
              <a:rPr lang="en-US" altLang="en-US" dirty="0"/>
              <a:t>Distribute emergency public information and warning messages</a:t>
            </a:r>
          </a:p>
          <a:p>
            <a:pPr lvl="1" eaLnBrk="1" hangingPunct="1"/>
            <a:endParaRPr lang="en-US" altLang="en-US" dirty="0"/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36344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Emergency Operations Plan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17638"/>
            <a:ext cx="8763000" cy="5059362"/>
          </a:xfrm>
        </p:spPr>
        <p:txBody>
          <a:bodyPr/>
          <a:lstStyle/>
          <a:p>
            <a:pPr eaLnBrk="1" hangingPunct="1"/>
            <a:r>
              <a:rPr lang="en-US" altLang="en-US" dirty="0"/>
              <a:t>State Law requires each Town to have a disaster plan that must: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lvl="1" eaLnBrk="1" hangingPunct="1"/>
            <a:r>
              <a:rPr lang="en-US" altLang="en-US" dirty="0"/>
              <a:t>Be approved by the town's governing body. </a:t>
            </a:r>
          </a:p>
          <a:p>
            <a:pPr lvl="1" eaLnBrk="1" hangingPunct="1"/>
            <a:r>
              <a:rPr lang="en-US" altLang="en-US" dirty="0"/>
              <a:t>Have a risk assessment.</a:t>
            </a:r>
          </a:p>
          <a:p>
            <a:pPr lvl="1" eaLnBrk="1" hangingPunct="1"/>
            <a:r>
              <a:rPr lang="en-US" altLang="en-US" dirty="0"/>
              <a:t>Address the hazards and threats that pose the greatest risk to the town. </a:t>
            </a:r>
          </a:p>
          <a:p>
            <a:pPr lvl="1" eaLnBrk="1" hangingPunct="1"/>
            <a:r>
              <a:rPr lang="en-US" altLang="en-US" dirty="0"/>
              <a:t>Address the capabilities and actions needed to respond to and recover from disasters.</a:t>
            </a:r>
          </a:p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0279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Emergency Operations Center (EOC)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4419600" cy="4191000"/>
          </a:xfrm>
        </p:spPr>
        <p:txBody>
          <a:bodyPr/>
          <a:lstStyle/>
          <a:p>
            <a:pPr eaLnBrk="1" hangingPunct="1"/>
            <a:r>
              <a:rPr lang="en-US" altLang="en-US" dirty="0"/>
              <a:t>The secure facility from which town officials coordinate, monitor and direct emergency response activities during an emergency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286000"/>
            <a:ext cx="419100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355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dirty="0"/>
              <a:t>The Town EOC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686800" cy="5105400"/>
          </a:xfrm>
        </p:spPr>
        <p:txBody>
          <a:bodyPr/>
          <a:lstStyle/>
          <a:p>
            <a:pPr eaLnBrk="1" hangingPunct="1"/>
            <a:r>
              <a:rPr lang="en-US" altLang="en-US" dirty="0"/>
              <a:t>Pre-identify a location </a:t>
            </a:r>
          </a:p>
          <a:p>
            <a:pPr lvl="1" eaLnBrk="1" hangingPunct="1"/>
            <a:r>
              <a:rPr lang="en-US" altLang="en-US" dirty="0"/>
              <a:t>Typically, a room at  the town office or fire station</a:t>
            </a:r>
          </a:p>
          <a:p>
            <a:pPr lvl="1" eaLnBrk="1" hangingPunct="1"/>
            <a:r>
              <a:rPr lang="en-US" altLang="en-US" dirty="0"/>
              <a:t>Provide phone, internet and 2-way radios</a:t>
            </a:r>
          </a:p>
          <a:p>
            <a:pPr lvl="1" eaLnBrk="1" hangingPunct="1"/>
            <a:r>
              <a:rPr lang="en-US" altLang="en-US" dirty="0"/>
              <a:t>Sufficient space for EOC staff seated at tables</a:t>
            </a:r>
          </a:p>
          <a:p>
            <a:pPr lvl="1" eaLnBrk="1" hangingPunct="1"/>
            <a:r>
              <a:rPr lang="en-US" altLang="en-US" dirty="0"/>
              <a:t>Cork or marker boards for displaying information</a:t>
            </a:r>
          </a:p>
          <a:p>
            <a:pPr lvl="1" eaLnBrk="1" hangingPunct="1"/>
            <a:r>
              <a:rPr lang="en-US" altLang="en-US" dirty="0"/>
              <a:t>Backup Power</a:t>
            </a:r>
          </a:p>
          <a:p>
            <a:pPr eaLnBrk="1" hangingPunct="1"/>
            <a:r>
              <a:rPr lang="en-US" altLang="en-US" dirty="0"/>
              <a:t>Pre-identify EOC Staff</a:t>
            </a:r>
          </a:p>
          <a:p>
            <a:pPr lvl="1" eaLnBrk="1" hangingPunct="1"/>
            <a:r>
              <a:rPr lang="en-US" altLang="en-US" dirty="0"/>
              <a:t>Elected Officials, EM Director, Public Safety, Road Commissioner/Public Works, CEO, Treasurer, Animal Control, </a:t>
            </a:r>
            <a:r>
              <a:rPr lang="en-US" altLang="en-US" dirty="0" err="1"/>
              <a:t>etc</a:t>
            </a:r>
            <a:endParaRPr lang="en-US" alt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</TotalTime>
  <Words>997</Words>
  <Application>Microsoft Office PowerPoint</Application>
  <PresentationFormat>On-screen Show (4:3)</PresentationFormat>
  <Paragraphs>167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Arial</vt:lpstr>
      <vt:lpstr>Default Design</vt:lpstr>
      <vt:lpstr>Workshop in Emergency Management Emergency Operations &amp; Reporting</vt:lpstr>
      <vt:lpstr>Emergency Operations &amp; Reporting</vt:lpstr>
      <vt:lpstr>Role of the Emergency Manager</vt:lpstr>
      <vt:lpstr>Role of the Emergency Manager</vt:lpstr>
      <vt:lpstr>Role of the Emergency Manager</vt:lpstr>
      <vt:lpstr>Role of the Emergency Manager</vt:lpstr>
      <vt:lpstr>The Emergency Operations Plan</vt:lpstr>
      <vt:lpstr>Emergency Operations Center (EOC)</vt:lpstr>
      <vt:lpstr>The Town EOC</vt:lpstr>
      <vt:lpstr>The Town EOC</vt:lpstr>
      <vt:lpstr>The County EOC</vt:lpstr>
      <vt:lpstr>Town Emergency Functions</vt:lpstr>
      <vt:lpstr>The EOC gathers  Situational Information</vt:lpstr>
      <vt:lpstr>How does the EOC gather  Situational Information?</vt:lpstr>
      <vt:lpstr>How does the EOC track the info?</vt:lpstr>
      <vt:lpstr>EOC Situation Information</vt:lpstr>
      <vt:lpstr>How to report the Status Info</vt:lpstr>
      <vt:lpstr>PowerPoint Presentation</vt:lpstr>
      <vt:lpstr>Example E-MailMeForm Fill in and hit the send button. Sends the information in an email to the County EMA staff.</vt:lpstr>
      <vt:lpstr>PowerPoint Presentation</vt:lpstr>
      <vt:lpstr>Back side</vt:lpstr>
      <vt:lpstr>D4H Incident Management</vt:lpstr>
      <vt:lpstr>Requesting Resources</vt:lpstr>
      <vt:lpstr>Resource Request process</vt:lpstr>
      <vt:lpstr>PowerPoint Presentation</vt:lpstr>
      <vt:lpstr>PowerPoint Presentation</vt:lpstr>
      <vt:lpstr>Requesting Resources</vt:lpstr>
      <vt:lpstr>Example Resources</vt:lpstr>
      <vt:lpstr>Emergency Operations &amp; Reporting</vt:lpstr>
    </vt:vector>
  </TitlesOfParts>
  <Company>County of Waldo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Workshop in Emergency Management Emergency Operations &amp; Reporting</dc:title>
  <dc:creator>drowley</dc:creator>
  <cp:lastModifiedBy>Dale Rowley</cp:lastModifiedBy>
  <cp:revision>27</cp:revision>
  <dcterms:created xsi:type="dcterms:W3CDTF">2012-02-21T16:43:16Z</dcterms:created>
  <dcterms:modified xsi:type="dcterms:W3CDTF">2025-03-25T16:46:26Z</dcterms:modified>
</cp:coreProperties>
</file>